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3" r:id="rId6"/>
    <p:sldId id="266" r:id="rId7"/>
    <p:sldId id="262" r:id="rId8"/>
    <p:sldId id="261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fr-FR"/>
    </a:defPPr>
    <a:lvl1pPr algn="r" rtl="0" eaLnBrk="0" fontAlgn="base" hangingPunct="0">
      <a:spcBef>
        <a:spcPct val="20000"/>
      </a:spcBef>
      <a:spcAft>
        <a:spcPct val="0"/>
      </a:spcAft>
      <a:buClr>
        <a:srgbClr val="FF9900"/>
      </a:buClr>
      <a:buChar char="•"/>
      <a:defRPr sz="12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20000"/>
      </a:spcBef>
      <a:spcAft>
        <a:spcPct val="0"/>
      </a:spcAft>
      <a:buClr>
        <a:srgbClr val="FF9900"/>
      </a:buClr>
      <a:buChar char="•"/>
      <a:defRPr sz="12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20000"/>
      </a:spcBef>
      <a:spcAft>
        <a:spcPct val="0"/>
      </a:spcAft>
      <a:buClr>
        <a:srgbClr val="FF9900"/>
      </a:buClr>
      <a:buChar char="•"/>
      <a:defRPr sz="12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20000"/>
      </a:spcBef>
      <a:spcAft>
        <a:spcPct val="0"/>
      </a:spcAft>
      <a:buClr>
        <a:srgbClr val="FF9900"/>
      </a:buClr>
      <a:buChar char="•"/>
      <a:defRPr sz="12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20000"/>
      </a:spcBef>
      <a:spcAft>
        <a:spcPct val="0"/>
      </a:spcAft>
      <a:buClr>
        <a:srgbClr val="FF9900"/>
      </a:buClr>
      <a:buChar char="•"/>
      <a:defRPr sz="12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0" autoAdjust="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fld id="{8683B90C-0EB5-4DCC-BD47-DE0740224D7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947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C4B0F-A79E-4716-948D-E424EDE8FFA0}" type="datetimeFigureOut">
              <a:rPr lang="fr-FR" smtClean="0"/>
              <a:pPr/>
              <a:t>14/03/2016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9F33F-2F59-413B-9085-9C1766C33D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27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25FE6C-1E50-4BF7-BBBA-BE5EE3B5E81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293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386CFDDA-8CDC-445F-95F6-0026B8835C0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1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34200" y="76200"/>
            <a:ext cx="1981200" cy="6019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90600" y="76200"/>
            <a:ext cx="5791200" cy="6019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36F261CE-A012-4414-A191-8A57C261220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205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24800" cy="4572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84810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991100" y="838200"/>
            <a:ext cx="3848100" cy="2552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991100" y="3543300"/>
            <a:ext cx="3848100" cy="2552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48A0B56B-113F-4A07-A5B4-724CF82C4E4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855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24800" cy="4572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84810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91100" y="838200"/>
            <a:ext cx="384810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7AB288D3-E956-4C4B-94D8-CD505A9A8DB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71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Page </a:t>
            </a:r>
            <a:fld id="{FB073EA7-5611-41C4-A7B2-08516BE5D33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01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6CD017B4-0D5C-4DF0-A2B0-3B4CD981244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16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848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91100" y="838200"/>
            <a:ext cx="3848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5DA13F18-93F3-48E2-9DB5-DEC86A8960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89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2E606F92-5750-4A27-A3AE-4752FEA0F33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94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D4351CF3-E3B8-4FB7-A3A4-5AAC7AB453E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48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4DB1A583-758D-4F20-BD01-FB92202FDEE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18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3E76DDD6-1B85-46C8-B03F-E276FBCABE0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39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Page </a:t>
            </a:r>
            <a:fld id="{4C97316A-8F08-4F43-ADAE-59EC97E75F0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5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838200"/>
            <a:ext cx="7848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066800" y="609600"/>
            <a:ext cx="8077200" cy="0"/>
          </a:xfrm>
          <a:prstGeom prst="line">
            <a:avLst/>
          </a:prstGeom>
          <a:noFill/>
          <a:ln w="539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Page </a:t>
            </a:r>
            <a:fld id="{1529046C-7393-4D3E-8CF2-C2FACC0ACE3E}" type="slidenum">
              <a:rPr lang="fr-FR"/>
              <a:pPr/>
              <a:t>‹N°›</a:t>
            </a:fld>
            <a:endParaRPr lang="fr-FR" dirty="0"/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7556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•"/>
        <a:defRPr sz="2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–"/>
        <a:defRPr sz="2000">
          <a:solidFill>
            <a:srgbClr val="0000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•"/>
        <a:defRPr>
          <a:solidFill>
            <a:srgbClr val="000099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–"/>
        <a:defRPr>
          <a:solidFill>
            <a:srgbClr val="000099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»"/>
        <a:defRPr>
          <a:solidFill>
            <a:srgbClr val="000099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»"/>
        <a:defRPr>
          <a:solidFill>
            <a:srgbClr val="000099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»"/>
        <a:defRPr>
          <a:solidFill>
            <a:srgbClr val="000099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»"/>
        <a:defRPr>
          <a:solidFill>
            <a:srgbClr val="000099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Char char="»"/>
        <a:defRPr>
          <a:solidFill>
            <a:srgbClr val="000099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3501008"/>
            <a:ext cx="6400800" cy="695325"/>
          </a:xfrm>
        </p:spPr>
        <p:txBody>
          <a:bodyPr/>
          <a:lstStyle/>
          <a:p>
            <a:r>
              <a:rPr lang="fr-FR" sz="3200" dirty="0" smtClean="0"/>
              <a:t>Présentation d’un état des lieux depuis </a:t>
            </a:r>
            <a:r>
              <a:rPr lang="fr-FR" sz="3200" dirty="0" smtClean="0"/>
              <a:t>septembre 2015</a:t>
            </a:r>
          </a:p>
          <a:p>
            <a:r>
              <a:rPr lang="fr-FR" sz="3200" dirty="0" smtClean="0"/>
              <a:t> </a:t>
            </a:r>
            <a:endParaRPr lang="fr-FR" sz="3200" dirty="0" smtClean="0"/>
          </a:p>
          <a:p>
            <a:endParaRPr lang="fr-FR" sz="1800" dirty="0" smtClean="0"/>
          </a:p>
          <a:p>
            <a:endParaRPr lang="fr-FR" sz="3600" b="1" dirty="0">
              <a:solidFill>
                <a:srgbClr val="333399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12776"/>
            <a:ext cx="4862853" cy="156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838200"/>
            <a:ext cx="7848600" cy="790600"/>
          </a:xfrm>
        </p:spPr>
        <p:txBody>
          <a:bodyPr/>
          <a:lstStyle/>
          <a:p>
            <a:pPr algn="ctr">
              <a:buNone/>
            </a:pPr>
            <a:r>
              <a:rPr lang="fr-FR" u="sng" dirty="0" smtClean="0"/>
              <a:t>Mode de connexion</a:t>
            </a:r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5"/>
            <a:ext cx="4104456" cy="2474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4800" cy="457200"/>
          </a:xfrm>
        </p:spPr>
        <p:txBody>
          <a:bodyPr/>
          <a:lstStyle/>
          <a:p>
            <a:r>
              <a:rPr lang="fr-FR" dirty="0" smtClean="0"/>
              <a:t>ATRIUM: Comportement des usagers issus des statistiques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005064"/>
            <a:ext cx="46196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24800" cy="457200"/>
          </a:xfrm>
        </p:spPr>
        <p:txBody>
          <a:bodyPr/>
          <a:lstStyle/>
          <a:p>
            <a:r>
              <a:rPr lang="fr-FR" dirty="0" smtClean="0"/>
              <a:t>ATRIUM: Support et Assistance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838200"/>
            <a:ext cx="7848600" cy="1294656"/>
          </a:xfrm>
        </p:spPr>
        <p:txBody>
          <a:bodyPr/>
          <a:lstStyle/>
          <a:p>
            <a:r>
              <a:rPr lang="fr-FR" sz="2000" dirty="0" smtClean="0"/>
              <a:t>2 canaux de signalements: le forum et le formulaire de demande d’assistance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40671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4877" y="1556792"/>
            <a:ext cx="458957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509120"/>
            <a:ext cx="27051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3851920" y="5877272"/>
            <a:ext cx="4896544" cy="27699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dirty="0" smtClean="0"/>
              <a:t>Total de 731 demandes d’assistance depuis octobre 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600" y="188640"/>
            <a:ext cx="7924800" cy="457200"/>
          </a:xfrm>
        </p:spPr>
        <p:txBody>
          <a:bodyPr/>
          <a:lstStyle/>
          <a:p>
            <a:r>
              <a:rPr lang="fr-FR" sz="2400" b="0" dirty="0" smtClean="0"/>
              <a:t>ATRIUM: Point sur les adhésions et sur les formations</a:t>
            </a:r>
            <a:endParaRPr lang="fr-FR" sz="2400" b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834576"/>
            <a:ext cx="7848600" cy="5566224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/>
              <a:t>Avancement des </a:t>
            </a:r>
            <a:r>
              <a:rPr lang="fr-FR" u="sng" dirty="0" smtClean="0"/>
              <a:t>adhésions</a:t>
            </a:r>
          </a:p>
          <a:p>
            <a:r>
              <a:rPr lang="fr-FR" sz="2000" b="1" dirty="0" smtClean="0"/>
              <a:t>155</a:t>
            </a:r>
            <a:r>
              <a:rPr lang="fr-FR" sz="2000" dirty="0" smtClean="0"/>
              <a:t> </a:t>
            </a:r>
            <a:r>
              <a:rPr lang="fr-FR" sz="2000" dirty="0"/>
              <a:t>lycées « adhérents » au </a:t>
            </a:r>
            <a:r>
              <a:rPr lang="fr-FR" sz="2000" dirty="0" smtClean="0"/>
              <a:t>01/03/2016 soit 86% des lycées</a:t>
            </a:r>
          </a:p>
          <a:p>
            <a:r>
              <a:rPr lang="fr-FR" sz="2000" dirty="0" smtClean="0"/>
              <a:t>26 lycées ne se sont pas manifesté</a:t>
            </a:r>
            <a:endParaRPr lang="fr-FR" sz="2000" dirty="0"/>
          </a:p>
          <a:p>
            <a:endParaRPr lang="fr-FR" u="sng" dirty="0" smtClean="0"/>
          </a:p>
          <a:p>
            <a:pPr marL="0" indent="0" algn="ctr">
              <a:buNone/>
            </a:pPr>
            <a:r>
              <a:rPr lang="fr-FR" u="sng" dirty="0" smtClean="0"/>
              <a:t>Avancement des formations</a:t>
            </a:r>
          </a:p>
          <a:p>
            <a:r>
              <a:rPr lang="fr-FR" sz="2000" b="1" dirty="0" smtClean="0"/>
              <a:t>119</a:t>
            </a:r>
            <a:r>
              <a:rPr lang="fr-FR" dirty="0" smtClean="0"/>
              <a:t> lycées ont bénéficié de la formation « Administrateurs » Niveau 1 </a:t>
            </a:r>
          </a:p>
          <a:p>
            <a:r>
              <a:rPr lang="fr-FR" dirty="0" smtClean="0"/>
              <a:t>62 lycées restants à former:  6 dates de prévues jusqu’en avril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2 Formations de niveau 2 à mettre en place dès avril (maximum 10 personnes)</a:t>
            </a:r>
          </a:p>
          <a:p>
            <a:endParaRPr lang="fr-FR" dirty="0" smtClean="0"/>
          </a:p>
          <a:p>
            <a:pPr marL="0" indent="0" algn="ctr">
              <a:buNone/>
            </a:pPr>
            <a:endParaRPr lang="fr-FR" u="sng" dirty="0"/>
          </a:p>
          <a:p>
            <a:pPr marL="0" indent="0" algn="ctr">
              <a:buNone/>
            </a:pPr>
            <a:endParaRPr lang="fr-FR" u="sng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601663"/>
              </p:ext>
            </p:extLst>
          </p:nvPr>
        </p:nvGraphicFramePr>
        <p:xfrm>
          <a:off x="2339752" y="4077072"/>
          <a:ext cx="6096000" cy="170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Académie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Nb de lycées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Nb de lycées formés</a:t>
                      </a:r>
                      <a:r>
                        <a:rPr lang="fr-FR" sz="1100" baseline="0" dirty="0" smtClean="0"/>
                        <a:t> </a:t>
                      </a:r>
                      <a:r>
                        <a:rPr lang="fr-FR" sz="900" baseline="0" dirty="0" smtClean="0"/>
                        <a:t>(</a:t>
                      </a:r>
                      <a:r>
                        <a:rPr lang="fr-FR" sz="900" baseline="0" dirty="0" err="1" smtClean="0"/>
                        <a:t>Avr</a:t>
                      </a:r>
                      <a:r>
                        <a:rPr lang="fr-FR" sz="900" baseline="0" dirty="0" smtClean="0"/>
                        <a:t> 2015/ </a:t>
                      </a:r>
                      <a:r>
                        <a:rPr lang="fr-FR" sz="900" baseline="0" dirty="0" err="1" smtClean="0"/>
                        <a:t>Avr</a:t>
                      </a:r>
                      <a:r>
                        <a:rPr lang="fr-FR" sz="900" baseline="0" dirty="0" smtClean="0"/>
                        <a:t> 2016)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%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Reste à former dès</a:t>
                      </a:r>
                      <a:r>
                        <a:rPr lang="fr-FR" sz="1100" baseline="0" dirty="0" smtClean="0"/>
                        <a:t> septembre 2016</a:t>
                      </a:r>
                      <a:endParaRPr lang="fr-FR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Agricoles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12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Aix-Marseille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110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85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77%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25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Nice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59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54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91,5%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4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F7F7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dirty="0" smtClean="0">
                <a:solidFill>
                  <a:srgbClr val="7F7F7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dirty="0" smtClean="0">
                <a:solidFill>
                  <a:srgbClr val="7F7F7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dirty="0" smtClean="0">
                <a:solidFill>
                  <a:srgbClr val="7F7F7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2400" b="0" dirty="0"/>
              <a:t>ATRIUM: </a:t>
            </a:r>
            <a:r>
              <a:rPr lang="fr-FR" sz="2400" b="0" dirty="0" smtClean="0"/>
              <a:t>Statistiques </a:t>
            </a:r>
            <a:r>
              <a:rPr lang="fr-FR" sz="2400" b="0" dirty="0"/>
              <a:t>depuis le </a:t>
            </a:r>
            <a:r>
              <a:rPr lang="fr-FR" sz="2400" b="0" dirty="0" smtClean="0"/>
              <a:t>31 </a:t>
            </a:r>
            <a:r>
              <a:rPr lang="fr-FR" sz="2400" b="0" dirty="0"/>
              <a:t>Août 2015</a:t>
            </a:r>
            <a:br>
              <a:rPr lang="fr-FR" sz="2400" b="0" dirty="0"/>
            </a:br>
            <a:endParaRPr lang="fr-FR" sz="24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990600" y="858283"/>
            <a:ext cx="7848600" cy="5257800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Statistiques globales: vue d’ensemble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95536" y="3789040"/>
            <a:ext cx="7344816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fr-FR" sz="1400" dirty="0">
                <a:solidFill>
                  <a:srgbClr val="333399"/>
                </a:solidFill>
                <a:latin typeface="Tahoma" pitchFamily="34" charset="0"/>
              </a:rPr>
              <a:t>Légende:</a:t>
            </a:r>
          </a:p>
          <a:p>
            <a:pPr marL="342900" indent="-342900" algn="l">
              <a:buFontTx/>
              <a:buChar char="-"/>
            </a:pPr>
            <a:r>
              <a:rPr lang="fr-FR" sz="1400" b="1" dirty="0">
                <a:solidFill>
                  <a:srgbClr val="333399"/>
                </a:solidFill>
                <a:latin typeface="Tahoma" pitchFamily="34" charset="0"/>
              </a:rPr>
              <a:t>Sessions</a:t>
            </a:r>
            <a:r>
              <a:rPr lang="fr-FR" sz="1400" dirty="0">
                <a:solidFill>
                  <a:srgbClr val="333399"/>
                </a:solidFill>
                <a:latin typeface="Tahoma" pitchFamily="34" charset="0"/>
              </a:rPr>
              <a:t>: nombre total de connexions à ATRIUM</a:t>
            </a:r>
          </a:p>
          <a:p>
            <a:pPr marL="342900" indent="-342900" algn="l">
              <a:buFontTx/>
              <a:buChar char="-"/>
            </a:pPr>
            <a:r>
              <a:rPr lang="fr-FR" sz="1400" b="1" dirty="0">
                <a:solidFill>
                  <a:srgbClr val="333399"/>
                </a:solidFill>
                <a:latin typeface="Tahoma" pitchFamily="34" charset="0"/>
              </a:rPr>
              <a:t>Utilisateurs</a:t>
            </a:r>
            <a:r>
              <a:rPr lang="fr-FR" sz="1400" dirty="0">
                <a:solidFill>
                  <a:srgbClr val="333399"/>
                </a:solidFill>
                <a:latin typeface="Tahoma" pitchFamily="34" charset="0"/>
              </a:rPr>
              <a:t>: nombre d’utilisateurs s’étant connectés au moins une fois à ATRIUM</a:t>
            </a:r>
          </a:p>
          <a:p>
            <a:pPr marL="342900" indent="-342900" algn="l">
              <a:buFontTx/>
              <a:buChar char="-"/>
            </a:pPr>
            <a:r>
              <a:rPr lang="fr-FR" sz="1400" b="1" dirty="0">
                <a:solidFill>
                  <a:srgbClr val="333399"/>
                </a:solidFill>
                <a:latin typeface="Tahoma" pitchFamily="34" charset="0"/>
              </a:rPr>
              <a:t>Pages</a:t>
            </a:r>
            <a:r>
              <a:rPr lang="fr-FR" sz="1400" dirty="0">
                <a:solidFill>
                  <a:srgbClr val="333399"/>
                </a:solidFill>
                <a:latin typeface="Tahoma" pitchFamily="34" charset="0"/>
              </a:rPr>
              <a:t>: nombre total de pages vues sur ATRIUM (ne comptabilise pas les services tiers)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723651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Connecteur droit avec flèche 11"/>
          <p:cNvCxnSpPr/>
          <p:nvPr/>
        </p:nvCxnSpPr>
        <p:spPr bwMode="auto">
          <a:xfrm flipV="1">
            <a:off x="539552" y="4293096"/>
            <a:ext cx="8604448" cy="1224136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Connecteur droit avec flèche 14"/>
          <p:cNvCxnSpPr/>
          <p:nvPr/>
        </p:nvCxnSpPr>
        <p:spPr bwMode="auto">
          <a:xfrm flipV="1">
            <a:off x="0" y="4077072"/>
            <a:ext cx="9144000" cy="115212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66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606" y="3933056"/>
            <a:ext cx="8995394" cy="1980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5867400"/>
            <a:ext cx="183832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1"/>
          <p:cNvSpPr txBox="1">
            <a:spLocks/>
          </p:cNvSpPr>
          <p:nvPr/>
        </p:nvSpPr>
        <p:spPr bwMode="auto">
          <a:xfrm>
            <a:off x="1043608" y="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ATRIUM: Statistiques depuis le 31 Août 2015</a:t>
            </a:r>
            <a:b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90" y="1484784"/>
            <a:ext cx="907621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7308304" y="1556792"/>
            <a:ext cx="1835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dirty="0" smtClean="0"/>
              <a:t>Lundi 29 février: </a:t>
            </a:r>
            <a:r>
              <a:rPr lang="fr-FR" dirty="0" smtClean="0">
                <a:solidFill>
                  <a:srgbClr val="FF0000"/>
                </a:solidFill>
              </a:rPr>
              <a:t>31840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2" name="Connecteur droit avec flèche 11"/>
          <p:cNvCxnSpPr/>
          <p:nvPr/>
        </p:nvCxnSpPr>
        <p:spPr bwMode="auto">
          <a:xfrm>
            <a:off x="8748464" y="1844824"/>
            <a:ext cx="288032" cy="288032"/>
          </a:xfrm>
          <a:prstGeom prst="straightConnector1">
            <a:avLst/>
          </a:prstGeom>
          <a:noFill/>
          <a:ln>
            <a:solidFill>
              <a:srgbClr val="FF0000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ZoneTexte 16"/>
          <p:cNvSpPr txBox="1"/>
          <p:nvPr/>
        </p:nvSpPr>
        <p:spPr>
          <a:xfrm>
            <a:off x="5148064" y="1844824"/>
            <a:ext cx="18309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fr-FR" dirty="0" smtClean="0"/>
              <a:t>Lundi 25 janvier: </a:t>
            </a:r>
            <a:r>
              <a:rPr lang="fr-FR" dirty="0" smtClean="0">
                <a:solidFill>
                  <a:srgbClr val="FF0000"/>
                </a:solidFill>
              </a:rPr>
              <a:t>30660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 bwMode="auto">
          <a:xfrm>
            <a:off x="7020272" y="2060848"/>
            <a:ext cx="288032" cy="144016"/>
          </a:xfrm>
          <a:prstGeom prst="straightConnector1">
            <a:avLst/>
          </a:prstGeom>
          <a:noFill/>
          <a:ln>
            <a:solidFill>
              <a:srgbClr val="FF0000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990600" y="838200"/>
            <a:ext cx="7848600" cy="1078632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 </a:t>
            </a:r>
            <a:r>
              <a:rPr lang="fr-FR" u="sng" dirty="0" smtClean="0"/>
              <a:t>Accès aux services tiers</a:t>
            </a:r>
            <a:endParaRPr lang="fr-FR" u="sng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72816"/>
            <a:ext cx="71628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lipse 7"/>
          <p:cNvSpPr/>
          <p:nvPr/>
        </p:nvSpPr>
        <p:spPr bwMode="auto">
          <a:xfrm>
            <a:off x="4427984" y="2132856"/>
            <a:ext cx="1440160" cy="50405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4788024" y="2636912"/>
            <a:ext cx="108012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 bwMode="auto">
          <a:xfrm flipH="1">
            <a:off x="4499992" y="3068960"/>
            <a:ext cx="576064" cy="1944216"/>
          </a:xfrm>
          <a:prstGeom prst="straightConnector1">
            <a:avLst/>
          </a:prstGeom>
          <a:noFill/>
          <a:ln>
            <a:solidFill>
              <a:srgbClr val="FF0000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ZoneTexte 12"/>
          <p:cNvSpPr txBox="1"/>
          <p:nvPr/>
        </p:nvSpPr>
        <p:spPr>
          <a:xfrm>
            <a:off x="2627784" y="5085184"/>
            <a:ext cx="316835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r-FR" dirty="0" smtClean="0"/>
              <a:t>Représente 48,4% des sessions  ATRIUM</a:t>
            </a:r>
            <a:endParaRPr lang="fr-FR" dirty="0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1043608" y="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ATRIUM: Statistiques depuis le 31 Août 2015</a:t>
            </a:r>
            <a:b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124744"/>
            <a:ext cx="7848600" cy="790600"/>
          </a:xfrm>
        </p:spPr>
        <p:txBody>
          <a:bodyPr/>
          <a:lstStyle/>
          <a:p>
            <a:pPr algn="ctr">
              <a:buNone/>
            </a:pPr>
            <a:r>
              <a:rPr lang="fr-FR" u="sng" dirty="0" smtClean="0"/>
              <a:t>Les services du portail utilisés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28721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1619672" y="3933056"/>
            <a:ext cx="648072" cy="2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1043608" y="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ATRIUM: Statistiques depuis le 31 Août 2015</a:t>
            </a:r>
            <a:b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u="sng" dirty="0" smtClean="0"/>
              <a:t>75.778 Utilisateurs uniques répartis par profils</a:t>
            </a:r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844824"/>
            <a:ext cx="2905100" cy="267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76872"/>
            <a:ext cx="402104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43608" y="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ATRIUM: Statistiques depuis le 31 Août 2015</a:t>
            </a:r>
            <a:b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4221088"/>
            <a:ext cx="5904656" cy="185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fr-FR" sz="1400" dirty="0" smtClean="0"/>
              <a:t>Comptes dans l’annuaire: </a:t>
            </a:r>
          </a:p>
          <a:p>
            <a:pPr algn="l">
              <a:buNone/>
            </a:pPr>
            <a:endParaRPr lang="fr-FR" sz="1400" dirty="0" smtClean="0"/>
          </a:p>
          <a:p>
            <a:pPr algn="l"/>
            <a:r>
              <a:rPr lang="fr-FR" sz="1400" u="sng" dirty="0" smtClean="0"/>
              <a:t>Elèves: </a:t>
            </a:r>
            <a:r>
              <a:rPr lang="fr-FR" sz="1400" dirty="0" smtClean="0"/>
              <a:t>166 839  créés soit  </a:t>
            </a:r>
            <a:r>
              <a:rPr lang="fr-FR" sz="1400" b="1" dirty="0" smtClean="0"/>
              <a:t>35,7%</a:t>
            </a:r>
            <a:r>
              <a:rPr lang="fr-FR" sz="1400" dirty="0" smtClean="0"/>
              <a:t> déjà connectés</a:t>
            </a:r>
          </a:p>
          <a:p>
            <a:pPr algn="l"/>
            <a:r>
              <a:rPr lang="fr-FR" sz="1400" u="sng" dirty="0" smtClean="0"/>
              <a:t>Enseignants:</a:t>
            </a:r>
            <a:r>
              <a:rPr lang="fr-FR" sz="1400" dirty="0" smtClean="0"/>
              <a:t> 16 367  créés soit  </a:t>
            </a:r>
            <a:r>
              <a:rPr lang="fr-FR" sz="1400" b="1" dirty="0" smtClean="0"/>
              <a:t>35,2% </a:t>
            </a:r>
            <a:r>
              <a:rPr lang="fr-FR" sz="1400" dirty="0" smtClean="0"/>
              <a:t>déjà connectés</a:t>
            </a:r>
          </a:p>
          <a:p>
            <a:pPr algn="l"/>
            <a:r>
              <a:rPr lang="fr-FR" sz="1400" u="sng" dirty="0" smtClean="0"/>
              <a:t>Parents</a:t>
            </a:r>
            <a:r>
              <a:rPr lang="fr-FR" sz="1400" dirty="0" smtClean="0"/>
              <a:t>: 301 707 créés soit  </a:t>
            </a:r>
            <a:r>
              <a:rPr lang="fr-FR" sz="1400" b="1" dirty="0" smtClean="0"/>
              <a:t>8,5% </a:t>
            </a:r>
            <a:r>
              <a:rPr lang="fr-FR" sz="1400" dirty="0" smtClean="0"/>
              <a:t>déjà connectés</a:t>
            </a:r>
          </a:p>
          <a:p>
            <a:pPr algn="l"/>
            <a:r>
              <a:rPr lang="fr-FR" sz="1400" u="sng" dirty="0" smtClean="0"/>
              <a:t>Personnel non enseignant</a:t>
            </a:r>
            <a:r>
              <a:rPr lang="fr-FR" sz="1400" dirty="0" smtClean="0"/>
              <a:t>: 6367 créés soit  </a:t>
            </a:r>
            <a:r>
              <a:rPr lang="fr-FR" sz="1400" b="1" dirty="0" smtClean="0"/>
              <a:t>23% </a:t>
            </a:r>
            <a:r>
              <a:rPr lang="fr-FR" sz="1400" dirty="0" smtClean="0"/>
              <a:t>déjà connectés</a:t>
            </a:r>
          </a:p>
          <a:p>
            <a:pPr algn="l"/>
            <a:r>
              <a:rPr lang="fr-FR" sz="1400" u="sng" dirty="0" smtClean="0"/>
              <a:t>Agent régionaux</a:t>
            </a:r>
            <a:r>
              <a:rPr lang="fr-FR" sz="1400" dirty="0" smtClean="0"/>
              <a:t>: 3501 créés soit  </a:t>
            </a:r>
            <a:r>
              <a:rPr lang="fr-FR" sz="1400" b="1" dirty="0" smtClean="0"/>
              <a:t>4,4%</a:t>
            </a:r>
            <a:r>
              <a:rPr lang="fr-FR" sz="1400" dirty="0" smtClean="0"/>
              <a:t>déjà connectés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7820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924800" cy="457200"/>
          </a:xfrm>
        </p:spPr>
        <p:txBody>
          <a:bodyPr/>
          <a:lstStyle/>
          <a:p>
            <a:r>
              <a:rPr lang="fr-FR" dirty="0" smtClean="0"/>
              <a:t>ATRIUM: Etablissements utilisateurs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0" y="2852936"/>
            <a:ext cx="269979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charset="0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539552" y="5589240"/>
            <a:ext cx="7848600" cy="862608"/>
          </a:xfrm>
        </p:spPr>
        <p:txBody>
          <a:bodyPr/>
          <a:lstStyle/>
          <a:p>
            <a:r>
              <a:rPr lang="fr-FR" sz="1800" dirty="0" smtClean="0"/>
              <a:t>115 établissements se sont connectés au moins une fois à ATRIUM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4800" cy="457200"/>
          </a:xfrm>
        </p:spPr>
        <p:txBody>
          <a:bodyPr/>
          <a:lstStyle/>
          <a:p>
            <a:r>
              <a:rPr lang="fr-FR" dirty="0" smtClean="0"/>
              <a:t>ATRIUM: Comportement des usagers issus des statistiques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0600" y="838200"/>
            <a:ext cx="7848600" cy="1150640"/>
          </a:xfrm>
        </p:spPr>
        <p:txBody>
          <a:bodyPr/>
          <a:lstStyle/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u="sng" dirty="0" smtClean="0"/>
              <a:t>Statistique du nombre moyen de clics par heure</a:t>
            </a:r>
            <a:endParaRPr lang="fr-FR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B073EA7-5611-41C4-A7B2-08516BE5D33C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8892480" cy="211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cteur droit avec flèche 6"/>
          <p:cNvCxnSpPr/>
          <p:nvPr/>
        </p:nvCxnSpPr>
        <p:spPr bwMode="auto">
          <a:xfrm>
            <a:off x="4499992" y="2708920"/>
            <a:ext cx="0" cy="216024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ZoneTexte 8"/>
          <p:cNvSpPr txBox="1"/>
          <p:nvPr/>
        </p:nvSpPr>
        <p:spPr>
          <a:xfrm>
            <a:off x="2123728" y="4149080"/>
            <a:ext cx="6048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 eaLnBrk="1" hangingPunct="1">
              <a:buNone/>
            </a:pPr>
            <a:r>
              <a:rPr lang="fr-FR" sz="2200" u="sng" dirty="0" smtClean="0">
                <a:latin typeface="+mn-lt"/>
              </a:rPr>
              <a:t>Statistiques du nombre moyen de clics par jour </a:t>
            </a:r>
          </a:p>
        </p:txBody>
      </p:sp>
      <p:cxnSp>
        <p:nvCxnSpPr>
          <p:cNvPr id="10" name="Connecteur droit avec flèche 9"/>
          <p:cNvCxnSpPr/>
          <p:nvPr/>
        </p:nvCxnSpPr>
        <p:spPr bwMode="auto">
          <a:xfrm flipV="1">
            <a:off x="4283968" y="2420888"/>
            <a:ext cx="0" cy="288032"/>
          </a:xfrm>
          <a:prstGeom prst="straightConnector1">
            <a:avLst/>
          </a:prstGeom>
          <a:noFill/>
          <a:ln>
            <a:solidFill>
              <a:srgbClr val="FF0000"/>
            </a:solidFill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ZoneTexte 10"/>
          <p:cNvSpPr txBox="1"/>
          <p:nvPr/>
        </p:nvSpPr>
        <p:spPr>
          <a:xfrm>
            <a:off x="3995936" y="213285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fr-FR" dirty="0" smtClean="0"/>
              <a:t>11h: 605 567 clics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4653136"/>
            <a:ext cx="8964489" cy="1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251520" y="6237312"/>
            <a:ext cx="1188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dirty="0" smtClean="0"/>
              <a:t>0 = Dimanche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Présentation Evolution système de messager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ésentation Evolution système de messageri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9900"/>
          </a:buClr>
          <a:buSzTx/>
          <a:buFontTx/>
          <a:buChar char="•"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9900"/>
          </a:buClr>
          <a:buSzTx/>
          <a:buFontTx/>
          <a:buChar char="•"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ésentation Evolution système de messager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Evolution système de messageri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Evolution système de messageri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Evolution système de messageri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Evolution système de messageri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Evolution système de messageri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Evolution système de messageri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2038</TotalTime>
  <Words>298</Words>
  <Application>Microsoft Office PowerPoint</Application>
  <PresentationFormat>Affichage à l'écran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blank</vt:lpstr>
      <vt:lpstr>Présentation PowerPoint</vt:lpstr>
      <vt:lpstr>ATRIUM: Point sur les adhésions et sur les formations</vt:lpstr>
      <vt:lpstr>  ATRIUM: Statistiques depuis le 31 Août 2015 </vt:lpstr>
      <vt:lpstr>Présentation PowerPoint</vt:lpstr>
      <vt:lpstr>Présentation PowerPoint</vt:lpstr>
      <vt:lpstr>Présentation PowerPoint</vt:lpstr>
      <vt:lpstr>Présentation PowerPoint</vt:lpstr>
      <vt:lpstr>ATRIUM: Etablissements utilisateurs</vt:lpstr>
      <vt:lpstr>ATRIUM: Comportement des usagers issus des statistiques</vt:lpstr>
      <vt:lpstr>ATRIUM: Comportement des usagers issus des statistiques</vt:lpstr>
      <vt:lpstr>ATRIUM: Support et Assistance</vt:lpstr>
    </vt:vector>
  </TitlesOfParts>
  <Company>CRPACA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MORENO Jessica</dc:creator>
  <cp:lastModifiedBy>MORENO Jessica</cp:lastModifiedBy>
  <cp:revision>86</cp:revision>
  <dcterms:created xsi:type="dcterms:W3CDTF">2016-02-29T11:40:27Z</dcterms:created>
  <dcterms:modified xsi:type="dcterms:W3CDTF">2016-03-14T11:24:50Z</dcterms:modified>
</cp:coreProperties>
</file>