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61" r:id="rId3"/>
    <p:sldMasterId id="2147483762" r:id="rId4"/>
    <p:sldMasterId id="2147483808" r:id="rId5"/>
    <p:sldMasterId id="2147483821" r:id="rId6"/>
    <p:sldMasterId id="2147483833" r:id="rId7"/>
    <p:sldMasterId id="2147483847" r:id="rId8"/>
    <p:sldMasterId id="2147483861" r:id="rId9"/>
    <p:sldMasterId id="2147483901" r:id="rId10"/>
    <p:sldMasterId id="2147483913" r:id="rId11"/>
    <p:sldMasterId id="2147483925" r:id="rId12"/>
    <p:sldMasterId id="2147483959" r:id="rId13"/>
    <p:sldMasterId id="2147483971" r:id="rId14"/>
    <p:sldMasterId id="2147483983" r:id="rId15"/>
    <p:sldMasterId id="2147483996" r:id="rId16"/>
    <p:sldMasterId id="2147484022" r:id="rId17"/>
    <p:sldMasterId id="2147484035" r:id="rId18"/>
  </p:sldMasterIdLst>
  <p:notesMasterIdLst>
    <p:notesMasterId r:id="rId58"/>
  </p:notesMasterIdLst>
  <p:handoutMasterIdLst>
    <p:handoutMasterId r:id="rId59"/>
  </p:handoutMasterIdLst>
  <p:sldIdLst>
    <p:sldId id="389" r:id="rId19"/>
    <p:sldId id="379" r:id="rId20"/>
    <p:sldId id="374" r:id="rId21"/>
    <p:sldId id="329" r:id="rId22"/>
    <p:sldId id="355" r:id="rId23"/>
    <p:sldId id="315" r:id="rId24"/>
    <p:sldId id="318" r:id="rId25"/>
    <p:sldId id="319" r:id="rId26"/>
    <p:sldId id="380" r:id="rId27"/>
    <p:sldId id="320" r:id="rId28"/>
    <p:sldId id="321" r:id="rId29"/>
    <p:sldId id="322" r:id="rId30"/>
    <p:sldId id="324" r:id="rId31"/>
    <p:sldId id="325" r:id="rId32"/>
    <p:sldId id="327" r:id="rId33"/>
    <p:sldId id="328" r:id="rId34"/>
    <p:sldId id="332" r:id="rId35"/>
    <p:sldId id="381" r:id="rId36"/>
    <p:sldId id="336" r:id="rId37"/>
    <p:sldId id="337" r:id="rId38"/>
    <p:sldId id="338" r:id="rId39"/>
    <p:sldId id="382" r:id="rId40"/>
    <p:sldId id="354" r:id="rId41"/>
    <p:sldId id="383" r:id="rId42"/>
    <p:sldId id="384" r:id="rId43"/>
    <p:sldId id="385" r:id="rId44"/>
    <p:sldId id="386" r:id="rId45"/>
    <p:sldId id="390" r:id="rId46"/>
    <p:sldId id="391" r:id="rId47"/>
    <p:sldId id="341" r:id="rId48"/>
    <p:sldId id="342" r:id="rId49"/>
    <p:sldId id="340" r:id="rId50"/>
    <p:sldId id="343" r:id="rId51"/>
    <p:sldId id="344" r:id="rId52"/>
    <p:sldId id="345" r:id="rId53"/>
    <p:sldId id="388" r:id="rId54"/>
    <p:sldId id="346" r:id="rId55"/>
    <p:sldId id="333" r:id="rId56"/>
    <p:sldId id="387" r:id="rId5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FF0000"/>
    <a:srgbClr val="FBFCF2"/>
    <a:srgbClr val="FC8038"/>
    <a:srgbClr val="FF9900"/>
    <a:srgbClr val="FFFF99"/>
    <a:srgbClr val="ECF0C8"/>
    <a:srgbClr val="000099"/>
    <a:srgbClr val="F3F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1" autoAdjust="0"/>
  </p:normalViewPr>
  <p:slideViewPr>
    <p:cSldViewPr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29A889-A0E3-4831-B3D2-679950D5BFAA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61AA50-C148-47FD-BEC1-BB87EFB83C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3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F064F8-B1F5-4B01-B2C5-2CB78A337586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6" y="4860926"/>
            <a:ext cx="5680075" cy="4605338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44C727-55C2-4ABA-AFE7-CB15CE9809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3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0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64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06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74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62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1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940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2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1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1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85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73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52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71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4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178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548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9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421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50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8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50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21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5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612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11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81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94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35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81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4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7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65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18A0-10FB-4681-8955-B9DC8E53CFCB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FDE-9F02-4D1D-B2BD-0671DBB802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A519-2623-4B7A-94C6-63A3E6C604DC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886E-3509-4E0F-A09A-221E585750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6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1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2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7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9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56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Page </a:t>
            </a:r>
            <a:fld id="{D4351CF3-E3B8-4FB7-A3A4-5AAC7AB453EC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3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8F5-486F-4825-89AE-CB9CA78392B2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D8D2-56F4-4A05-B204-5A8D4A422E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91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0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68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5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6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8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7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57ED-38EF-4093-AB8D-C071E73FAED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B84E-850C-4EB6-9690-782BBB8EA4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84A6-C83B-4815-9769-CF6FB65F0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31BF-A904-47F2-B76B-44B0D4BA32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1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4C9A-F597-4DFB-8B15-BDA1E8D79A7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8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513E-B9D7-4CCF-BC0E-9F159E31D4F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2170-99E7-4A20-96E6-806EC94C0D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84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179B-4844-448A-8F5D-99F83F93C58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3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399E-4AAB-40A8-87AE-EFC6D398B5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B463-2455-4C5B-9415-02A88F5C75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1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8CEA-76C9-4664-9A10-2757E592A3F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47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771E-3510-4243-8483-5091BED6A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9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9698-9A91-43A3-897F-953096822355}" type="datetime1">
              <a:rPr lang="fr-FR">
                <a:solidFill>
                  <a:srgbClr val="000000"/>
                </a:solidFill>
              </a:rPr>
              <a:pPr>
                <a:defRPr/>
              </a:pPr>
              <a:t>21/03/2015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F6C7-F47E-4576-B367-DA1EC9DE7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77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38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479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81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61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24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20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7913" indent="-365125" defTabSz="1077913">
              <a:spcBef>
                <a:spcPts val="12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tabLst/>
              <a:defRPr sz="1800">
                <a:solidFill>
                  <a:srgbClr val="362877"/>
                </a:solidFill>
                <a:latin typeface="Lucida Bright" pitchFamily="18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Sous-partie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108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05170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506128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493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2589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26436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2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1E50-1561-4B5A-AF47-13805927D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9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25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8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5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6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2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4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5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EB88-1A21-4D11-8BB9-4599C82A6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7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5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4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388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6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9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68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85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9D33-2936-47C4-ABA2-DE6D748CF6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9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43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07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10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1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61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9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5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30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AE7C-2412-4AA6-BE00-49F0D0A975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3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70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2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264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4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4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65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38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BBA6-535C-42C8-BE5B-692D5F4C9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2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29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05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64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0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/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Wingdings" pitchFamily="2" charset="2"/>
              <a:buChar char="§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1563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defRPr sz="1800" baseline="0">
                <a:solidFill>
                  <a:srgbClr val="362877"/>
                </a:solidFill>
                <a:latin typeface="Lucida Bright" pitchFamily="18" charset="0"/>
              </a:defRPr>
            </a:lvl2pPr>
            <a:lvl3pPr marL="1520825" indent="-261938"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defRPr sz="1600" baseline="0">
                <a:solidFill>
                  <a:srgbClr val="362877"/>
                </a:solidFill>
                <a:latin typeface="Lucida Bright" pitchFamily="18" charset="0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080000" y="6331195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336000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331192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– Juin 2014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37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81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73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0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01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048A-48A0-4B3A-851C-EBC2C1789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547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24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62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6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194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19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23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6971-EF37-4E5A-8096-55CA1DE1776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76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D8F2-2B6A-4C8C-8A75-5F70CE6F6A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5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1E08-FB17-489F-A9E9-4762A916695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937-3CAF-46A6-8AF2-5F88BBB20D9F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3F0-EEDD-4E4F-A664-0C843E16FE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332-6907-4C02-BF14-0F8F14636D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B00-513A-4763-B935-5A3F1311FD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52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B133-E188-4091-9388-A6147D2891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81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AF8F-6D12-40EE-8A33-0CB7491B20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890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454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F62E-05C9-45E9-8971-AE71F0BFD1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78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98B9-A1D0-4513-A29D-E99E8696DB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79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CACA-A2A9-448A-BA24-AD85F64E909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58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C27B-1622-407F-BEAE-361FC90864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803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7388-D482-4161-95AC-CFAD832D949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9872-9BEC-43F3-978A-72E94690D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5457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5457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E5A0-A7E6-46CE-9295-50A3CBFC3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005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CE8F-7C49-4119-87AF-C7100BDBF9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D42-1D67-497E-BED7-8CCE80CCF5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795D-E755-482E-BF66-49FA4448BD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9049-A521-428F-8220-90417D8A22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E33C-97A6-4BAA-8274-6348E98450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BDBC-9DB1-4F4B-863E-A48D63E0B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A35A-0793-44F7-A5D0-5572840B9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AFDA-3486-416A-BD00-5CE368C8FD88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A4E5-889A-4826-97FF-5559C54FDE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BA10-A71B-4BC8-A9C8-F4120CF575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4C8-769C-4AD3-B04E-32A6344BD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0367-A7BD-4C5C-B20F-12BEEB9E2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3485-8F88-412B-9502-C8715E5162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AC01-DB8D-4FD3-AD89-93006803B2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EED8-9005-4E45-A316-E4CB7BF7A403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2D6F-C39A-44B2-99CB-D781BEC54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116632"/>
            <a:ext cx="14535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0895-4832-4A2B-8A44-417D2A15D084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6E3-CEBA-4A45-87DE-6DC9D764A8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5BD5-D155-4FED-AC51-3F0E23873FD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21/03/2015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D784-7040-4402-960B-4ED61A38A3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8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598-9291-4AAF-9A70-41D136B05D53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665-FC4C-4D33-B9CD-946CEF094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59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4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9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F801-DC8E-4C38-958A-3D8BF3E05A75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4339-CEAD-4565-BAFD-5B42D2F83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2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8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6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0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9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4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AA4-2248-411B-BBB2-84BA0540784A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503B-A347-40C7-BBB5-515BF0EC0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6390"/>
      </p:ext>
    </p:extLst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9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99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7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0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A259-8092-4840-93CD-FD4DCD04295B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5CA0-D08E-4042-9FBD-935A62D119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8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8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2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0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39923"/>
      </p:ext>
    </p:extLst>
  </p:cSld>
  <p:clrMapOvr>
    <a:masterClrMapping/>
  </p:clrMapOvr>
  <p:transition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9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3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1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19F38FA-5D81-42E6-AAA9-98010D2E5DAB}" type="datetimeFigureOut">
              <a:rPr lang="fr-FR"/>
              <a:pPr>
                <a:defRPr/>
              </a:pPr>
              <a:t>21/03/2015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8D31112-8D34-4CE6-B1D4-FC25F593A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fr-FR" smtClean="0">
                <a:solidFill>
                  <a:srgbClr val="000099"/>
                </a:solidFill>
                <a:cs typeface="+mn-cs"/>
              </a:rPr>
              <a:t>Page </a:t>
            </a:r>
            <a:fld id="{1529046C-7393-4D3E-8CF2-C2FACC0ACE3E}" type="slidenum">
              <a:rPr lang="fr-FR" smtClean="0">
                <a:solidFill>
                  <a:srgbClr val="000099"/>
                </a:solidFill>
                <a:cs typeface="+mn-cs"/>
              </a:rPr>
              <a:pPr eaLnBrk="0" hangingPunct="0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</a:pPr>
              <a:t>‹N°›</a:t>
            </a:fld>
            <a:endParaRPr lang="fr-FR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 sz="1200">
              <a:solidFill>
                <a:srgbClr val="0000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5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706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40816A-C0F3-463B-8207-AD530FF9F480}" type="slidenum">
              <a:rPr lang="fr-FR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8631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974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6356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85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149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12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4941F9-1578-43DE-AE0E-49DC4EA136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683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20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89019"/>
            <a:ext cx="914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64AD6C-45BB-4744-8068-91E9C1D0F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Picture 7" descr="Bandeau Correly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20638"/>
            <a:ext cx="91233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C8386-092F-4F0E-8D90-BAF5A9F6DC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381" y="96315"/>
            <a:ext cx="1008235" cy="5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047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373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31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9193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2536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9.WMF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1556792"/>
            <a:ext cx="7174279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445224"/>
            <a:ext cx="1830012" cy="906401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395536" y="5857523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4788024" y="5877272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3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2463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Dans son espace personnel, l’utilisateur dispose de son propre espace 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stockage…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45945"/>
            <a:ext cx="5660618" cy="362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75656" y="2216462"/>
            <a:ext cx="504056" cy="204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9" idx="2"/>
          </p:cNvCxnSpPr>
          <p:nvPr/>
        </p:nvCxnSpPr>
        <p:spPr>
          <a:xfrm flipH="1">
            <a:off x="899592" y="2420888"/>
            <a:ext cx="828092" cy="38646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9570">
            <a:off x="7265464" y="4274128"/>
            <a:ext cx="1341297" cy="2339471"/>
          </a:xfrm>
          <a:prstGeom prst="rect">
            <a:avLst/>
          </a:prstGeom>
        </p:spPr>
      </p:pic>
      <p:sp>
        <p:nvSpPr>
          <p:cNvPr id="8" name="Rectangle avec flèche vers la gauche 7"/>
          <p:cNvSpPr/>
          <p:nvPr/>
        </p:nvSpPr>
        <p:spPr>
          <a:xfrm>
            <a:off x="6371639" y="1809421"/>
            <a:ext cx="2520841" cy="1815882"/>
          </a:xfrm>
          <a:prstGeom prst="lef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L’utilisateur sauvegarde ses documents de son domicile, et les retrouve en se connectant </a:t>
            </a:r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lycée</a:t>
            </a:r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4211960" y="4905398"/>
            <a:ext cx="2924314" cy="1815882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L’utilisateur sauvegarde ses documents d’un PC, et les retrouve sur son smartphone, sa tablette</a:t>
            </a:r>
          </a:p>
        </p:txBody>
      </p:sp>
    </p:spTree>
    <p:extLst>
      <p:ext uri="{BB962C8B-B14F-4D97-AF65-F5344CB8AC3E}">
        <p14:creationId xmlns:p14="http://schemas.microsoft.com/office/powerpoint/2010/main" val="31230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7973" y="692696"/>
            <a:ext cx="84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Dans son espace personnel, l’utilisateur créée ses répertoires,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dépose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documents…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36" y="1871830"/>
            <a:ext cx="8009788" cy="418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 flipV="1">
            <a:off x="611560" y="4329100"/>
            <a:ext cx="12961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907704" y="1345480"/>
            <a:ext cx="1994648" cy="3379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6084168" y="1046639"/>
            <a:ext cx="1800200" cy="609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331640" y="1346892"/>
            <a:ext cx="1224136" cy="4826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8085" y="764704"/>
            <a:ext cx="858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peut directement visualiser un document dans le navigateur ou le télécharger…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" y="1439924"/>
            <a:ext cx="5447629" cy="29689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03" y="1818155"/>
            <a:ext cx="3874257" cy="3538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835646"/>
            <a:ext cx="3153517" cy="298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627784" y="3501008"/>
            <a:ext cx="2736304" cy="1440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724128" y="5234652"/>
            <a:ext cx="1707514" cy="2105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ensuite l’accès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des sites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affectés à l’utilisateur, et notamment le site de son lycée…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0" y="1447281"/>
            <a:ext cx="7413379" cy="54381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31725" b="-529"/>
          <a:stretch/>
        </p:blipFill>
        <p:spPr>
          <a:xfrm>
            <a:off x="5888340" y="1844824"/>
            <a:ext cx="1852012" cy="1187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8339" y="2780928"/>
            <a:ext cx="1852013" cy="25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5364088" y="1844823"/>
            <a:ext cx="537347" cy="1080121"/>
          </a:xfrm>
          <a:custGeom>
            <a:avLst/>
            <a:gdLst>
              <a:gd name="connsiteX0" fmla="*/ 644695 w 644695"/>
              <a:gd name="connsiteY0" fmla="*/ 0 h 1697970"/>
              <a:gd name="connsiteX1" fmla="*/ 135409 w 644695"/>
              <a:gd name="connsiteY1" fmla="*/ 405114 h 1697970"/>
              <a:gd name="connsiteX2" fmla="*/ 8087 w 644695"/>
              <a:gd name="connsiteY2" fmla="*/ 1088021 h 1697970"/>
              <a:gd name="connsiteX3" fmla="*/ 309029 w 644695"/>
              <a:gd name="connsiteY3" fmla="*/ 1643605 h 1697970"/>
              <a:gd name="connsiteX4" fmla="*/ 540523 w 644695"/>
              <a:gd name="connsiteY4" fmla="*/ 1678329 h 169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695" h="1697970">
                <a:moveTo>
                  <a:pt x="644695" y="0"/>
                </a:moveTo>
                <a:cubicBezTo>
                  <a:pt x="443102" y="111888"/>
                  <a:pt x="241510" y="223777"/>
                  <a:pt x="135409" y="405114"/>
                </a:cubicBezTo>
                <a:cubicBezTo>
                  <a:pt x="29308" y="586451"/>
                  <a:pt x="-20850" y="881606"/>
                  <a:pt x="8087" y="1088021"/>
                </a:cubicBezTo>
                <a:cubicBezTo>
                  <a:pt x="37024" y="1294436"/>
                  <a:pt x="220290" y="1545220"/>
                  <a:pt x="309029" y="1643605"/>
                </a:cubicBezTo>
                <a:cubicBezTo>
                  <a:pt x="397768" y="1741990"/>
                  <a:pt x="501941" y="1676400"/>
                  <a:pt x="540523" y="1678329"/>
                </a:cubicBezTo>
              </a:path>
            </a:pathLst>
          </a:cu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88340" y="1628800"/>
            <a:ext cx="644696" cy="21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9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 l’espace personnel, le site d’Etablissement est modulable et personnalisable, mais uniquement par son administrateur…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6" name="Groupe 5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9" name="Groupe 8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 au niveau des « widgets »…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2687" y="2780928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7" name="Groupe 6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 au niveau du menu et de ses pages…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148382"/>
            <a:ext cx="6984776" cy="344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4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Au-delà des classes et groupes, ATRIUM permet à tout administrateur de site, de constituer des « Equipes » d’utilisateurs spécifiques…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9" y="2203023"/>
            <a:ext cx="3736789" cy="1927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4531" y="3462020"/>
            <a:ext cx="121644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3173988"/>
            <a:ext cx="828092" cy="152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1340977" y="3308972"/>
            <a:ext cx="219574" cy="261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t="13489"/>
          <a:stretch/>
        </p:blipFill>
        <p:spPr>
          <a:xfrm>
            <a:off x="2233008" y="3462020"/>
            <a:ext cx="1842115" cy="2798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Connecteur en arc 19"/>
          <p:cNvCxnSpPr>
            <a:stCxn id="6" idx="2"/>
            <a:endCxn id="15" idx="1"/>
          </p:cNvCxnSpPr>
          <p:nvPr/>
        </p:nvCxnSpPr>
        <p:spPr>
          <a:xfrm rot="16200000" flipH="1">
            <a:off x="1706396" y="3509646"/>
            <a:ext cx="815768" cy="44915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/>
          <a:srcRect l="1049" t="3520" b="3520"/>
          <a:stretch/>
        </p:blipFill>
        <p:spPr>
          <a:xfrm>
            <a:off x="4070678" y="2093868"/>
            <a:ext cx="1379516" cy="77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1" name="Connecteur en arc 30"/>
          <p:cNvCxnSpPr/>
          <p:nvPr/>
        </p:nvCxnSpPr>
        <p:spPr>
          <a:xfrm rot="5400000" flipH="1" flipV="1">
            <a:off x="3185432" y="2558613"/>
            <a:ext cx="900724" cy="921057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403" y="2931668"/>
            <a:ext cx="4798757" cy="3521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5" name="Connecteur en arc 64"/>
          <p:cNvCxnSpPr>
            <a:endCxn id="43" idx="0"/>
          </p:cNvCxnSpPr>
          <p:nvPr/>
        </p:nvCxnSpPr>
        <p:spPr>
          <a:xfrm>
            <a:off x="5450194" y="2601451"/>
            <a:ext cx="1197588" cy="330217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38858" y="4017681"/>
            <a:ext cx="1153022" cy="248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3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équipes permettent de s’adapter à l’organisation de chaque Etablissement, de chaque communauté d’usagers de site…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-84"/>
          <a:stretch/>
        </p:blipFill>
        <p:spPr>
          <a:xfrm>
            <a:off x="467544" y="1653218"/>
            <a:ext cx="8165382" cy="4584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627784" y="3569861"/>
            <a:ext cx="121644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8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42582"/>
            <a:ext cx="7537968" cy="4492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permet la gestion des droits d’accès sur tout ses composants (documents, répertoires, widgets, pages…), par rôle (élève, enseignant, etc…), par équipe…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224746"/>
            <a:ext cx="1368152" cy="924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81014" y="4293096"/>
            <a:ext cx="1362794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127345" y="3394524"/>
            <a:ext cx="1256462" cy="584775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rôle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107504" y="4828800"/>
            <a:ext cx="1276303" cy="584775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Equipe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5656" y="2636913"/>
            <a:ext cx="588481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avec flèche vers le haut 7"/>
          <p:cNvSpPr/>
          <p:nvPr/>
        </p:nvSpPr>
        <p:spPr>
          <a:xfrm>
            <a:off x="3995936" y="3164096"/>
            <a:ext cx="3456384" cy="127301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droits en fonction du composant (exemple ici d’un répertoire)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96944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avec un seul compte d’accès :</a:t>
            </a:r>
          </a:p>
          <a:p>
            <a:pPr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plateforme web collaborative intégrant des fonctions…</a:t>
            </a:r>
          </a:p>
          <a:p>
            <a:pPr marL="1257300" lvl="2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gestion de sites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stockage et de partage de documents,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forum, de blog, de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wiki,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messagerie interne,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calendrier partageable,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publication d’annonces, sondages,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d’agrégation de contenus web, fils RSS, etc.,</a:t>
            </a:r>
          </a:p>
          <a:p>
            <a:pPr lvl="1"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portail d’accès direct à des modules intégrés : CORRELYCE, CHAMILO, MOODLE, GRR, GLPI,…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connecteurs vers des modules externes, de vie scolaire notamment (PRONOTE,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EducHorus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annuaire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utilisateurs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alimenté par les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établissements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eux-mêmes par l’intermédiaire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 académiques SIECLE et STS,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Libellule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les lycées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agricoles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Des fonctions puissantes de sélection par classe, groupe, profil, etc…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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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503" y="159023"/>
            <a:ext cx="885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Principes généraux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aussi un forum d’Etablissement 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56844"/>
            <a:ext cx="6222108" cy="541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47" y="1414092"/>
            <a:ext cx="4661962" cy="5098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331640" y="2925175"/>
            <a:ext cx="2803327" cy="230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0491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Avec le widget « Annonces », ATRIUM permet de diffuser des annonces à tous les utilisateurs d’un site…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26714" y="1457940"/>
            <a:ext cx="4350616" cy="3324981"/>
            <a:chOff x="317195" y="2441721"/>
            <a:chExt cx="4350616" cy="33249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195" y="2441721"/>
              <a:ext cx="4350616" cy="3324981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/>
            <a:srcRect b="20106"/>
            <a:stretch/>
          </p:blipFill>
          <p:spPr>
            <a:xfrm>
              <a:off x="1835696" y="3853882"/>
              <a:ext cx="2710180" cy="1791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336" y="2073197"/>
            <a:ext cx="5040160" cy="4380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4128562" y="5934366"/>
            <a:ext cx="1110750" cy="158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745215" y="2073197"/>
            <a:ext cx="2226968" cy="4380139"/>
            <a:chOff x="1745215" y="2619431"/>
            <a:chExt cx="2226968" cy="4380139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1745215" y="2619431"/>
              <a:ext cx="2226968" cy="796905"/>
            </a:xfrm>
            <a:prstGeom prst="line">
              <a:avLst/>
            </a:prstGeom>
            <a:ln>
              <a:solidFill>
                <a:srgbClr val="FF99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745215" y="5208315"/>
              <a:ext cx="2226968" cy="1791255"/>
            </a:xfrm>
            <a:prstGeom prst="line">
              <a:avLst/>
            </a:prstGeom>
            <a:ln>
              <a:solidFill>
                <a:srgbClr val="FF99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avec flèche vers la droite 24"/>
          <p:cNvSpPr/>
          <p:nvPr/>
        </p:nvSpPr>
        <p:spPr>
          <a:xfrm>
            <a:off x="190880" y="5243716"/>
            <a:ext cx="3877064" cy="1569660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b="1" dirty="0" smtClean="0">
                <a:solidFill>
                  <a:srgbClr val="FF9900"/>
                </a:solidFill>
              </a:rPr>
              <a:t>Site émetteur de l’annonce </a:t>
            </a:r>
          </a:p>
          <a:p>
            <a:pPr algn="just"/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collecte les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annonces de tous les sites dont il est 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adhérent. Exemple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enseignant sur plusieurs établissements, parent avec un enfant dans plusieurs établissements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9322" y="3054046"/>
            <a:ext cx="1110750" cy="158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128562" y="4206174"/>
            <a:ext cx="1110750" cy="158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2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0491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rédaction d’une annonce est simple et rapide, en quelques clics, ce qui en fait un outil efficace de diffusion d’information…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60" y="1536652"/>
            <a:ext cx="4920381" cy="275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149080"/>
            <a:ext cx="4468858" cy="2579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7234"/>
          <a:stretch/>
        </p:blipFill>
        <p:spPr>
          <a:xfrm>
            <a:off x="1547665" y="1776996"/>
            <a:ext cx="1296144" cy="94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Connecteur droit avec flèche 6"/>
          <p:cNvCxnSpPr>
            <a:endCxn id="5" idx="3"/>
          </p:cNvCxnSpPr>
          <p:nvPr/>
        </p:nvCxnSpPr>
        <p:spPr>
          <a:xfrm flipH="1" flipV="1">
            <a:off x="2843809" y="2249584"/>
            <a:ext cx="818514" cy="27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avec flèche vers la droite 9"/>
          <p:cNvSpPr/>
          <p:nvPr/>
        </p:nvSpPr>
        <p:spPr>
          <a:xfrm>
            <a:off x="325709" y="1916832"/>
            <a:ext cx="1221955" cy="707886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Choix du site de portée du message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6364006" y="2796346"/>
            <a:ext cx="1232330" cy="848678"/>
          </a:xfrm>
          <a:prstGeom prst="down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Editeur de texte WYSIWYG avec liens, images, etc.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4" name="Rectangle avec flèche vers la droite 13"/>
          <p:cNvSpPr/>
          <p:nvPr/>
        </p:nvSpPr>
        <p:spPr>
          <a:xfrm flipH="1">
            <a:off x="2195735" y="5373216"/>
            <a:ext cx="1584176" cy="707886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Dates de début/fin d’affichage  de l’annonce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à tout enseignant la possibilité de créer des sites collaboratifs qu’il affecte aux utilisateurs qu’il souhaite : élèves, parents, autres enseignants ou personnels de l’établissement…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23" t="7276" r="40224" b="35970"/>
          <a:stretch/>
        </p:blipFill>
        <p:spPr>
          <a:xfrm>
            <a:off x="611560" y="2348880"/>
            <a:ext cx="5638413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27048" t="7276" r="40224" b="35970"/>
          <a:stretch/>
        </p:blipFill>
        <p:spPr>
          <a:xfrm>
            <a:off x="3173675" y="2348880"/>
            <a:ext cx="3198525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0601" r="56995" b="53591"/>
          <a:stretch/>
        </p:blipFill>
        <p:spPr>
          <a:xfrm>
            <a:off x="5148064" y="1916832"/>
            <a:ext cx="273630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216923" y="306086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48064" y="2312876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576963" y="2564904"/>
            <a:ext cx="1571101" cy="61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1691680" y="1784890"/>
            <a:ext cx="3456384" cy="635998"/>
          </a:xfrm>
          <a:custGeom>
            <a:avLst/>
            <a:gdLst>
              <a:gd name="connsiteX0" fmla="*/ 3009522 w 3009522"/>
              <a:gd name="connsiteY0" fmla="*/ 461367 h 461367"/>
              <a:gd name="connsiteX1" fmla="*/ 1319618 w 3009522"/>
              <a:gd name="connsiteY1" fmla="*/ 9954 h 461367"/>
              <a:gd name="connsiteX2" fmla="*/ 208448 w 3009522"/>
              <a:gd name="connsiteY2" fmla="*/ 172000 h 461367"/>
              <a:gd name="connsiteX3" fmla="*/ 104 w 3009522"/>
              <a:gd name="connsiteY3" fmla="*/ 438218 h 46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522" h="461367">
                <a:moveTo>
                  <a:pt x="3009522" y="461367"/>
                </a:moveTo>
                <a:cubicBezTo>
                  <a:pt x="2397993" y="259774"/>
                  <a:pt x="1786464" y="58182"/>
                  <a:pt x="1319618" y="9954"/>
                </a:cubicBezTo>
                <a:cubicBezTo>
                  <a:pt x="852772" y="-38274"/>
                  <a:pt x="428367" y="100623"/>
                  <a:pt x="208448" y="172000"/>
                </a:cubicBezTo>
                <a:cubicBezTo>
                  <a:pt x="-11471" y="243377"/>
                  <a:pt x="104" y="438218"/>
                  <a:pt x="104" y="438218"/>
                </a:cubicBezTo>
              </a:path>
            </a:pathLst>
          </a:custGeom>
          <a:noFill/>
          <a:ln>
            <a:solidFill>
              <a:srgbClr val="FF0000"/>
            </a:solidFill>
            <a:headEnd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site collaboratif fonctionne comme un site d’établissement et dispose des mêmes fonctionnalités, ramenées à une communauté d’utilisateurs de l’établissement (classes, disciplines, projets éducatifs, etc…)…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2154"/>
          <a:stretch/>
        </p:blipFill>
        <p:spPr>
          <a:xfrm>
            <a:off x="323528" y="2331539"/>
            <a:ext cx="8663405" cy="3617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411761" y="3182658"/>
            <a:ext cx="2736303" cy="31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avec flèche vers le haut 13"/>
          <p:cNvSpPr/>
          <p:nvPr/>
        </p:nvSpPr>
        <p:spPr>
          <a:xfrm>
            <a:off x="4932040" y="4820280"/>
            <a:ext cx="3303871" cy="127301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affecte des membres au site collaboratif à partir des membres du site d’établissement « parent »</a:t>
            </a:r>
            <a:endParaRPr lang="fr-FR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avec flèche vers le haut 15"/>
          <p:cNvSpPr/>
          <p:nvPr/>
        </p:nvSpPr>
        <p:spPr>
          <a:xfrm>
            <a:off x="134170" y="4293096"/>
            <a:ext cx="1917550" cy="165020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peut aussi créer des Equipes au sein du site collaboratif</a:t>
            </a:r>
            <a:endParaRPr lang="fr-FR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lum/>
          </a:blip>
          <a:srcRect b="6718"/>
          <a:stretch/>
        </p:blipFill>
        <p:spPr>
          <a:xfrm>
            <a:off x="2660402" y="1741621"/>
            <a:ext cx="5691456" cy="4999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lum/>
          </a:blip>
          <a:srcRect b="6381"/>
          <a:stretch/>
        </p:blipFill>
        <p:spPr>
          <a:xfrm>
            <a:off x="683569" y="1762235"/>
            <a:ext cx="2027370" cy="4979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20688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chaque site collaboratif : un forum, un blog, un espace documentaire, annonces, calendrier, et tous les widgets disponibles…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3849" y="2492895"/>
            <a:ext cx="2736303" cy="256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3569" y="1741621"/>
            <a:ext cx="1944216" cy="49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rayée 6"/>
          <p:cNvSpPr/>
          <p:nvPr/>
        </p:nvSpPr>
        <p:spPr>
          <a:xfrm>
            <a:off x="2267744" y="3541821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rayée 14"/>
          <p:cNvSpPr/>
          <p:nvPr/>
        </p:nvSpPr>
        <p:spPr>
          <a:xfrm>
            <a:off x="2267744" y="5558045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va retrouver l’ensemble des sites collaboratifs auxquels il est affecté…….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0" y="1401125"/>
            <a:ext cx="7413379" cy="5438103"/>
          </a:xfrm>
          <a:prstGeom prst="rect">
            <a:avLst/>
          </a:prstGeom>
        </p:spPr>
      </p:pic>
      <p:sp>
        <p:nvSpPr>
          <p:cNvPr id="10" name="Flèche droite rayée 9"/>
          <p:cNvSpPr/>
          <p:nvPr/>
        </p:nvSpPr>
        <p:spPr>
          <a:xfrm>
            <a:off x="4952235" y="2262921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868144" y="1844824"/>
            <a:ext cx="2807521" cy="1797115"/>
            <a:chOff x="5960347" y="1700808"/>
            <a:chExt cx="2807521" cy="179711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t="32126" r="2879" b="11371"/>
            <a:stretch/>
          </p:blipFill>
          <p:spPr>
            <a:xfrm>
              <a:off x="5960347" y="1744063"/>
              <a:ext cx="2788117" cy="15121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7949" y="2104103"/>
              <a:ext cx="2730515" cy="139382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80325" y="1700808"/>
              <a:ext cx="2787543" cy="179711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va retrouver l’ensemble des sites collaboratifs auxquels il est affecté…….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7422124" cy="544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48499" y="1938603"/>
            <a:ext cx="4358229" cy="232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896381" y="3977310"/>
            <a:ext cx="4334703" cy="285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4932040" y="3805775"/>
            <a:ext cx="4128634" cy="291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e 18"/>
          <p:cNvGrpSpPr/>
          <p:nvPr/>
        </p:nvGrpSpPr>
        <p:grpSpPr>
          <a:xfrm>
            <a:off x="5960347" y="1703893"/>
            <a:ext cx="2807521" cy="1797115"/>
            <a:chOff x="5960347" y="1700808"/>
            <a:chExt cx="2807521" cy="179711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/>
            <a:srcRect t="32126" r="2879" b="11371"/>
            <a:stretch/>
          </p:blipFill>
          <p:spPr>
            <a:xfrm>
              <a:off x="5960347" y="1744063"/>
              <a:ext cx="2788117" cy="15121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7949" y="2104103"/>
              <a:ext cx="2730515" cy="13938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80325" y="1700808"/>
              <a:ext cx="2787543" cy="179711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5" name="Connecteur droit avec flèche 14"/>
          <p:cNvCxnSpPr/>
          <p:nvPr/>
        </p:nvCxnSpPr>
        <p:spPr>
          <a:xfrm flipH="1">
            <a:off x="5706188" y="3140968"/>
            <a:ext cx="508318" cy="112437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923928" y="2564904"/>
            <a:ext cx="2218572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355976" y="2276872"/>
            <a:ext cx="18585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43" y="2722396"/>
            <a:ext cx="1952673" cy="1332744"/>
          </a:xfrm>
          <a:prstGeom prst="rect">
            <a:avLst/>
          </a:prstGeom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Chaque Site ATRIUM d’établissement ou collaboratif, permet de publier une partie visible sur Internet en mode « non connecté »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« vitrine » ou site « public »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47028" y="4310645"/>
            <a:ext cx="2800836" cy="2127443"/>
            <a:chOff x="3124552" y="2992096"/>
            <a:chExt cx="2800836" cy="21274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  <p:sp>
        <p:nvSpPr>
          <p:cNvPr id="6" name="Rectangle à coins arrondis 5"/>
          <p:cNvSpPr/>
          <p:nvPr/>
        </p:nvSpPr>
        <p:spPr>
          <a:xfrm>
            <a:off x="3417051" y="1936627"/>
            <a:ext cx="2448272" cy="7857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Site d’établissement</a:t>
            </a:r>
          </a:p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ou site collaboratif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961637" y="4310644"/>
            <a:ext cx="2800836" cy="2127443"/>
            <a:chOff x="3124552" y="2992096"/>
            <a:chExt cx="2800836" cy="2127443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767451" y="3256562"/>
            <a:ext cx="2393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Accès direct à l’URL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www.atrium-paca.fr/monsite</a:t>
            </a:r>
          </a:p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www.monsite.atrium-paca.fr</a:t>
            </a:r>
          </a:p>
          <a:p>
            <a:endParaRPr lang="fr-FR" sz="1400" dirty="0" smtClean="0"/>
          </a:p>
        </p:txBody>
      </p:sp>
      <p:cxnSp>
        <p:nvCxnSpPr>
          <p:cNvPr id="21" name="Connecteur en arc 20"/>
          <p:cNvCxnSpPr>
            <a:stCxn id="6" idx="1"/>
            <a:endCxn id="13" idx="0"/>
          </p:cNvCxnSpPr>
          <p:nvPr/>
        </p:nvCxnSpPr>
        <p:spPr>
          <a:xfrm rot="10800000" flipV="1">
            <a:off x="1964125" y="2329512"/>
            <a:ext cx="1452926" cy="927050"/>
          </a:xfrm>
          <a:prstGeom prst="curvedConnector2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21875" y="63686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Partie Site public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6056" y="63686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Partie Site « privé »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7" name="Connecteur en arc 56"/>
          <p:cNvCxnSpPr>
            <a:stCxn id="6" idx="3"/>
            <a:endCxn id="16" idx="0"/>
          </p:cNvCxnSpPr>
          <p:nvPr/>
        </p:nvCxnSpPr>
        <p:spPr>
          <a:xfrm>
            <a:off x="5865323" y="2329512"/>
            <a:ext cx="1496732" cy="1981132"/>
          </a:xfrm>
          <a:prstGeom prst="curvedConnector2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16216" y="3226742"/>
            <a:ext cx="1656184" cy="461665"/>
          </a:xfrm>
          <a:prstGeom prst="rect">
            <a:avLst/>
          </a:prstGeom>
          <a:solidFill>
            <a:srgbClr val="FBFCF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Connexion</a:t>
            </a:r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3347864" y="3501008"/>
            <a:ext cx="2952328" cy="86409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3" grpId="0"/>
      <p:bldP spid="22" grpId="0"/>
      <p:bldP spid="24" grpId="0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L’administrateur du site Atrium dispose de deux espaces distincts pour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différencier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partie publique du site de sa partie « privée »…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79512" y="4220025"/>
            <a:ext cx="2800836" cy="2127443"/>
            <a:chOff x="3124552" y="2992096"/>
            <a:chExt cx="2800836" cy="21274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188241" y="4196608"/>
            <a:ext cx="2800836" cy="2127443"/>
            <a:chOff x="3124552" y="2992096"/>
            <a:chExt cx="2800836" cy="2127443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-540568" y="63240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Partie Site public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02659" y="63686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Partie Site « privé »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163750" y="1755125"/>
            <a:ext cx="2841089" cy="3741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Connecteur en arc 7"/>
          <p:cNvCxnSpPr>
            <a:endCxn id="16" idx="0"/>
          </p:cNvCxnSpPr>
          <p:nvPr/>
        </p:nvCxnSpPr>
        <p:spPr>
          <a:xfrm rot="16200000" flipH="1">
            <a:off x="5606515" y="2214464"/>
            <a:ext cx="1487688" cy="2476599"/>
          </a:xfrm>
          <a:prstGeom prst="curvedConnector3">
            <a:avLst>
              <a:gd name="adj1" fmla="val 30065"/>
            </a:avLst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/>
          <p:nvPr/>
        </p:nvCxnSpPr>
        <p:spPr>
          <a:xfrm rot="5400000">
            <a:off x="2017072" y="2127763"/>
            <a:ext cx="1508315" cy="2382597"/>
          </a:xfrm>
          <a:prstGeom prst="curvedConnector3">
            <a:avLst>
              <a:gd name="adj1" fmla="val 17230"/>
            </a:avLst>
          </a:prstGeom>
          <a:ln w="28575">
            <a:solidFill>
              <a:srgbClr val="FF818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avec flèche vers la droite 28"/>
          <p:cNvSpPr/>
          <p:nvPr/>
        </p:nvSpPr>
        <p:spPr>
          <a:xfrm flipH="1">
            <a:off x="5724128" y="1960964"/>
            <a:ext cx="2088232" cy="1107996"/>
          </a:xfrm>
          <a:prstGeom prst="rightArrowCallout">
            <a:avLst>
              <a:gd name="adj1" fmla="val 21755"/>
              <a:gd name="adj2" fmla="val 24189"/>
              <a:gd name="adj3" fmla="val 22567"/>
              <a:gd name="adj4" fmla="val 64977"/>
            </a:avLst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chemeClr val="bg2"/>
                </a:solidFill>
              </a:rPr>
              <a:t>Deux onglets : Un onglet pour gérer les pages privées, un onglet pour gérer les pages publiques</a:t>
            </a:r>
            <a:endParaRPr lang="fr-FR" sz="1100" dirty="0">
              <a:solidFill>
                <a:schemeClr val="bg2"/>
              </a:solidFill>
            </a:endParaRPr>
          </a:p>
        </p:txBody>
      </p:sp>
      <p:sp>
        <p:nvSpPr>
          <p:cNvPr id="31" name="Rectangle avec flèche vers la droite 30"/>
          <p:cNvSpPr/>
          <p:nvPr/>
        </p:nvSpPr>
        <p:spPr>
          <a:xfrm>
            <a:off x="1533788" y="1554177"/>
            <a:ext cx="1670060" cy="938719"/>
          </a:xfrm>
          <a:prstGeom prst="rightArrowCallout">
            <a:avLst>
              <a:gd name="adj1" fmla="val 21755"/>
              <a:gd name="adj2" fmla="val 24189"/>
              <a:gd name="adj3" fmla="val 22567"/>
              <a:gd name="adj4" fmla="val 64977"/>
            </a:avLst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chemeClr val="bg2"/>
                </a:solidFill>
              </a:rPr>
              <a:t>Ecran de paramétrage du site par son administrateur</a:t>
            </a:r>
            <a:endParaRPr lang="fr-FR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4" grpId="0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535"/>
          <a:stretch/>
        </p:blipFill>
        <p:spPr>
          <a:xfrm>
            <a:off x="1046801" y="1896817"/>
            <a:ext cx="705039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467544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ATRIUM, c’est un service WEB accessible de n’importe quel navigateur, à l’aide d’</a:t>
            </a:r>
            <a:r>
              <a:rPr lang="fr-F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authentifiants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(un identifiant et son mot de passe)…</a:t>
            </a:r>
          </a:p>
          <a:p>
            <a:pPr algn="just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 à chaque utilisateur une messagerie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avec réacheminement sur boîte au lettre externe de son choix (saisie obligatoire à la 1</a:t>
            </a:r>
            <a:r>
              <a:rPr lang="fr-FR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connexion)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376095" y="1895092"/>
            <a:ext cx="6402469" cy="4699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avec flèche vers le bas 5"/>
          <p:cNvSpPr/>
          <p:nvPr/>
        </p:nvSpPr>
        <p:spPr>
          <a:xfrm>
            <a:off x="4499992" y="5244618"/>
            <a:ext cx="1232330" cy="848678"/>
          </a:xfrm>
          <a:prstGeom prst="down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Editeur de texte WYSIWYG avec liens, images, etc.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 flipH="1">
            <a:off x="2699792" y="4829090"/>
            <a:ext cx="936104" cy="400110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Pièces jointes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62182" y="1556792"/>
            <a:ext cx="8819635" cy="427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destinataires peuvent être sélectionnés selon leur profil (enseignant, élève, parent, personnel), filière, classe, groupe….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2483768" y="4079394"/>
            <a:ext cx="1650505" cy="861774"/>
          </a:xfrm>
          <a:prstGeom prst="lef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Les critères de sélection peuvent être mémorisés et réutilisés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 une fonction calendrier pour tous les espaces : Espace personnel, Site de l’établissement, Sites collaboratifs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331640" y="1556792"/>
            <a:ext cx="6336704" cy="515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8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l’accès direct à des applications thématiques « intégrées » (basées sur l’annuaire ATRIUM)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745074" y="3645024"/>
            <a:ext cx="5419214" cy="312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95536" y="1556792"/>
            <a:ext cx="3107258" cy="46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2289109" y="2816321"/>
            <a:ext cx="2247181" cy="468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1331640" y="2172687"/>
            <a:ext cx="2436118" cy="46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83568" y="2080155"/>
            <a:ext cx="1699654" cy="2140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547664" y="2671878"/>
            <a:ext cx="1224136" cy="1549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411760" y="3334492"/>
            <a:ext cx="766767" cy="902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67744" y="4221088"/>
            <a:ext cx="1152128" cy="181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>
            <a:lum/>
          </a:blip>
          <a:srcRect l="-1134" t="2066" r="1134" b="697"/>
          <a:stretch/>
        </p:blipFill>
        <p:spPr>
          <a:xfrm>
            <a:off x="7415134" y="2049068"/>
            <a:ext cx="773488" cy="78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1" name="Connecteur droit avec flèche 20"/>
          <p:cNvCxnSpPr>
            <a:endCxn id="19" idx="2"/>
          </p:cNvCxnSpPr>
          <p:nvPr/>
        </p:nvCxnSpPr>
        <p:spPr>
          <a:xfrm flipV="1">
            <a:off x="6410508" y="2838366"/>
            <a:ext cx="1391370" cy="1360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5843134" y="1614128"/>
            <a:ext cx="1134748" cy="612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7" name="Connecteur droit avec flèche 26"/>
          <p:cNvCxnSpPr>
            <a:endCxn id="25" idx="2"/>
          </p:cNvCxnSpPr>
          <p:nvPr/>
        </p:nvCxnSpPr>
        <p:spPr>
          <a:xfrm flipV="1">
            <a:off x="6045048" y="2226247"/>
            <a:ext cx="365460" cy="197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192929" y="166073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GRR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404241" y="18047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GLPI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774424">
            <a:off x="6292574" y="2576801"/>
            <a:ext cx="13335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fin 2015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9" grpId="0"/>
      <p:bldP spid="31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22184"/>
            <a:ext cx="1584176" cy="1108923"/>
          </a:xfrm>
          <a:prstGeom prst="rect">
            <a:avLst/>
          </a:prstGeom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un portail vers des applications «externes» (connecteur) </a:t>
            </a:r>
          </a:p>
          <a:p>
            <a:pPr marL="0" indent="0">
              <a:buNone/>
            </a:pPr>
            <a:endParaRPr lang="fr-FR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PRONOTE (vie scolaire):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1027239" y="3478200"/>
            <a:ext cx="5419214" cy="312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Connecteur droit avec flèche 13"/>
          <p:cNvCxnSpPr>
            <a:stCxn id="18" idx="0"/>
          </p:cNvCxnSpPr>
          <p:nvPr/>
        </p:nvCxnSpPr>
        <p:spPr>
          <a:xfrm flipH="1" flipV="1">
            <a:off x="2914098" y="2420888"/>
            <a:ext cx="3963" cy="1648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02037" y="4069768"/>
            <a:ext cx="432048" cy="16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529835" y="2780928"/>
            <a:ext cx="76852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3" y="2865774"/>
            <a:ext cx="690130" cy="46497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15616" y="287868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Connecteur</a:t>
            </a:r>
            <a:endParaRPr lang="fr-FR" dirty="0"/>
          </a:p>
        </p:txBody>
      </p:sp>
      <p:sp>
        <p:nvSpPr>
          <p:cNvPr id="30" name="Organigramme : Disque magnétique 29"/>
          <p:cNvSpPr/>
          <p:nvPr/>
        </p:nvSpPr>
        <p:spPr>
          <a:xfrm>
            <a:off x="7368733" y="4284433"/>
            <a:ext cx="1215126" cy="1512168"/>
          </a:xfrm>
          <a:prstGeom prst="flowChartMagneticDisk">
            <a:avLst/>
          </a:prstGeom>
          <a:ln>
            <a:solidFill>
              <a:srgbClr val="FC414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Annuaire</a:t>
            </a:r>
          </a:p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ATRIUM</a:t>
            </a:r>
            <a:endParaRPr lang="fr-FR" sz="1200" b="1" dirty="0">
              <a:solidFill>
                <a:srgbClr val="FD8039"/>
              </a:solidFill>
            </a:endParaRPr>
          </a:p>
        </p:txBody>
      </p:sp>
      <p:sp>
        <p:nvSpPr>
          <p:cNvPr id="32" name="Organigramme : Disque magnétique 31"/>
          <p:cNvSpPr/>
          <p:nvPr/>
        </p:nvSpPr>
        <p:spPr>
          <a:xfrm>
            <a:off x="7359723" y="1267331"/>
            <a:ext cx="1224136" cy="1368123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Annuaire </a:t>
            </a:r>
          </a:p>
          <a:p>
            <a:pPr algn="ctr"/>
            <a:endParaRPr lang="fr-FR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Index Education</a:t>
            </a:r>
          </a:p>
        </p:txBody>
      </p:sp>
      <p:cxnSp>
        <p:nvCxnSpPr>
          <p:cNvPr id="33" name="Connecteur droit avec flèche 32"/>
          <p:cNvCxnSpPr>
            <a:endCxn id="32" idx="2"/>
          </p:cNvCxnSpPr>
          <p:nvPr/>
        </p:nvCxnSpPr>
        <p:spPr>
          <a:xfrm flipV="1">
            <a:off x="3563888" y="1951393"/>
            <a:ext cx="3795835" cy="1916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" idx="3"/>
            <a:endCxn id="30" idx="2"/>
          </p:cNvCxnSpPr>
          <p:nvPr/>
        </p:nvCxnSpPr>
        <p:spPr>
          <a:xfrm flipV="1">
            <a:off x="6446453" y="5040517"/>
            <a:ext cx="922280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17570" y="2889751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Accès direct sans </a:t>
            </a:r>
            <a:r>
              <a:rPr lang="fr-FR" dirty="0" smtClean="0"/>
              <a:t>réauthentification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7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2" grpId="0" animBg="1"/>
      <p:bldP spid="23" grpId="0"/>
      <p:bldP spid="30" grpId="0" animBg="1"/>
      <p:bldP spid="32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 flipV="1">
            <a:off x="6808413" y="1228920"/>
            <a:ext cx="1480579" cy="58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776" b="25200"/>
          <a:stretch/>
        </p:blipFill>
        <p:spPr>
          <a:xfrm>
            <a:off x="5193552" y="1233484"/>
            <a:ext cx="3096344" cy="4274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intègre une assistance, et tout d’abord son aide en ligne accessible à tout moment…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63442" y="1772816"/>
            <a:ext cx="6594949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7750654" y="1233484"/>
            <a:ext cx="6009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8128433" y="761607"/>
            <a:ext cx="504056" cy="580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860032" y="1233484"/>
            <a:ext cx="356478" cy="54862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66593" y="1660968"/>
            <a:ext cx="349917" cy="36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809317" y="1660969"/>
            <a:ext cx="1479675" cy="36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6" y="2492896"/>
            <a:ext cx="23762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6984776" cy="4280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156" y="3440838"/>
            <a:ext cx="3349340" cy="341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288" y="665401"/>
            <a:ext cx="8497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ATRIUM, donne la possibilité à tout utilisateur de synchroniser en permanence les documents de tous ses sites, avec son PC, smartphone, sa tablette </a:t>
            </a:r>
            <a:r>
              <a:rPr lang="fr-FR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(à l’image de Dropbox © ou </a:t>
            </a:r>
            <a:r>
              <a:rPr lang="fr-FR" sz="1400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GoogleDrive</a:t>
            </a:r>
            <a:r>
              <a:rPr lang="fr-FR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©)</a:t>
            </a:r>
            <a:endParaRPr lang="fr-FR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703" y="1772816"/>
            <a:ext cx="1006921" cy="247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2173084"/>
            <a:ext cx="1080120" cy="319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257300" y="1916833"/>
            <a:ext cx="1874540" cy="256252"/>
          </a:xfrm>
          <a:custGeom>
            <a:avLst/>
            <a:gdLst>
              <a:gd name="connsiteX0" fmla="*/ 0 w 1962150"/>
              <a:gd name="connsiteY0" fmla="*/ 29535 h 258135"/>
              <a:gd name="connsiteX1" fmla="*/ 1571625 w 1962150"/>
              <a:gd name="connsiteY1" fmla="*/ 20010 h 258135"/>
              <a:gd name="connsiteX2" fmla="*/ 1962150 w 1962150"/>
              <a:gd name="connsiteY2" fmla="*/ 258135 h 25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58135">
                <a:moveTo>
                  <a:pt x="0" y="29535"/>
                </a:moveTo>
                <a:cubicBezTo>
                  <a:pt x="622300" y="5722"/>
                  <a:pt x="1244600" y="-18090"/>
                  <a:pt x="1571625" y="20010"/>
                </a:cubicBezTo>
                <a:cubicBezTo>
                  <a:pt x="1898650" y="58110"/>
                  <a:pt x="1930400" y="158122"/>
                  <a:pt x="1962150" y="258135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755576" y="3140968"/>
            <a:ext cx="2160240" cy="864096"/>
          </a:xfrm>
          <a:prstGeom prst="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télécharge puis installe sur son poste le « </a:t>
            </a:r>
            <a:r>
              <a:rPr lang="fr-FR" sz="1050" dirty="0" err="1" smtClean="0">
                <a:solidFill>
                  <a:srgbClr val="FFFFFF">
                    <a:lumMod val="50000"/>
                  </a:srgbClr>
                </a:solidFill>
              </a:rPr>
              <a:t>synchonisateur</a:t>
            </a:r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 »</a:t>
            </a:r>
          </a:p>
        </p:txBody>
      </p:sp>
      <p:sp>
        <p:nvSpPr>
          <p:cNvPr id="11" name="Rectangle horizontal à deux flèches 10"/>
          <p:cNvSpPr/>
          <p:nvPr/>
        </p:nvSpPr>
        <p:spPr>
          <a:xfrm flipH="1">
            <a:off x="2771800" y="4525513"/>
            <a:ext cx="2923878" cy="936104"/>
          </a:xfrm>
          <a:prstGeom prst="left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paramètre le « synchronisateur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0158" y="5539458"/>
            <a:ext cx="1750194" cy="841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ectangle avec flèche vers la droite 12"/>
          <p:cNvSpPr/>
          <p:nvPr/>
        </p:nvSpPr>
        <p:spPr>
          <a:xfrm>
            <a:off x="3203848" y="5601912"/>
            <a:ext cx="2664296" cy="864096"/>
          </a:xfrm>
          <a:prstGeom prst="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choisi les sites dont il veut synchroniser en permanence les documents sur son poste</a:t>
            </a:r>
          </a:p>
        </p:txBody>
      </p:sp>
    </p:spTree>
    <p:extLst>
      <p:ext uri="{BB962C8B-B14F-4D97-AF65-F5344CB8AC3E}">
        <p14:creationId xmlns:p14="http://schemas.microsoft.com/office/powerpoint/2010/main" val="264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85145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intègre une gestion des demandes d’assistance en ligne pour tout utilisateur…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18963" y="1562348"/>
            <a:ext cx="3837326" cy="241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972051" y="1412776"/>
            <a:ext cx="403204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049207" y="3122965"/>
            <a:ext cx="265673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Demande d’assistance « publique »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Non connecté / problème de connexion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61682" y="3122965"/>
            <a:ext cx="283122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FF000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Demande </a:t>
            </a:r>
            <a:r>
              <a:rPr lang="fr-FR" dirty="0"/>
              <a:t>d’assistance « privée »</a:t>
            </a:r>
          </a:p>
          <a:p>
            <a:r>
              <a:rPr lang="fr-FR" dirty="0" smtClean="0"/>
              <a:t>Connecté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03848" y="4511973"/>
            <a:ext cx="3024336" cy="717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Gestion des demandes par l’administrateur ATRIUM de l'établissement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5017" y="5736680"/>
            <a:ext cx="3024336" cy="8606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Gestion des demandes des administrateurs d’établissement par l’administrateur ATRIUM Région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Connecteur en arc 11"/>
          <p:cNvCxnSpPr>
            <a:stCxn id="7" idx="3"/>
            <a:endCxn id="10" idx="0"/>
          </p:cNvCxnSpPr>
          <p:nvPr/>
        </p:nvCxnSpPr>
        <p:spPr>
          <a:xfrm>
            <a:off x="4456289" y="2768155"/>
            <a:ext cx="259727" cy="1743818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8" idx="1"/>
            <a:endCxn id="10" idx="0"/>
          </p:cNvCxnSpPr>
          <p:nvPr/>
        </p:nvCxnSpPr>
        <p:spPr>
          <a:xfrm rot="10800000" flipV="1">
            <a:off x="4716017" y="2708919"/>
            <a:ext cx="256035" cy="1803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/>
          <p:nvPr/>
        </p:nvCxnSpPr>
        <p:spPr>
          <a:xfrm rot="16200000" flipH="1">
            <a:off x="4463146" y="5482072"/>
            <a:ext cx="506909" cy="116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>
          <a:xfrm rot="5400000" flipH="1" flipV="1">
            <a:off x="4318544" y="5482655"/>
            <a:ext cx="506910" cy="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5" grpId="0" animBg="1"/>
      <p:bldP spid="10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448"/>
          <a:stretch/>
        </p:blipFill>
        <p:spPr>
          <a:xfrm>
            <a:off x="179512" y="4783875"/>
            <a:ext cx="2622534" cy="188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rganigramme : Disque magnétique 8"/>
          <p:cNvSpPr/>
          <p:nvPr/>
        </p:nvSpPr>
        <p:spPr>
          <a:xfrm>
            <a:off x="3851647" y="5199835"/>
            <a:ext cx="1215126" cy="1512168"/>
          </a:xfrm>
          <a:prstGeom prst="flowChartMagneticDisk">
            <a:avLst/>
          </a:prstGeom>
          <a:ln>
            <a:solidFill>
              <a:srgbClr val="FC414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Annuaire</a:t>
            </a:r>
          </a:p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ATRIUM des utilisateurs</a:t>
            </a:r>
            <a:endParaRPr lang="fr-FR" sz="1200" b="1" dirty="0">
              <a:solidFill>
                <a:srgbClr val="FD8039"/>
              </a:solidFill>
            </a:endParaRPr>
          </a:p>
        </p:txBody>
      </p:sp>
      <p:cxnSp>
        <p:nvCxnSpPr>
          <p:cNvPr id="11" name="Connecteur droit avec flèche 10"/>
          <p:cNvCxnSpPr>
            <a:stCxn id="6" idx="3"/>
          </p:cNvCxnSpPr>
          <p:nvPr/>
        </p:nvCxnSpPr>
        <p:spPr>
          <a:xfrm flipH="1">
            <a:off x="4722219" y="4365076"/>
            <a:ext cx="612068" cy="83475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5" name="Connecteur droit avec flèche 14"/>
          <p:cNvCxnSpPr>
            <a:stCxn id="8" idx="3"/>
          </p:cNvCxnSpPr>
          <p:nvPr/>
        </p:nvCxnSpPr>
        <p:spPr>
          <a:xfrm flipH="1">
            <a:off x="5008317" y="4473248"/>
            <a:ext cx="2912055" cy="1057611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2" name="Connecteur droit avec flèche 51"/>
          <p:cNvCxnSpPr>
            <a:stCxn id="51" idx="2"/>
            <a:endCxn id="9" idx="4"/>
          </p:cNvCxnSpPr>
          <p:nvPr/>
        </p:nvCxnSpPr>
        <p:spPr>
          <a:xfrm flipH="1">
            <a:off x="5066773" y="5924585"/>
            <a:ext cx="2299987" cy="31334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Connecteur droit avec flèche 62"/>
          <p:cNvCxnSpPr>
            <a:stCxn id="5" idx="3"/>
            <a:endCxn id="9" idx="2"/>
          </p:cNvCxnSpPr>
          <p:nvPr/>
        </p:nvCxnSpPr>
        <p:spPr>
          <a:xfrm>
            <a:off x="2802046" y="5726618"/>
            <a:ext cx="1049601" cy="229301"/>
          </a:xfrm>
          <a:prstGeom prst="straightConnector1">
            <a:avLst/>
          </a:prstGeom>
          <a:ln>
            <a:solidFill>
              <a:srgbClr val="FD8039"/>
            </a:solidFill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05" name="Groupe 104"/>
          <p:cNvGrpSpPr/>
          <p:nvPr/>
        </p:nvGrpSpPr>
        <p:grpSpPr>
          <a:xfrm>
            <a:off x="974241" y="2505533"/>
            <a:ext cx="1580409" cy="1478045"/>
            <a:chOff x="827584" y="692695"/>
            <a:chExt cx="2088232" cy="1836661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896863" y="761702"/>
              <a:ext cx="1721912" cy="1536884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827584" y="692695"/>
              <a:ext cx="2088232" cy="1823791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922730" y="2108659"/>
              <a:ext cx="1953815" cy="42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Etablissement</a:t>
              </a:r>
              <a:endParaRPr lang="fr-FR" dirty="0"/>
            </a:p>
          </p:txBody>
        </p:sp>
      </p:grpSp>
      <p:cxnSp>
        <p:nvCxnSpPr>
          <p:cNvPr id="107" name="Connecteur droit avec flèche 106"/>
          <p:cNvCxnSpPr/>
          <p:nvPr/>
        </p:nvCxnSpPr>
        <p:spPr>
          <a:xfrm flipV="1">
            <a:off x="2627784" y="2546137"/>
            <a:ext cx="1230896" cy="66683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2" name="Groupe 1"/>
          <p:cNvGrpSpPr/>
          <p:nvPr/>
        </p:nvGrpSpPr>
        <p:grpSpPr>
          <a:xfrm>
            <a:off x="3858680" y="980729"/>
            <a:ext cx="2938274" cy="3548571"/>
            <a:chOff x="3858680" y="980729"/>
            <a:chExt cx="2938274" cy="3548571"/>
          </a:xfrm>
        </p:grpSpPr>
        <p:sp>
          <p:nvSpPr>
            <p:cNvPr id="101" name="Pentagone 100"/>
            <p:cNvSpPr/>
            <p:nvPr/>
          </p:nvSpPr>
          <p:spPr>
            <a:xfrm rot="5400000">
              <a:off x="5073759" y="1416623"/>
              <a:ext cx="522057" cy="2516788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" name="Organigramme : Disque magnétique 5"/>
            <p:cNvSpPr/>
            <p:nvPr/>
          </p:nvSpPr>
          <p:spPr>
            <a:xfrm>
              <a:off x="4722219" y="2996953"/>
              <a:ext cx="1224136" cy="1368123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Annuaire Académique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Fédérateur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(AAF)</a:t>
              </a:r>
            </a:p>
          </p:txBody>
        </p:sp>
        <p:sp>
          <p:nvSpPr>
            <p:cNvPr id="48" name="Organigramme : Disque magnétique 47"/>
            <p:cNvSpPr/>
            <p:nvPr/>
          </p:nvSpPr>
          <p:spPr>
            <a:xfrm>
              <a:off x="5409545" y="1319283"/>
              <a:ext cx="1183637" cy="1049777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Structures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STS-WEB</a:t>
              </a:r>
            </a:p>
          </p:txBody>
        </p:sp>
        <p:sp>
          <p:nvSpPr>
            <p:cNvPr id="44" name="Organigramme : Disque magnétique 43"/>
            <p:cNvSpPr/>
            <p:nvPr/>
          </p:nvSpPr>
          <p:spPr>
            <a:xfrm>
              <a:off x="4074148" y="1333434"/>
              <a:ext cx="1185884" cy="1029598"/>
            </a:xfrm>
            <a:prstGeom prst="flowChartMagneticDisk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Base Elèves Etablissement 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BEE-SIECLE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858680" y="980729"/>
              <a:ext cx="2938274" cy="35485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779175" y="980729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Académies </a:t>
              </a:r>
              <a:endParaRPr lang="fr-FR" sz="1400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954467" y="4797153"/>
            <a:ext cx="2024224" cy="1914850"/>
            <a:chOff x="6954467" y="4797153"/>
            <a:chExt cx="2024224" cy="1914850"/>
          </a:xfrm>
        </p:grpSpPr>
        <p:sp>
          <p:nvSpPr>
            <p:cNvPr id="51" name="Organigramme : Disque magnétique 50"/>
            <p:cNvSpPr/>
            <p:nvPr/>
          </p:nvSpPr>
          <p:spPr>
            <a:xfrm>
              <a:off x="7366760" y="5251817"/>
              <a:ext cx="1224136" cy="134553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Personnels Région</a:t>
              </a:r>
              <a:endParaRPr lang="fr-FR" sz="12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954467" y="4797153"/>
              <a:ext cx="2024224" cy="191485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7467770" y="4827467"/>
              <a:ext cx="893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REGION</a:t>
              </a:r>
              <a:endParaRPr lang="fr-FR" sz="1400" dirty="0"/>
            </a:p>
          </p:txBody>
        </p:sp>
      </p:grpSp>
      <p:cxnSp>
        <p:nvCxnSpPr>
          <p:cNvPr id="152" name="Connecteur droit avec flèche 151"/>
          <p:cNvCxnSpPr/>
          <p:nvPr/>
        </p:nvCxnSpPr>
        <p:spPr>
          <a:xfrm>
            <a:off x="1876581" y="4061528"/>
            <a:ext cx="2197567" cy="1138307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8" name="ZoneTexte 167"/>
          <p:cNvSpPr txBox="1"/>
          <p:nvPr/>
        </p:nvSpPr>
        <p:spPr>
          <a:xfrm>
            <a:off x="1090732" y="332656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provenance des données personnelles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9" name="ZoneTexte 168"/>
          <p:cNvSpPr txBox="1"/>
          <p:nvPr/>
        </p:nvSpPr>
        <p:spPr>
          <a:xfrm rot="1708603">
            <a:off x="2627238" y="4415363"/>
            <a:ext cx="118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Saisie manuelle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948264" y="980729"/>
            <a:ext cx="2024224" cy="3548571"/>
            <a:chOff x="6948264" y="980729"/>
            <a:chExt cx="2024224" cy="3548571"/>
          </a:xfrm>
        </p:grpSpPr>
        <p:sp>
          <p:nvSpPr>
            <p:cNvPr id="8" name="Organigramme : Disque magnétique 7"/>
            <p:cNvSpPr/>
            <p:nvPr/>
          </p:nvSpPr>
          <p:spPr>
            <a:xfrm>
              <a:off x="7308304" y="3140968"/>
              <a:ext cx="1224136" cy="133228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Annuaire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SAPIA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Enseignement Agricole</a:t>
              </a:r>
              <a:endParaRPr lang="fr-FR" sz="11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46" name="Organigramme : Disque magnétique 45"/>
            <p:cNvSpPr/>
            <p:nvPr/>
          </p:nvSpPr>
          <p:spPr>
            <a:xfrm>
              <a:off x="7164288" y="1320590"/>
              <a:ext cx="1525720" cy="1172307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Bases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Libellule (élèves)</a:t>
              </a:r>
            </a:p>
            <a:p>
              <a:pPr algn="ctr"/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Guepard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 (</a:t>
              </a:r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ens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.)</a:t>
              </a:r>
              <a:endParaRPr lang="fr-FR" sz="1100" dirty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Colentagri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 (admin)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948264" y="980729"/>
              <a:ext cx="2024224" cy="35485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7517464" y="980729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DRAAF</a:t>
              </a:r>
              <a:endParaRPr lang="fr-FR" sz="1400" dirty="0"/>
            </a:p>
          </p:txBody>
        </p:sp>
        <p:sp>
          <p:nvSpPr>
            <p:cNvPr id="29" name="Pentagone 28"/>
            <p:cNvSpPr/>
            <p:nvPr/>
          </p:nvSpPr>
          <p:spPr>
            <a:xfrm rot="5400000">
              <a:off x="7666119" y="2058194"/>
              <a:ext cx="522057" cy="1525720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</p:spTree>
    <p:extLst>
      <p:ext uri="{BB962C8B-B14F-4D97-AF65-F5344CB8AC3E}">
        <p14:creationId xmlns:p14="http://schemas.microsoft.com/office/powerpoint/2010/main" val="10391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oneTexte 167"/>
          <p:cNvSpPr txBox="1"/>
          <p:nvPr/>
        </p:nvSpPr>
        <p:spPr>
          <a:xfrm>
            <a:off x="467544" y="836712"/>
            <a:ext cx="80177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édité par la Région qui en assure la maîtrise d’ouvrage.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fondé sur des logiciels libres; les développements spécifiques qui le composent sont placés sous licence « open source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développé selon la méthode « AGILE », qui prévoit la collecte des besoins des usagers et la mise en œuvre des évolutions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continu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est hébergé sur la plateforme régionale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lycées gérée par la Région et point de convergence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des fibres optiques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établissements 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 connexion à Internet via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Renater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déclaré à la CNIL sous le numéro 1821887.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nativement multi-supports (responsive design), ses écrans s’adaptent automatiquement…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699792" y="2916929"/>
            <a:ext cx="4608512" cy="4507768"/>
            <a:chOff x="395536" y="1657536"/>
            <a:chExt cx="3810000" cy="3810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657536"/>
              <a:ext cx="3810000" cy="381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620" y="2303339"/>
              <a:ext cx="3239308" cy="1822111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3498">
            <a:off x="429304" y="1871095"/>
            <a:ext cx="2527704" cy="20346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9593">
            <a:off x="7522077" y="2146811"/>
            <a:ext cx="1207201" cy="20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 à chaque utilisateur, trois types d’espace, au fonctionnement et à l’ergonomie similaires…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3179" y="1740578"/>
            <a:ext cx="2097553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L’espace personnel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50442" y="1728287"/>
            <a:ext cx="1944216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 site d’établissement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354369" y="1740578"/>
            <a:ext cx="2109849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Des sites collaboratifs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83709"/>
            <a:ext cx="22231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32" y="3064996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48" y="3209012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353028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e 13"/>
          <p:cNvGrpSpPr/>
          <p:nvPr/>
        </p:nvGrpSpPr>
        <p:grpSpPr>
          <a:xfrm>
            <a:off x="3124552" y="2992096"/>
            <a:ext cx="2800836" cy="2127443"/>
            <a:chOff x="3124552" y="2992096"/>
            <a:chExt cx="2800836" cy="21274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5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tout d’abord un espace personnel, modulable et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60" y="1631349"/>
            <a:ext cx="7024496" cy="5049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60232" y="1637875"/>
            <a:ext cx="792088" cy="198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860032" y="1124744"/>
            <a:ext cx="2088232" cy="3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7" idx="1"/>
          </p:cNvCxnSpPr>
          <p:nvPr/>
        </p:nvCxnSpPr>
        <p:spPr>
          <a:xfrm>
            <a:off x="5904148" y="1126414"/>
            <a:ext cx="756084" cy="61058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L’écran de l’utilisateur est organisé en «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widgets »,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objets qui affichent des blocs, chaque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 étant une application particulière…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23" y="1772816"/>
            <a:ext cx="6594061" cy="473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35896" y="2636912"/>
            <a:ext cx="424847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16323" y="2636912"/>
            <a:ext cx="2047565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16323" y="3675232"/>
            <a:ext cx="2047565" cy="283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peut déplacer en « glisser-déposer » (drag &amp; drop), chaque bloc pour organiser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son écran à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façon…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23" y="1772816"/>
            <a:ext cx="6594061" cy="473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88331" y="3573016"/>
            <a:ext cx="2047565" cy="2926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56229" y="2636912"/>
            <a:ext cx="4228139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674432"/>
            <a:ext cx="4075457" cy="3473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239" y="3661091"/>
            <a:ext cx="2001657" cy="2800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3347864" y="3560295"/>
            <a:ext cx="2808312" cy="9488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530113" y="3933056"/>
            <a:ext cx="3463601" cy="122413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7465 -0.168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672 L -0.1599 0.0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peut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ajouter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son écran en « glisser-déposer », les applications de son choix à partir d’une liste à sa disposition, ou les supprimer…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4688" b="25340"/>
          <a:stretch/>
        </p:blipFill>
        <p:spPr>
          <a:xfrm>
            <a:off x="467544" y="1820128"/>
            <a:ext cx="3528392" cy="2252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95536" y="189213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5" idx="1"/>
          </p:cNvCxnSpPr>
          <p:nvPr/>
        </p:nvCxnSpPr>
        <p:spPr>
          <a:xfrm>
            <a:off x="251520" y="1460088"/>
            <a:ext cx="207288" cy="484775"/>
          </a:xfrm>
          <a:prstGeom prst="straightConnector1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>
            <a:stCxn id="5" idx="4"/>
          </p:cNvCxnSpPr>
          <p:nvPr/>
        </p:nvCxnSpPr>
        <p:spPr>
          <a:xfrm rot="16200000" flipH="1">
            <a:off x="-284226" y="3147962"/>
            <a:ext cx="2655668" cy="864096"/>
          </a:xfrm>
          <a:prstGeom prst="curvedConnector2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94" y="3061006"/>
            <a:ext cx="6216347" cy="3752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75657" y="3044263"/>
            <a:ext cx="2088231" cy="373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51" y="4072293"/>
            <a:ext cx="2485714" cy="3428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9264" y="4072293"/>
            <a:ext cx="2496601" cy="34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611659" y="4372519"/>
            <a:ext cx="1232149" cy="183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>
            <a:stCxn id="20" idx="3"/>
            <a:endCxn id="19" idx="1"/>
          </p:cNvCxnSpPr>
          <p:nvPr/>
        </p:nvCxnSpPr>
        <p:spPr>
          <a:xfrm flipV="1">
            <a:off x="2843808" y="4243722"/>
            <a:ext cx="1925456" cy="220754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85 0.03218 L -2.22222E-6 1.11022E-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32597</TotalTime>
  <Words>1145</Words>
  <Application>Microsoft Office PowerPoint</Application>
  <PresentationFormat>Affichage à l'écran (4:3)</PresentationFormat>
  <Paragraphs>226</Paragraphs>
  <Slides>39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39</vt:i4>
      </vt:variant>
    </vt:vector>
  </HeadingPairs>
  <TitlesOfParts>
    <vt:vector size="63" baseType="lpstr">
      <vt:lpstr>Arial</vt:lpstr>
      <vt:lpstr>Arial Narrow</vt:lpstr>
      <vt:lpstr>Calibri</vt:lpstr>
      <vt:lpstr>Lucida Bright</vt:lpstr>
      <vt:lpstr>Tahoma</vt:lpstr>
      <vt:lpstr>Wingdings</vt:lpstr>
      <vt:lpstr>Conception personnalisée</vt:lpstr>
      <vt:lpstr>1_Modèle par défaut</vt:lpstr>
      <vt:lpstr>3_Modèle par défaut</vt:lpstr>
      <vt:lpstr>Modèle par défaut</vt:lpstr>
      <vt:lpstr>2_Modèle par défaut</vt:lpstr>
      <vt:lpstr>4_Modèle par défaut</vt:lpstr>
      <vt:lpstr>5_Modèle par défaut</vt:lpstr>
      <vt:lpstr>6_Modèle par défaut</vt:lpstr>
      <vt:lpstr>7_Modèle par défaut</vt:lpstr>
      <vt:lpstr>8_Modèle par défaut</vt:lpstr>
      <vt:lpstr>10_Modèle par défaut</vt:lpstr>
      <vt:lpstr>9_Modèle par défaut</vt:lpstr>
      <vt:lpstr>11_Modèle par défaut</vt:lpstr>
      <vt:lpstr>12_Modèle par défaut</vt:lpstr>
      <vt:lpstr>22_Modèle par défaut</vt:lpstr>
      <vt:lpstr>23_Modèle par défaut</vt:lpstr>
      <vt:lpstr>24_Modèle par défaut</vt:lpstr>
      <vt:lpstr>13_Modèle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726</cp:revision>
  <cp:lastPrinted>2015-02-06T18:47:54Z</cp:lastPrinted>
  <dcterms:created xsi:type="dcterms:W3CDTF">2007-11-30T18:57:55Z</dcterms:created>
  <dcterms:modified xsi:type="dcterms:W3CDTF">2015-03-21T10:22:01Z</dcterms:modified>
</cp:coreProperties>
</file>