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415" r:id="rId5"/>
    <p:sldId id="486" r:id="rId6"/>
    <p:sldId id="458" r:id="rId7"/>
    <p:sldId id="490" r:id="rId8"/>
    <p:sldId id="453" r:id="rId9"/>
    <p:sldId id="459" r:id="rId10"/>
    <p:sldId id="461" r:id="rId11"/>
    <p:sldId id="463" r:id="rId12"/>
    <p:sldId id="468" r:id="rId13"/>
    <p:sldId id="470" r:id="rId14"/>
    <p:sldId id="452" r:id="rId15"/>
    <p:sldId id="477" r:id="rId16"/>
    <p:sldId id="475" r:id="rId17"/>
    <p:sldId id="481" r:id="rId18"/>
    <p:sldId id="454" r:id="rId19"/>
    <p:sldId id="482" r:id="rId20"/>
    <p:sldId id="483" r:id="rId21"/>
    <p:sldId id="455" r:id="rId22"/>
    <p:sldId id="462" r:id="rId23"/>
    <p:sldId id="491" r:id="rId24"/>
    <p:sldId id="487" r:id="rId25"/>
    <p:sldId id="488" r:id="rId26"/>
  </p:sldIdLst>
  <p:sldSz cx="12192000" cy="6858000"/>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FD9"/>
    <a:srgbClr val="75AD40"/>
    <a:srgbClr val="DEFFC9"/>
    <a:srgbClr val="3AA094"/>
    <a:srgbClr val="095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1"/>
    <p:restoredTop sz="95097" autoAdjust="0"/>
  </p:normalViewPr>
  <p:slideViewPr>
    <p:cSldViewPr snapToGrid="0" snapToObjects="1">
      <p:cViewPr varScale="1">
        <p:scale>
          <a:sx n="74" d="100"/>
          <a:sy n="74" d="100"/>
        </p:scale>
        <p:origin x="40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8427" cy="513508"/>
          </a:xfrm>
          <a:prstGeom prst="rect">
            <a:avLst/>
          </a:prstGeom>
        </p:spPr>
        <p:txBody>
          <a:bodyPr vert="horz" lIns="94787" tIns="47393" rIns="94787" bIns="47393" rtlCol="0"/>
          <a:lstStyle>
            <a:lvl1pPr algn="l">
              <a:defRPr sz="1200"/>
            </a:lvl1pPr>
          </a:lstStyle>
          <a:p>
            <a:endParaRPr lang="fr-FR"/>
          </a:p>
        </p:txBody>
      </p:sp>
      <p:sp>
        <p:nvSpPr>
          <p:cNvPr id="3" name="Espace réservé de la date 2"/>
          <p:cNvSpPr>
            <a:spLocks noGrp="1"/>
          </p:cNvSpPr>
          <p:nvPr>
            <p:ph type="dt" idx="1"/>
          </p:nvPr>
        </p:nvSpPr>
        <p:spPr>
          <a:xfrm>
            <a:off x="4023993" y="0"/>
            <a:ext cx="3078427" cy="513508"/>
          </a:xfrm>
          <a:prstGeom prst="rect">
            <a:avLst/>
          </a:prstGeom>
        </p:spPr>
        <p:txBody>
          <a:bodyPr vert="horz" lIns="94787" tIns="47393" rIns="94787" bIns="47393" rtlCol="0"/>
          <a:lstStyle>
            <a:lvl1pPr algn="r">
              <a:defRPr sz="1200"/>
            </a:lvl1pPr>
          </a:lstStyle>
          <a:p>
            <a:fld id="{48C52C06-D1F2-7344-B44F-5529508C09AF}" type="datetimeFigureOut">
              <a:rPr lang="fr-FR" smtClean="0"/>
              <a:t>05/12/2024</a:t>
            </a:fld>
            <a:endParaRPr lang="fr-FR"/>
          </a:p>
        </p:txBody>
      </p:sp>
      <p:sp>
        <p:nvSpPr>
          <p:cNvPr id="4" name="Espace réservé de l’image des diapositives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4787" tIns="47393" rIns="94787" bIns="47393" rtlCol="0" anchor="ctr"/>
          <a:lstStyle/>
          <a:p>
            <a:endParaRPr lang="fr-FR"/>
          </a:p>
        </p:txBody>
      </p:sp>
      <p:sp>
        <p:nvSpPr>
          <p:cNvPr id="5" name="Espace réservé des commentaires 4"/>
          <p:cNvSpPr>
            <a:spLocks noGrp="1"/>
          </p:cNvSpPr>
          <p:nvPr>
            <p:ph type="body" sz="quarter" idx="3"/>
          </p:nvPr>
        </p:nvSpPr>
        <p:spPr>
          <a:xfrm>
            <a:off x="710407" y="4925408"/>
            <a:ext cx="5683250" cy="4029879"/>
          </a:xfrm>
          <a:prstGeom prst="rect">
            <a:avLst/>
          </a:prstGeom>
        </p:spPr>
        <p:txBody>
          <a:bodyPr vert="horz" lIns="94787" tIns="47393" rIns="94787" bIns="47393"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06"/>
            <a:ext cx="3078427" cy="513507"/>
          </a:xfrm>
          <a:prstGeom prst="rect">
            <a:avLst/>
          </a:prstGeom>
        </p:spPr>
        <p:txBody>
          <a:bodyPr vert="horz" lIns="94787" tIns="47393" rIns="94787" bIns="47393"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3993" y="9721106"/>
            <a:ext cx="3078427" cy="513507"/>
          </a:xfrm>
          <a:prstGeom prst="rect">
            <a:avLst/>
          </a:prstGeom>
        </p:spPr>
        <p:txBody>
          <a:bodyPr vert="horz" lIns="94787" tIns="47393" rIns="94787" bIns="47393" rtlCol="0" anchor="b"/>
          <a:lstStyle>
            <a:lvl1pPr algn="r">
              <a:defRPr sz="1200"/>
            </a:lvl1pPr>
          </a:lstStyle>
          <a:p>
            <a:fld id="{8AF6390A-C418-1F40-B428-D403465BEE76}" type="slidenum">
              <a:rPr lang="fr-FR" smtClean="0"/>
              <a:t>‹N°›</a:t>
            </a:fld>
            <a:endParaRPr lang="fr-FR"/>
          </a:p>
        </p:txBody>
      </p:sp>
    </p:spTree>
    <p:extLst>
      <p:ext uri="{BB962C8B-B14F-4D97-AF65-F5344CB8AC3E}">
        <p14:creationId xmlns:p14="http://schemas.microsoft.com/office/powerpoint/2010/main" val="208075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AF6390A-C418-1F40-B428-D403465BEE76}" type="slidenum">
              <a:rPr lang="fr-FR" smtClean="0"/>
              <a:t>1</a:t>
            </a:fld>
            <a:endParaRPr lang="fr-FR"/>
          </a:p>
        </p:txBody>
      </p:sp>
    </p:spTree>
    <p:extLst>
      <p:ext uri="{BB962C8B-B14F-4D97-AF65-F5344CB8AC3E}">
        <p14:creationId xmlns:p14="http://schemas.microsoft.com/office/powerpoint/2010/main" val="1095130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12</a:t>
            </a:fld>
            <a:endParaRPr lang="fr-FR">
              <a:solidFill>
                <a:prstClr val="black"/>
              </a:solidFill>
              <a:latin typeface="Calibri" panose="020F0502020204030204"/>
            </a:endParaRPr>
          </a:p>
        </p:txBody>
      </p:sp>
    </p:spTree>
    <p:extLst>
      <p:ext uri="{BB962C8B-B14F-4D97-AF65-F5344CB8AC3E}">
        <p14:creationId xmlns:p14="http://schemas.microsoft.com/office/powerpoint/2010/main" val="391102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13</a:t>
            </a:fld>
            <a:endParaRPr lang="fr-FR">
              <a:solidFill>
                <a:prstClr val="black"/>
              </a:solidFill>
              <a:latin typeface="Calibri" panose="020F0502020204030204"/>
            </a:endParaRPr>
          </a:p>
        </p:txBody>
      </p:sp>
    </p:spTree>
    <p:extLst>
      <p:ext uri="{BB962C8B-B14F-4D97-AF65-F5344CB8AC3E}">
        <p14:creationId xmlns:p14="http://schemas.microsoft.com/office/powerpoint/2010/main" val="613097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14</a:t>
            </a:fld>
            <a:endParaRPr lang="fr-FR">
              <a:solidFill>
                <a:prstClr val="black"/>
              </a:solidFill>
              <a:latin typeface="Calibri" panose="020F0502020204030204"/>
            </a:endParaRPr>
          </a:p>
        </p:txBody>
      </p:sp>
    </p:spTree>
    <p:extLst>
      <p:ext uri="{BB962C8B-B14F-4D97-AF65-F5344CB8AC3E}">
        <p14:creationId xmlns:p14="http://schemas.microsoft.com/office/powerpoint/2010/main" val="1121098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16</a:t>
            </a:fld>
            <a:endParaRPr lang="fr-FR">
              <a:solidFill>
                <a:prstClr val="black"/>
              </a:solidFill>
              <a:latin typeface="Calibri" panose="020F0502020204030204"/>
            </a:endParaRPr>
          </a:p>
        </p:txBody>
      </p:sp>
    </p:spTree>
    <p:extLst>
      <p:ext uri="{BB962C8B-B14F-4D97-AF65-F5344CB8AC3E}">
        <p14:creationId xmlns:p14="http://schemas.microsoft.com/office/powerpoint/2010/main" val="3339835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17</a:t>
            </a:fld>
            <a:endParaRPr lang="fr-FR">
              <a:solidFill>
                <a:prstClr val="black"/>
              </a:solidFill>
              <a:latin typeface="Calibri" panose="020F0502020204030204"/>
            </a:endParaRPr>
          </a:p>
        </p:txBody>
      </p:sp>
    </p:spTree>
    <p:extLst>
      <p:ext uri="{BB962C8B-B14F-4D97-AF65-F5344CB8AC3E}">
        <p14:creationId xmlns:p14="http://schemas.microsoft.com/office/powerpoint/2010/main" val="1204388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19</a:t>
            </a:fld>
            <a:endParaRPr lang="fr-FR">
              <a:solidFill>
                <a:prstClr val="black"/>
              </a:solidFill>
              <a:latin typeface="Calibri" panose="020F0502020204030204"/>
            </a:endParaRPr>
          </a:p>
        </p:txBody>
      </p:sp>
    </p:spTree>
    <p:extLst>
      <p:ext uri="{BB962C8B-B14F-4D97-AF65-F5344CB8AC3E}">
        <p14:creationId xmlns:p14="http://schemas.microsoft.com/office/powerpoint/2010/main" val="2110608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20</a:t>
            </a:fld>
            <a:endParaRPr lang="fr-FR">
              <a:solidFill>
                <a:prstClr val="black"/>
              </a:solidFill>
              <a:latin typeface="Calibri" panose="020F0502020204030204"/>
            </a:endParaRPr>
          </a:p>
        </p:txBody>
      </p:sp>
    </p:spTree>
    <p:extLst>
      <p:ext uri="{BB962C8B-B14F-4D97-AF65-F5344CB8AC3E}">
        <p14:creationId xmlns:p14="http://schemas.microsoft.com/office/powerpoint/2010/main" val="1339864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21</a:t>
            </a:fld>
            <a:endParaRPr lang="fr-FR">
              <a:solidFill>
                <a:prstClr val="black"/>
              </a:solidFill>
              <a:latin typeface="Calibri" panose="020F0502020204030204"/>
            </a:endParaRPr>
          </a:p>
        </p:txBody>
      </p:sp>
    </p:spTree>
    <p:extLst>
      <p:ext uri="{BB962C8B-B14F-4D97-AF65-F5344CB8AC3E}">
        <p14:creationId xmlns:p14="http://schemas.microsoft.com/office/powerpoint/2010/main" val="314208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22</a:t>
            </a:fld>
            <a:endParaRPr lang="fr-FR">
              <a:solidFill>
                <a:prstClr val="black"/>
              </a:solidFill>
              <a:latin typeface="Calibri" panose="020F0502020204030204"/>
            </a:endParaRPr>
          </a:p>
        </p:txBody>
      </p:sp>
    </p:spTree>
    <p:extLst>
      <p:ext uri="{BB962C8B-B14F-4D97-AF65-F5344CB8AC3E}">
        <p14:creationId xmlns:p14="http://schemas.microsoft.com/office/powerpoint/2010/main" val="3589741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2</a:t>
            </a:fld>
            <a:endParaRPr lang="fr-FR">
              <a:solidFill>
                <a:prstClr val="black"/>
              </a:solidFill>
              <a:latin typeface="Calibri" panose="020F0502020204030204"/>
            </a:endParaRPr>
          </a:p>
        </p:txBody>
      </p:sp>
    </p:spTree>
    <p:extLst>
      <p:ext uri="{BB962C8B-B14F-4D97-AF65-F5344CB8AC3E}">
        <p14:creationId xmlns:p14="http://schemas.microsoft.com/office/powerpoint/2010/main" val="1645743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3</a:t>
            </a:fld>
            <a:endParaRPr lang="fr-FR">
              <a:solidFill>
                <a:prstClr val="black"/>
              </a:solidFill>
              <a:latin typeface="Calibri" panose="020F0502020204030204"/>
            </a:endParaRPr>
          </a:p>
        </p:txBody>
      </p:sp>
    </p:spTree>
    <p:extLst>
      <p:ext uri="{BB962C8B-B14F-4D97-AF65-F5344CB8AC3E}">
        <p14:creationId xmlns:p14="http://schemas.microsoft.com/office/powerpoint/2010/main" val="1335846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4</a:t>
            </a:fld>
            <a:endParaRPr lang="fr-FR">
              <a:solidFill>
                <a:prstClr val="black"/>
              </a:solidFill>
              <a:latin typeface="Calibri" panose="020F0502020204030204"/>
            </a:endParaRPr>
          </a:p>
        </p:txBody>
      </p:sp>
    </p:spTree>
    <p:extLst>
      <p:ext uri="{BB962C8B-B14F-4D97-AF65-F5344CB8AC3E}">
        <p14:creationId xmlns:p14="http://schemas.microsoft.com/office/powerpoint/2010/main" val="1921546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6</a:t>
            </a:fld>
            <a:endParaRPr lang="fr-FR">
              <a:solidFill>
                <a:prstClr val="black"/>
              </a:solidFill>
              <a:latin typeface="Calibri" panose="020F0502020204030204"/>
            </a:endParaRPr>
          </a:p>
        </p:txBody>
      </p:sp>
    </p:spTree>
    <p:extLst>
      <p:ext uri="{BB962C8B-B14F-4D97-AF65-F5344CB8AC3E}">
        <p14:creationId xmlns:p14="http://schemas.microsoft.com/office/powerpoint/2010/main" val="4190780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7</a:t>
            </a:fld>
            <a:endParaRPr lang="fr-FR">
              <a:solidFill>
                <a:prstClr val="black"/>
              </a:solidFill>
              <a:latin typeface="Calibri" panose="020F0502020204030204"/>
            </a:endParaRPr>
          </a:p>
        </p:txBody>
      </p:sp>
    </p:spTree>
    <p:extLst>
      <p:ext uri="{BB962C8B-B14F-4D97-AF65-F5344CB8AC3E}">
        <p14:creationId xmlns:p14="http://schemas.microsoft.com/office/powerpoint/2010/main" val="3960455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8</a:t>
            </a:fld>
            <a:endParaRPr lang="fr-FR">
              <a:solidFill>
                <a:prstClr val="black"/>
              </a:solidFill>
              <a:latin typeface="Calibri" panose="020F0502020204030204"/>
            </a:endParaRPr>
          </a:p>
        </p:txBody>
      </p:sp>
    </p:spTree>
    <p:extLst>
      <p:ext uri="{BB962C8B-B14F-4D97-AF65-F5344CB8AC3E}">
        <p14:creationId xmlns:p14="http://schemas.microsoft.com/office/powerpoint/2010/main" val="418336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9</a:t>
            </a:fld>
            <a:endParaRPr lang="fr-FR">
              <a:solidFill>
                <a:prstClr val="black"/>
              </a:solidFill>
              <a:latin typeface="Calibri" panose="020F0502020204030204"/>
            </a:endParaRPr>
          </a:p>
        </p:txBody>
      </p:sp>
    </p:spTree>
    <p:extLst>
      <p:ext uri="{BB962C8B-B14F-4D97-AF65-F5344CB8AC3E}">
        <p14:creationId xmlns:p14="http://schemas.microsoft.com/office/powerpoint/2010/main" val="2816094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Chef de </a:t>
            </a:r>
            <a:r>
              <a:rPr lang="fr-FR" dirty="0" err="1"/>
              <a:t>filat</a:t>
            </a:r>
            <a:r>
              <a:rPr lang="fr-FR" dirty="0"/>
              <a:t> </a:t>
            </a:r>
            <a:r>
              <a:rPr lang="fr-FR" dirty="0" err="1"/>
              <a:t>Biodiv</a:t>
            </a:r>
            <a:endParaRPr lang="fr-FR" dirty="0"/>
          </a:p>
        </p:txBody>
      </p:sp>
      <p:sp>
        <p:nvSpPr>
          <p:cNvPr id="4" name="Espace réservé du numéro de diapositive 3"/>
          <p:cNvSpPr>
            <a:spLocks noGrp="1"/>
          </p:cNvSpPr>
          <p:nvPr>
            <p:ph type="sldNum" sz="quarter" idx="10"/>
          </p:nvPr>
        </p:nvSpPr>
        <p:spPr/>
        <p:txBody>
          <a:bodyPr/>
          <a:lstStyle/>
          <a:p>
            <a:pPr defTabSz="947867">
              <a:defRPr/>
            </a:pPr>
            <a:fld id="{8AF6390A-C418-1F40-B428-D403465BEE76}" type="slidenum">
              <a:rPr lang="fr-FR">
                <a:solidFill>
                  <a:prstClr val="black"/>
                </a:solidFill>
                <a:latin typeface="Calibri" panose="020F0502020204030204"/>
              </a:rPr>
              <a:pPr defTabSz="947867">
                <a:defRPr/>
              </a:pPr>
              <a:t>10</a:t>
            </a:fld>
            <a:endParaRPr lang="fr-FR">
              <a:solidFill>
                <a:prstClr val="black"/>
              </a:solidFill>
              <a:latin typeface="Calibri" panose="020F0502020204030204"/>
            </a:endParaRPr>
          </a:p>
        </p:txBody>
      </p:sp>
    </p:spTree>
    <p:extLst>
      <p:ext uri="{BB962C8B-B14F-4D97-AF65-F5344CB8AC3E}">
        <p14:creationId xmlns:p14="http://schemas.microsoft.com/office/powerpoint/2010/main" val="3204921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167BBB-0726-4C43-AF5F-BF2135D6C8F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E72EE31-3788-F844-BC46-89A5DC6C5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7D9F213-E6AD-F340-92F7-83EC2CA5B018}"/>
              </a:ext>
            </a:extLst>
          </p:cNvPr>
          <p:cNvSpPr>
            <a:spLocks noGrp="1"/>
          </p:cNvSpPr>
          <p:nvPr>
            <p:ph type="dt" sz="half" idx="10"/>
          </p:nvPr>
        </p:nvSpPr>
        <p:spPr/>
        <p:txBody>
          <a:bodyPr/>
          <a:lstStyle/>
          <a:p>
            <a:fld id="{FC2F1E39-51BF-B643-9172-E4E6A1FA2076}"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5410C01C-3036-9440-B332-C0945A844E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A7C2F1-03E4-0A4E-847A-3201FA6C5924}"/>
              </a:ext>
            </a:extLst>
          </p:cNvPr>
          <p:cNvSpPr>
            <a:spLocks noGrp="1"/>
          </p:cNvSpPr>
          <p:nvPr>
            <p:ph type="sldNum" sz="quarter" idx="12"/>
          </p:nvPr>
        </p:nvSpPr>
        <p:spPr/>
        <p:txBody>
          <a:bodyPr/>
          <a:lstStyle/>
          <a:p>
            <a:fld id="{9E98DA89-7D2D-EC41-ADD1-91D3E75A8711}" type="slidenum">
              <a:rPr lang="fr-FR" smtClean="0"/>
              <a:t>‹N°›</a:t>
            </a:fld>
            <a:endParaRPr lang="fr-FR"/>
          </a:p>
        </p:txBody>
      </p:sp>
    </p:spTree>
    <p:extLst>
      <p:ext uri="{BB962C8B-B14F-4D97-AF65-F5344CB8AC3E}">
        <p14:creationId xmlns:p14="http://schemas.microsoft.com/office/powerpoint/2010/main" val="3036820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7DC74B-685F-D142-84F6-203C09A2276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7A73ABC-5183-2940-9222-6B2E2E2F1A8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B92CE0-EF17-A64A-A854-6216161049BC}"/>
              </a:ext>
            </a:extLst>
          </p:cNvPr>
          <p:cNvSpPr>
            <a:spLocks noGrp="1"/>
          </p:cNvSpPr>
          <p:nvPr>
            <p:ph type="dt" sz="half" idx="10"/>
          </p:nvPr>
        </p:nvSpPr>
        <p:spPr/>
        <p:txBody>
          <a:bodyPr/>
          <a:lstStyle/>
          <a:p>
            <a:fld id="{FC2F1E39-51BF-B643-9172-E4E6A1FA2076}"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25E810DE-96A7-5E45-8BD7-39D00518048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06D654-C89D-DA49-8206-D6DE1E98DAD5}"/>
              </a:ext>
            </a:extLst>
          </p:cNvPr>
          <p:cNvSpPr>
            <a:spLocks noGrp="1"/>
          </p:cNvSpPr>
          <p:nvPr>
            <p:ph type="sldNum" sz="quarter" idx="12"/>
          </p:nvPr>
        </p:nvSpPr>
        <p:spPr/>
        <p:txBody>
          <a:bodyPr/>
          <a:lstStyle/>
          <a:p>
            <a:fld id="{9E98DA89-7D2D-EC41-ADD1-91D3E75A8711}" type="slidenum">
              <a:rPr lang="fr-FR" smtClean="0"/>
              <a:t>‹N°›</a:t>
            </a:fld>
            <a:endParaRPr lang="fr-FR"/>
          </a:p>
        </p:txBody>
      </p:sp>
    </p:spTree>
    <p:extLst>
      <p:ext uri="{BB962C8B-B14F-4D97-AF65-F5344CB8AC3E}">
        <p14:creationId xmlns:p14="http://schemas.microsoft.com/office/powerpoint/2010/main" val="2119876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DF6A22A-0437-114A-A501-B0E19730E04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1E6BD1C-7331-F149-9F47-4F08402ACF6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3B1AA8-49B0-094D-B25F-D1248B6BC1D5}"/>
              </a:ext>
            </a:extLst>
          </p:cNvPr>
          <p:cNvSpPr>
            <a:spLocks noGrp="1"/>
          </p:cNvSpPr>
          <p:nvPr>
            <p:ph type="dt" sz="half" idx="10"/>
          </p:nvPr>
        </p:nvSpPr>
        <p:spPr/>
        <p:txBody>
          <a:bodyPr/>
          <a:lstStyle/>
          <a:p>
            <a:fld id="{FC2F1E39-51BF-B643-9172-E4E6A1FA2076}"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0353A850-DC34-284E-A7C7-C80A08E4278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140218A-402C-F645-9334-23CFF3BEA7A2}"/>
              </a:ext>
            </a:extLst>
          </p:cNvPr>
          <p:cNvSpPr>
            <a:spLocks noGrp="1"/>
          </p:cNvSpPr>
          <p:nvPr>
            <p:ph type="sldNum" sz="quarter" idx="12"/>
          </p:nvPr>
        </p:nvSpPr>
        <p:spPr/>
        <p:txBody>
          <a:bodyPr/>
          <a:lstStyle/>
          <a:p>
            <a:fld id="{9E98DA89-7D2D-EC41-ADD1-91D3E75A8711}" type="slidenum">
              <a:rPr lang="fr-FR" smtClean="0"/>
              <a:t>‹N°›</a:t>
            </a:fld>
            <a:endParaRPr lang="fr-FR"/>
          </a:p>
        </p:txBody>
      </p:sp>
    </p:spTree>
    <p:extLst>
      <p:ext uri="{BB962C8B-B14F-4D97-AF65-F5344CB8AC3E}">
        <p14:creationId xmlns:p14="http://schemas.microsoft.com/office/powerpoint/2010/main" val="197258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B2527C-3D8F-D742-A2D0-D8CD20C8981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9A7A36-FEF6-7440-BF91-1473CD60B3A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618162-60CE-8E4D-AE16-37E114F81BF4}"/>
              </a:ext>
            </a:extLst>
          </p:cNvPr>
          <p:cNvSpPr>
            <a:spLocks noGrp="1"/>
          </p:cNvSpPr>
          <p:nvPr>
            <p:ph type="dt" sz="half" idx="10"/>
          </p:nvPr>
        </p:nvSpPr>
        <p:spPr/>
        <p:txBody>
          <a:bodyPr/>
          <a:lstStyle/>
          <a:p>
            <a:fld id="{FC2F1E39-51BF-B643-9172-E4E6A1FA2076}"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9778B039-06DE-2C4C-B597-41950B005E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F8EC29-F20D-934B-B4CC-1661A8759803}"/>
              </a:ext>
            </a:extLst>
          </p:cNvPr>
          <p:cNvSpPr>
            <a:spLocks noGrp="1"/>
          </p:cNvSpPr>
          <p:nvPr>
            <p:ph type="sldNum" sz="quarter" idx="12"/>
          </p:nvPr>
        </p:nvSpPr>
        <p:spPr/>
        <p:txBody>
          <a:bodyPr/>
          <a:lstStyle/>
          <a:p>
            <a:fld id="{9E98DA89-7D2D-EC41-ADD1-91D3E75A8711}" type="slidenum">
              <a:rPr lang="fr-FR" smtClean="0"/>
              <a:t>‹N°›</a:t>
            </a:fld>
            <a:endParaRPr lang="fr-FR"/>
          </a:p>
        </p:txBody>
      </p:sp>
    </p:spTree>
    <p:extLst>
      <p:ext uri="{BB962C8B-B14F-4D97-AF65-F5344CB8AC3E}">
        <p14:creationId xmlns:p14="http://schemas.microsoft.com/office/powerpoint/2010/main" val="1299455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90E996-F91B-854C-8E55-D91294C16C8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52A6963-FE56-224B-91E3-B536CE82D7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FB10D37-90FC-4246-B513-450BBADB1D97}"/>
              </a:ext>
            </a:extLst>
          </p:cNvPr>
          <p:cNvSpPr>
            <a:spLocks noGrp="1"/>
          </p:cNvSpPr>
          <p:nvPr>
            <p:ph type="dt" sz="half" idx="10"/>
          </p:nvPr>
        </p:nvSpPr>
        <p:spPr/>
        <p:txBody>
          <a:bodyPr/>
          <a:lstStyle/>
          <a:p>
            <a:fld id="{FC2F1E39-51BF-B643-9172-E4E6A1FA2076}"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4B699FB9-74DA-8A43-898E-1F85BC57A5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342F5D4-443C-6F40-B914-32AE861A0FC0}"/>
              </a:ext>
            </a:extLst>
          </p:cNvPr>
          <p:cNvSpPr>
            <a:spLocks noGrp="1"/>
          </p:cNvSpPr>
          <p:nvPr>
            <p:ph type="sldNum" sz="quarter" idx="12"/>
          </p:nvPr>
        </p:nvSpPr>
        <p:spPr/>
        <p:txBody>
          <a:bodyPr/>
          <a:lstStyle/>
          <a:p>
            <a:fld id="{9E98DA89-7D2D-EC41-ADD1-91D3E75A8711}" type="slidenum">
              <a:rPr lang="fr-FR" smtClean="0"/>
              <a:t>‹N°›</a:t>
            </a:fld>
            <a:endParaRPr lang="fr-FR"/>
          </a:p>
        </p:txBody>
      </p:sp>
    </p:spTree>
    <p:extLst>
      <p:ext uri="{BB962C8B-B14F-4D97-AF65-F5344CB8AC3E}">
        <p14:creationId xmlns:p14="http://schemas.microsoft.com/office/powerpoint/2010/main" val="2523641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E4879A-1B61-A145-8BC5-00259B38420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E1AE211-6CEA-3E49-A4D1-22FCCC8B494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824CF6E-F907-464B-B6E4-A05504E89F9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590EDF9-29B5-8640-B5F9-49DEA80914E7}"/>
              </a:ext>
            </a:extLst>
          </p:cNvPr>
          <p:cNvSpPr>
            <a:spLocks noGrp="1"/>
          </p:cNvSpPr>
          <p:nvPr>
            <p:ph type="dt" sz="half" idx="10"/>
          </p:nvPr>
        </p:nvSpPr>
        <p:spPr/>
        <p:txBody>
          <a:bodyPr/>
          <a:lstStyle/>
          <a:p>
            <a:fld id="{FC2F1E39-51BF-B643-9172-E4E6A1FA2076}" type="datetimeFigureOut">
              <a:rPr lang="fr-FR" smtClean="0"/>
              <a:t>05/12/2024</a:t>
            </a:fld>
            <a:endParaRPr lang="fr-FR"/>
          </a:p>
        </p:txBody>
      </p:sp>
      <p:sp>
        <p:nvSpPr>
          <p:cNvPr id="6" name="Espace réservé du pied de page 5">
            <a:extLst>
              <a:ext uri="{FF2B5EF4-FFF2-40B4-BE49-F238E27FC236}">
                <a16:creationId xmlns:a16="http://schemas.microsoft.com/office/drawing/2014/main" id="{F067C1A1-D9E5-7D46-B10C-B6C7F57B87B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401FB2-D069-5F4F-A494-7C541380A21E}"/>
              </a:ext>
            </a:extLst>
          </p:cNvPr>
          <p:cNvSpPr>
            <a:spLocks noGrp="1"/>
          </p:cNvSpPr>
          <p:nvPr>
            <p:ph type="sldNum" sz="quarter" idx="12"/>
          </p:nvPr>
        </p:nvSpPr>
        <p:spPr/>
        <p:txBody>
          <a:bodyPr/>
          <a:lstStyle/>
          <a:p>
            <a:fld id="{9E98DA89-7D2D-EC41-ADD1-91D3E75A8711}" type="slidenum">
              <a:rPr lang="fr-FR" smtClean="0"/>
              <a:t>‹N°›</a:t>
            </a:fld>
            <a:endParaRPr lang="fr-FR"/>
          </a:p>
        </p:txBody>
      </p:sp>
    </p:spTree>
    <p:extLst>
      <p:ext uri="{BB962C8B-B14F-4D97-AF65-F5344CB8AC3E}">
        <p14:creationId xmlns:p14="http://schemas.microsoft.com/office/powerpoint/2010/main" val="759902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55B952-3FA3-224B-A44E-66B4EF22CAE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A1C0ECB-876C-C94A-AEC3-7C9EAC0951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7C8C145-29EC-6540-89CF-7D7F7AB41A7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1B0E57E-D62F-CB45-A190-C4BE76B86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D1FE56D-5547-F147-9C04-AE2B1BD0F98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791FF5D-4075-A545-8055-4AACC112368E}"/>
              </a:ext>
            </a:extLst>
          </p:cNvPr>
          <p:cNvSpPr>
            <a:spLocks noGrp="1"/>
          </p:cNvSpPr>
          <p:nvPr>
            <p:ph type="dt" sz="half" idx="10"/>
          </p:nvPr>
        </p:nvSpPr>
        <p:spPr/>
        <p:txBody>
          <a:bodyPr/>
          <a:lstStyle/>
          <a:p>
            <a:fld id="{FC2F1E39-51BF-B643-9172-E4E6A1FA2076}" type="datetimeFigureOut">
              <a:rPr lang="fr-FR" smtClean="0"/>
              <a:t>05/12/2024</a:t>
            </a:fld>
            <a:endParaRPr lang="fr-FR"/>
          </a:p>
        </p:txBody>
      </p:sp>
      <p:sp>
        <p:nvSpPr>
          <p:cNvPr id="8" name="Espace réservé du pied de page 7">
            <a:extLst>
              <a:ext uri="{FF2B5EF4-FFF2-40B4-BE49-F238E27FC236}">
                <a16:creationId xmlns:a16="http://schemas.microsoft.com/office/drawing/2014/main" id="{B9FDF63F-0A98-DC49-AEB3-D73DA8A20D8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BD1F494-50CD-8E47-8D4D-C4504F6AD5A1}"/>
              </a:ext>
            </a:extLst>
          </p:cNvPr>
          <p:cNvSpPr>
            <a:spLocks noGrp="1"/>
          </p:cNvSpPr>
          <p:nvPr>
            <p:ph type="sldNum" sz="quarter" idx="12"/>
          </p:nvPr>
        </p:nvSpPr>
        <p:spPr/>
        <p:txBody>
          <a:bodyPr/>
          <a:lstStyle/>
          <a:p>
            <a:fld id="{9E98DA89-7D2D-EC41-ADD1-91D3E75A8711}" type="slidenum">
              <a:rPr lang="fr-FR" smtClean="0"/>
              <a:t>‹N°›</a:t>
            </a:fld>
            <a:endParaRPr lang="fr-FR"/>
          </a:p>
        </p:txBody>
      </p:sp>
    </p:spTree>
    <p:extLst>
      <p:ext uri="{BB962C8B-B14F-4D97-AF65-F5344CB8AC3E}">
        <p14:creationId xmlns:p14="http://schemas.microsoft.com/office/powerpoint/2010/main" val="3578331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BBD752-B017-7446-B8CE-0A7EDA32549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05CB07D-E4A6-C64F-A5D4-2C615C35B053}"/>
              </a:ext>
            </a:extLst>
          </p:cNvPr>
          <p:cNvSpPr>
            <a:spLocks noGrp="1"/>
          </p:cNvSpPr>
          <p:nvPr>
            <p:ph type="dt" sz="half" idx="10"/>
          </p:nvPr>
        </p:nvSpPr>
        <p:spPr/>
        <p:txBody>
          <a:bodyPr/>
          <a:lstStyle/>
          <a:p>
            <a:fld id="{FC2F1E39-51BF-B643-9172-E4E6A1FA2076}" type="datetimeFigureOut">
              <a:rPr lang="fr-FR" smtClean="0"/>
              <a:t>05/12/2024</a:t>
            </a:fld>
            <a:endParaRPr lang="fr-FR"/>
          </a:p>
        </p:txBody>
      </p:sp>
      <p:sp>
        <p:nvSpPr>
          <p:cNvPr id="4" name="Espace réservé du pied de page 3">
            <a:extLst>
              <a:ext uri="{FF2B5EF4-FFF2-40B4-BE49-F238E27FC236}">
                <a16:creationId xmlns:a16="http://schemas.microsoft.com/office/drawing/2014/main" id="{28C0A4FC-976D-B449-9B96-6C5464F264E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D585E48-DE88-0043-861C-5448A3A8CF68}"/>
              </a:ext>
            </a:extLst>
          </p:cNvPr>
          <p:cNvSpPr>
            <a:spLocks noGrp="1"/>
          </p:cNvSpPr>
          <p:nvPr>
            <p:ph type="sldNum" sz="quarter" idx="12"/>
          </p:nvPr>
        </p:nvSpPr>
        <p:spPr/>
        <p:txBody>
          <a:bodyPr/>
          <a:lstStyle/>
          <a:p>
            <a:fld id="{9E98DA89-7D2D-EC41-ADD1-91D3E75A8711}" type="slidenum">
              <a:rPr lang="fr-FR" smtClean="0"/>
              <a:t>‹N°›</a:t>
            </a:fld>
            <a:endParaRPr lang="fr-FR"/>
          </a:p>
        </p:txBody>
      </p:sp>
    </p:spTree>
    <p:extLst>
      <p:ext uri="{BB962C8B-B14F-4D97-AF65-F5344CB8AC3E}">
        <p14:creationId xmlns:p14="http://schemas.microsoft.com/office/powerpoint/2010/main" val="1043645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AEA0AF6-97A5-E44C-AA63-9BF7C2DD28DD}"/>
              </a:ext>
            </a:extLst>
          </p:cNvPr>
          <p:cNvSpPr>
            <a:spLocks noGrp="1"/>
          </p:cNvSpPr>
          <p:nvPr>
            <p:ph type="dt" sz="half" idx="10"/>
          </p:nvPr>
        </p:nvSpPr>
        <p:spPr/>
        <p:txBody>
          <a:bodyPr/>
          <a:lstStyle/>
          <a:p>
            <a:fld id="{FC2F1E39-51BF-B643-9172-E4E6A1FA2076}" type="datetimeFigureOut">
              <a:rPr lang="fr-FR" smtClean="0"/>
              <a:t>05/12/2024</a:t>
            </a:fld>
            <a:endParaRPr lang="fr-FR"/>
          </a:p>
        </p:txBody>
      </p:sp>
      <p:sp>
        <p:nvSpPr>
          <p:cNvPr id="3" name="Espace réservé du pied de page 2">
            <a:extLst>
              <a:ext uri="{FF2B5EF4-FFF2-40B4-BE49-F238E27FC236}">
                <a16:creationId xmlns:a16="http://schemas.microsoft.com/office/drawing/2014/main" id="{8368C7B1-EDB6-B741-8178-7A1BAB932D5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6B52363-8270-6A40-B56F-29CBC1766962}"/>
              </a:ext>
            </a:extLst>
          </p:cNvPr>
          <p:cNvSpPr>
            <a:spLocks noGrp="1"/>
          </p:cNvSpPr>
          <p:nvPr>
            <p:ph type="sldNum" sz="quarter" idx="12"/>
          </p:nvPr>
        </p:nvSpPr>
        <p:spPr/>
        <p:txBody>
          <a:bodyPr/>
          <a:lstStyle/>
          <a:p>
            <a:fld id="{9E98DA89-7D2D-EC41-ADD1-91D3E75A8711}" type="slidenum">
              <a:rPr lang="fr-FR" smtClean="0"/>
              <a:t>‹N°›</a:t>
            </a:fld>
            <a:endParaRPr lang="fr-FR"/>
          </a:p>
        </p:txBody>
      </p:sp>
    </p:spTree>
    <p:extLst>
      <p:ext uri="{BB962C8B-B14F-4D97-AF65-F5344CB8AC3E}">
        <p14:creationId xmlns:p14="http://schemas.microsoft.com/office/powerpoint/2010/main" val="166740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EDDC63-2B30-254F-BF4B-AB42436C53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1A20D9B-EEB7-7C49-ACB5-2105CD621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A4248C0-3CEF-9C4E-BF7B-0613326BD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684083C-71F2-8D4F-84C3-698BF391E0BF}"/>
              </a:ext>
            </a:extLst>
          </p:cNvPr>
          <p:cNvSpPr>
            <a:spLocks noGrp="1"/>
          </p:cNvSpPr>
          <p:nvPr>
            <p:ph type="dt" sz="half" idx="10"/>
          </p:nvPr>
        </p:nvSpPr>
        <p:spPr/>
        <p:txBody>
          <a:bodyPr/>
          <a:lstStyle/>
          <a:p>
            <a:fld id="{FC2F1E39-51BF-B643-9172-E4E6A1FA2076}" type="datetimeFigureOut">
              <a:rPr lang="fr-FR" smtClean="0"/>
              <a:t>05/12/2024</a:t>
            </a:fld>
            <a:endParaRPr lang="fr-FR"/>
          </a:p>
        </p:txBody>
      </p:sp>
      <p:sp>
        <p:nvSpPr>
          <p:cNvPr id="6" name="Espace réservé du pied de page 5">
            <a:extLst>
              <a:ext uri="{FF2B5EF4-FFF2-40B4-BE49-F238E27FC236}">
                <a16:creationId xmlns:a16="http://schemas.microsoft.com/office/drawing/2014/main" id="{14665D8C-9E73-2A4D-8C8A-202E795FD0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B7E6551-6488-B94B-B92B-37C567EDB45C}"/>
              </a:ext>
            </a:extLst>
          </p:cNvPr>
          <p:cNvSpPr>
            <a:spLocks noGrp="1"/>
          </p:cNvSpPr>
          <p:nvPr>
            <p:ph type="sldNum" sz="quarter" idx="12"/>
          </p:nvPr>
        </p:nvSpPr>
        <p:spPr/>
        <p:txBody>
          <a:bodyPr/>
          <a:lstStyle/>
          <a:p>
            <a:fld id="{9E98DA89-7D2D-EC41-ADD1-91D3E75A8711}" type="slidenum">
              <a:rPr lang="fr-FR" smtClean="0"/>
              <a:t>‹N°›</a:t>
            </a:fld>
            <a:endParaRPr lang="fr-FR"/>
          </a:p>
        </p:txBody>
      </p:sp>
    </p:spTree>
    <p:extLst>
      <p:ext uri="{BB962C8B-B14F-4D97-AF65-F5344CB8AC3E}">
        <p14:creationId xmlns:p14="http://schemas.microsoft.com/office/powerpoint/2010/main" val="163115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42A720-643B-FD4C-8B92-9D40D521DBA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3C3EF54-F3C9-634C-AB1F-6E11192AA5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E1F947D-0C4A-ED43-B876-9C8146767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C438324-6112-A445-8BB4-8671C8D2078B}"/>
              </a:ext>
            </a:extLst>
          </p:cNvPr>
          <p:cNvSpPr>
            <a:spLocks noGrp="1"/>
          </p:cNvSpPr>
          <p:nvPr>
            <p:ph type="dt" sz="half" idx="10"/>
          </p:nvPr>
        </p:nvSpPr>
        <p:spPr/>
        <p:txBody>
          <a:bodyPr/>
          <a:lstStyle/>
          <a:p>
            <a:fld id="{FC2F1E39-51BF-B643-9172-E4E6A1FA2076}" type="datetimeFigureOut">
              <a:rPr lang="fr-FR" smtClean="0"/>
              <a:t>05/12/2024</a:t>
            </a:fld>
            <a:endParaRPr lang="fr-FR"/>
          </a:p>
        </p:txBody>
      </p:sp>
      <p:sp>
        <p:nvSpPr>
          <p:cNvPr id="6" name="Espace réservé du pied de page 5">
            <a:extLst>
              <a:ext uri="{FF2B5EF4-FFF2-40B4-BE49-F238E27FC236}">
                <a16:creationId xmlns:a16="http://schemas.microsoft.com/office/drawing/2014/main" id="{C9F158B8-F308-E942-93C0-1D7F9217813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432DF9-9DCC-F84C-955F-CBD187ABAD4D}"/>
              </a:ext>
            </a:extLst>
          </p:cNvPr>
          <p:cNvSpPr>
            <a:spLocks noGrp="1"/>
          </p:cNvSpPr>
          <p:nvPr>
            <p:ph type="sldNum" sz="quarter" idx="12"/>
          </p:nvPr>
        </p:nvSpPr>
        <p:spPr/>
        <p:txBody>
          <a:bodyPr/>
          <a:lstStyle/>
          <a:p>
            <a:fld id="{9E98DA89-7D2D-EC41-ADD1-91D3E75A8711}" type="slidenum">
              <a:rPr lang="fr-FR" smtClean="0"/>
              <a:t>‹N°›</a:t>
            </a:fld>
            <a:endParaRPr lang="fr-FR"/>
          </a:p>
        </p:txBody>
      </p:sp>
    </p:spTree>
    <p:extLst>
      <p:ext uri="{BB962C8B-B14F-4D97-AF65-F5344CB8AC3E}">
        <p14:creationId xmlns:p14="http://schemas.microsoft.com/office/powerpoint/2010/main" val="232372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9BF6207-1A27-E545-B1C7-9987EB2BC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2229AC5-1AE9-D04D-87DE-51691230FD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6B9451-F1D7-EA4F-81E1-858A326F4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F1E39-51BF-B643-9172-E4E6A1FA2076}"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99E10BBE-98A6-7940-A7C6-8889E09889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385AAB7-014A-5B4F-8FBE-161ECB6A9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8DA89-7D2D-EC41-ADD1-91D3E75A8711}" type="slidenum">
              <a:rPr lang="fr-FR" smtClean="0"/>
              <a:t>‹N°›</a:t>
            </a:fld>
            <a:endParaRPr lang="fr-FR"/>
          </a:p>
        </p:txBody>
      </p:sp>
    </p:spTree>
    <p:extLst>
      <p:ext uri="{BB962C8B-B14F-4D97-AF65-F5344CB8AC3E}">
        <p14:creationId xmlns:p14="http://schemas.microsoft.com/office/powerpoint/2010/main" val="3984070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slejA_L-pQE?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paca.developpement-durable.gouv.fr/livret-auto-evaluation-citoyenne-inondation-a12060.html" TargetMode="External"/><Relationship Id="rId4" Type="http://schemas.openxmlformats.org/officeDocument/2006/relationships/hyperlink" Target="https://www.georisques.gouv.fr/me-preparer-me-proteger/mon-plan-familial-de-mise-en-suret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zx7cBchu_U4?feature=oembed"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paca.developpement-durable.gouv.fr/outils-et-consignes-relatifs-aux-risques-naturels-a14546.html" TargetMode="External"/><Relationship Id="rId3" Type="http://schemas.openxmlformats.org/officeDocument/2006/relationships/image" Target="../media/image6.jpg"/><Relationship Id="rId7" Type="http://schemas.openxmlformats.org/officeDocument/2006/relationships/hyperlink" Target="https://www.paca.developpement-durable.gouv.fr/risques-naturels-terrestres-a14547.htm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paca.developpement-durable.gouv.fr/les-risques-naturels-expositions-grand-public-a14552.html" TargetMode="External"/><Relationship Id="rId5" Type="http://schemas.openxmlformats.org/officeDocument/2006/relationships/hyperlink" Target="https://www.paca.developpement-durable.gouv.fr/affiches-comportements-a-risques-a12751.html" TargetMode="Externa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c8UOBfiJ6wU?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www.atrium-sud.fr/web/eco-ambassadeurs-411137/culture-des-risqu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create.kahoot.it/my-library/kahoots/0df62ca9-f8bf-4c60-bdf8-45037994b4d9"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mayane.eu/art-et-risk/" TargetMode="External"/><Relationship Id="rId3" Type="http://schemas.openxmlformats.org/officeDocument/2006/relationships/image" Target="../media/image6.jpg"/><Relationship Id="rId7" Type="http://schemas.openxmlformats.org/officeDocument/2006/relationships/hyperlink" Target="https://www.dailymotion.com/video/x8lfpen"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paca.developpement-durable.gouv.fr/expositions-grand-public-r3320.html" TargetMode="External"/><Relationship Id="rId5" Type="http://schemas.openxmlformats.org/officeDocument/2006/relationships/hyperlink" Target="https://www.irma-grenoble.com/01actualite/01articles_afficher.php?id_actualite=755" TargetMode="External"/><Relationship Id="rId10" Type="http://schemas.openxmlformats.org/officeDocument/2006/relationships/hyperlink" Target="http://www.prevention-incendie-foret.com/" TargetMode="External"/><Relationship Id="rId4" Type="http://schemas.openxmlformats.org/officeDocument/2006/relationships/hyperlink" Target="https://www.georisques.gouv.fr/" TargetMode="External"/><Relationship Id="rId9" Type="http://schemas.openxmlformats.org/officeDocument/2006/relationships/hyperlink" Target="https://sauvequiveut.f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ecologie.gouv.fr/rendez-vous/journee-tous-resilients-face-aux-risques" TargetMode="External"/><Relationship Id="rId5" Type="http://schemas.openxmlformats.org/officeDocument/2006/relationships/hyperlink" Target="https://afpcnt.org/ressources/outils-pedagogiques/" TargetMode="External"/><Relationship Id="rId4" Type="http://schemas.openxmlformats.org/officeDocument/2006/relationships/hyperlink" Target="https://www.atrium-sud.fr/web/eco-ambassadeurs-411137/culture-des-risqu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7lTyXgHtjoQ?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hyperlink" Target="https://www.georisques.gouv.fr/" TargetMode="External"/><Relationship Id="rId7" Type="http://schemas.openxmlformats.org/officeDocument/2006/relationships/hyperlink" Target="https://www.vaucluse.gouv.fr/le-dossier-departemental-des-risques-majeurs-ddrm-r3172.html"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georisques.gouv.fr/agir-sur-mon-territoire/les-obligations-reglementaires-de-linformation-preventive" TargetMode="External"/><Relationship Id="rId5" Type="http://schemas.openxmlformats.org/officeDocument/2006/relationships/image" Target="../media/image6.jpg"/><Relationship Id="rId4" Type="http://schemas.openxmlformats.org/officeDocument/2006/relationships/hyperlink" Target="http://observatoire-regional-risques-paca.f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montagne, nature, extérieur, vallée&#10;&#10;Description générée automatiquement">
            <a:extLst>
              <a:ext uri="{FF2B5EF4-FFF2-40B4-BE49-F238E27FC236}">
                <a16:creationId xmlns:a16="http://schemas.microsoft.com/office/drawing/2014/main" id="{32BD387F-C528-9CCC-F25C-BBF3B172AEB9}"/>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E582786-F484-447F-B18F-5F65BDBA85B0}"/>
              </a:ext>
            </a:extLst>
          </p:cNvPr>
          <p:cNvSpPr/>
          <p:nvPr/>
        </p:nvSpPr>
        <p:spPr>
          <a:xfrm>
            <a:off x="-25868" y="-200025"/>
            <a:ext cx="4100912" cy="6858000"/>
          </a:xfrm>
          <a:prstGeom prst="rect">
            <a:avLst/>
          </a:prstGeom>
          <a:solidFill>
            <a:srgbClr val="75AD4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riangle isocèle 3">
            <a:extLst>
              <a:ext uri="{FF2B5EF4-FFF2-40B4-BE49-F238E27FC236}">
                <a16:creationId xmlns:a16="http://schemas.microsoft.com/office/drawing/2014/main" id="{802D45C7-9054-4AAD-99A8-DB2A10906602}"/>
              </a:ext>
            </a:extLst>
          </p:cNvPr>
          <p:cNvSpPr/>
          <p:nvPr/>
        </p:nvSpPr>
        <p:spPr>
          <a:xfrm>
            <a:off x="-25868" y="5146558"/>
            <a:ext cx="4197914" cy="173235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Triangle isocèle 19">
            <a:extLst>
              <a:ext uri="{FF2B5EF4-FFF2-40B4-BE49-F238E27FC236}">
                <a16:creationId xmlns:a16="http://schemas.microsoft.com/office/drawing/2014/main" id="{F4B95E78-FAB0-4A3E-B69C-61AEDCA4BE52}"/>
              </a:ext>
            </a:extLst>
          </p:cNvPr>
          <p:cNvSpPr/>
          <p:nvPr/>
        </p:nvSpPr>
        <p:spPr>
          <a:xfrm rot="16200000">
            <a:off x="6407510" y="1085732"/>
            <a:ext cx="3380056" cy="818414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Titre 1">
            <a:extLst>
              <a:ext uri="{FF2B5EF4-FFF2-40B4-BE49-F238E27FC236}">
                <a16:creationId xmlns:a16="http://schemas.microsoft.com/office/drawing/2014/main" id="{3EA8B09C-8B21-4946-BB45-918596965408}"/>
              </a:ext>
            </a:extLst>
          </p:cNvPr>
          <p:cNvSpPr txBox="1">
            <a:spLocks/>
          </p:cNvSpPr>
          <p:nvPr/>
        </p:nvSpPr>
        <p:spPr>
          <a:xfrm>
            <a:off x="115614" y="538558"/>
            <a:ext cx="3985298" cy="4500801"/>
          </a:xfrm>
          <a:prstGeom prst="rect">
            <a:avLst/>
          </a:prstGeom>
        </p:spPr>
        <p:txBody>
          <a:bodyPr vert="horz" lIns="91440" tIns="45720" rIns="91440" bIns="45720" rtlCol="0" anchor="t">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00" b="1" dirty="0">
                <a:solidFill>
                  <a:schemeClr val="bg1"/>
                </a:solidFill>
                <a:latin typeface="Times New Roman" panose="02020603050405020304" pitchFamily="18" charset="0"/>
                <a:cs typeface="Times New Roman" panose="02020603050405020304" pitchFamily="18" charset="0"/>
              </a:rPr>
              <a:t>Sensibilisation aux risques naturels et bons comportements à adopter</a:t>
            </a:r>
          </a:p>
          <a:p>
            <a:br>
              <a:rPr lang="fr-FR" sz="4600" dirty="0">
                <a:latin typeface="Times New Roman" panose="02020603050405020304" pitchFamily="18" charset="0"/>
                <a:cs typeface="Times New Roman" panose="02020603050405020304" pitchFamily="18" charset="0"/>
              </a:rPr>
            </a:br>
            <a:endParaRPr lang="fr-FR" sz="4000" b="1" dirty="0">
              <a:solidFill>
                <a:schemeClr val="bg1"/>
              </a:solidFill>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4AAF2C45-1246-46CD-A2CE-65A3128562E2}"/>
              </a:ext>
            </a:extLst>
          </p:cNvPr>
          <p:cNvPicPr>
            <a:picLocks noChangeAspect="1"/>
          </p:cNvPicPr>
          <p:nvPr/>
        </p:nvPicPr>
        <p:blipFill rotWithShape="1">
          <a:blip r:embed="rId4"/>
          <a:srcRect l="7904" t="8862" r="5822" b="7365"/>
          <a:stretch/>
        </p:blipFill>
        <p:spPr>
          <a:xfrm>
            <a:off x="40221" y="5887185"/>
            <a:ext cx="1543289" cy="864513"/>
          </a:xfrm>
          <a:prstGeom prst="rect">
            <a:avLst/>
          </a:prstGeom>
        </p:spPr>
      </p:pic>
      <p:sp>
        <p:nvSpPr>
          <p:cNvPr id="2" name="ZoneTexte 1">
            <a:extLst>
              <a:ext uri="{FF2B5EF4-FFF2-40B4-BE49-F238E27FC236}">
                <a16:creationId xmlns:a16="http://schemas.microsoft.com/office/drawing/2014/main" id="{627930DD-C8C0-DA2C-5695-58AB44E44863}"/>
              </a:ext>
            </a:extLst>
          </p:cNvPr>
          <p:cNvSpPr txBox="1"/>
          <p:nvPr/>
        </p:nvSpPr>
        <p:spPr>
          <a:xfrm>
            <a:off x="694212" y="3642295"/>
            <a:ext cx="3130116" cy="2123658"/>
          </a:xfrm>
          <a:prstGeom prst="rect">
            <a:avLst/>
          </a:prstGeom>
          <a:noFill/>
        </p:spPr>
        <p:txBody>
          <a:bodyPr wrap="square" rtlCol="0">
            <a:spAutoFit/>
          </a:bodyPr>
          <a:lstStyle/>
          <a:p>
            <a:pPr algn="ctr"/>
            <a:r>
              <a:rPr lang="fr-FR" sz="2400" dirty="0">
                <a:solidFill>
                  <a:srgbClr val="F0FFD9"/>
                </a:solidFill>
              </a:rPr>
              <a:t>Séance inaugurale Eco-ambassadeurs - Mandat 2024/2025</a:t>
            </a:r>
          </a:p>
          <a:p>
            <a:pPr algn="ctr"/>
            <a:endParaRPr lang="fr-FR" sz="1050" dirty="0">
              <a:solidFill>
                <a:srgbClr val="F0FFD9"/>
              </a:solidFill>
            </a:endParaRPr>
          </a:p>
          <a:p>
            <a:pPr algn="ctr"/>
            <a:r>
              <a:rPr lang="fr-FR" sz="2400" dirty="0">
                <a:solidFill>
                  <a:srgbClr val="F0FFD9"/>
                </a:solidFill>
              </a:rPr>
              <a:t>23 novembre 2024</a:t>
            </a:r>
          </a:p>
          <a:p>
            <a:pPr algn="ctr"/>
            <a:endParaRPr lang="fr-FR" sz="2400" dirty="0">
              <a:solidFill>
                <a:srgbClr val="F0FFD9"/>
              </a:solidFill>
            </a:endParaRPr>
          </a:p>
        </p:txBody>
      </p:sp>
      <p:pic>
        <p:nvPicPr>
          <p:cNvPr id="7" name="Image 6" descr="Une image contenant extérieur, nature, route, rive&#10;&#10;Description générée automatiquement">
            <a:extLst>
              <a:ext uri="{FF2B5EF4-FFF2-40B4-BE49-F238E27FC236}">
                <a16:creationId xmlns:a16="http://schemas.microsoft.com/office/drawing/2014/main" id="{9E878F9D-BC22-D170-4149-F324A0E9B961}"/>
              </a:ext>
            </a:extLst>
          </p:cNvPr>
          <p:cNvPicPr>
            <a:picLocks/>
          </p:cNvPicPr>
          <p:nvPr/>
        </p:nvPicPr>
        <p:blipFill>
          <a:blip r:embed="rId5"/>
          <a:stretch>
            <a:fillRect/>
          </a:stretch>
        </p:blipFill>
        <p:spPr>
          <a:xfrm>
            <a:off x="8829232" y="2605"/>
            <a:ext cx="3356149" cy="2374901"/>
          </a:xfrm>
          <a:prstGeom prst="rect">
            <a:avLst/>
          </a:prstGeom>
        </p:spPr>
      </p:pic>
      <p:pic>
        <p:nvPicPr>
          <p:cNvPr id="10" name="Image 9">
            <a:extLst>
              <a:ext uri="{FF2B5EF4-FFF2-40B4-BE49-F238E27FC236}">
                <a16:creationId xmlns:a16="http://schemas.microsoft.com/office/drawing/2014/main" id="{2EFF6801-217F-613A-BA5D-15FCB0FA059A}"/>
              </a:ext>
            </a:extLst>
          </p:cNvPr>
          <p:cNvPicPr>
            <a:picLocks noChangeAspect="1"/>
          </p:cNvPicPr>
          <p:nvPr/>
        </p:nvPicPr>
        <p:blipFill>
          <a:blip r:embed="rId6"/>
          <a:stretch>
            <a:fillRect/>
          </a:stretch>
        </p:blipFill>
        <p:spPr>
          <a:xfrm flipH="1">
            <a:off x="8829232" y="4569622"/>
            <a:ext cx="3322547" cy="2351452"/>
          </a:xfrm>
          <a:prstGeom prst="rect">
            <a:avLst/>
          </a:prstGeom>
        </p:spPr>
      </p:pic>
      <p:pic>
        <p:nvPicPr>
          <p:cNvPr id="14" name="Picture 2" descr="Afficher l’image source">
            <a:extLst>
              <a:ext uri="{FF2B5EF4-FFF2-40B4-BE49-F238E27FC236}">
                <a16:creationId xmlns:a16="http://schemas.microsoft.com/office/drawing/2014/main" id="{674D5194-0A8B-301D-4F37-8D80256F66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7046" y="2395794"/>
            <a:ext cx="3356149" cy="223743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2662708-6DBD-FF16-FA4D-B9BB4F568CBC}"/>
              </a:ext>
            </a:extLst>
          </p:cNvPr>
          <p:cNvSpPr txBox="1"/>
          <p:nvPr/>
        </p:nvSpPr>
        <p:spPr>
          <a:xfrm>
            <a:off x="4353866" y="6165167"/>
            <a:ext cx="4392178" cy="723275"/>
          </a:xfrm>
          <a:prstGeom prst="rect">
            <a:avLst/>
          </a:prstGeom>
          <a:noFill/>
        </p:spPr>
        <p:txBody>
          <a:bodyPr wrap="square">
            <a:spAutoFit/>
          </a:bodyPr>
          <a:lstStyle/>
          <a:p>
            <a:pPr algn="ctr">
              <a:spcBef>
                <a:spcPts val="600"/>
              </a:spcBef>
              <a:tabLst>
                <a:tab pos="668655" algn="l"/>
              </a:tabLst>
            </a:pPr>
            <a:r>
              <a:rPr lang="fr-FR" sz="1800" b="1" dirty="0">
                <a:latin typeface="Calibri" panose="020F0502020204030204" pitchFamily="34" charset="0"/>
                <a:ea typeface="Calibri" panose="020F0502020204030204" pitchFamily="34" charset="0"/>
                <a:cs typeface="Calibri" panose="020F0502020204030204" pitchFamily="34" charset="0"/>
              </a:rPr>
              <a:t>Emilie AURAY</a:t>
            </a:r>
          </a:p>
          <a:p>
            <a:pPr algn="ctr">
              <a:spcBef>
                <a:spcPts val="600"/>
              </a:spcBef>
              <a:tabLst>
                <a:tab pos="668655" algn="l"/>
              </a:tabLst>
            </a:pPr>
            <a:r>
              <a:rPr lang="fr-FR" sz="1800" dirty="0">
                <a:latin typeface="Calibri" panose="020F0502020204030204" pitchFamily="34" charset="0"/>
                <a:ea typeface="Calibri" panose="020F0502020204030204" pitchFamily="34" charset="0"/>
                <a:cs typeface="Calibri" panose="020F0502020204030204" pitchFamily="34" charset="0"/>
              </a:rPr>
              <a:t>Service Eau et Risques Naturels (SERN)</a:t>
            </a:r>
          </a:p>
        </p:txBody>
      </p:sp>
    </p:spTree>
    <p:extLst>
      <p:ext uri="{BB962C8B-B14F-4D97-AF65-F5344CB8AC3E}">
        <p14:creationId xmlns:p14="http://schemas.microsoft.com/office/powerpoint/2010/main" val="388696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pic>
        <p:nvPicPr>
          <p:cNvPr id="1026" name="Picture 2" descr="Cartographie de l'état d'avancement des DICRIM en PACA : 673 publiés, 22 en cours et 251 non réalisés">
            <a:extLst>
              <a:ext uri="{FF2B5EF4-FFF2-40B4-BE49-F238E27FC236}">
                <a16:creationId xmlns:a16="http://schemas.microsoft.com/office/drawing/2014/main" id="{917B5418-BFBB-AA5B-019E-7353DD40C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2687" y="18405"/>
            <a:ext cx="97393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014C8AB8-E46D-0C4C-6D31-6C7D45BB8199}"/>
              </a:ext>
            </a:extLst>
          </p:cNvPr>
          <p:cNvPicPr>
            <a:picLocks noChangeAspect="1"/>
          </p:cNvPicPr>
          <p:nvPr/>
        </p:nvPicPr>
        <p:blipFill>
          <a:blip r:embed="rId5"/>
          <a:stretch>
            <a:fillRect/>
          </a:stretch>
        </p:blipFill>
        <p:spPr>
          <a:xfrm>
            <a:off x="91409" y="2337773"/>
            <a:ext cx="5163015" cy="1910840"/>
          </a:xfrm>
          <a:prstGeom prst="rect">
            <a:avLst/>
          </a:prstGeom>
        </p:spPr>
      </p:pic>
    </p:spTree>
    <p:extLst>
      <p:ext uri="{BB962C8B-B14F-4D97-AF65-F5344CB8AC3E}">
        <p14:creationId xmlns:p14="http://schemas.microsoft.com/office/powerpoint/2010/main" val="192634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F5AED14-A7CD-B321-9599-22F8736DB07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2" name="Média en ligne 1" title="FR-Alert : comment ça marche ?">
            <a:hlinkClick r:id="" action="ppaction://media"/>
            <a:extLst>
              <a:ext uri="{FF2B5EF4-FFF2-40B4-BE49-F238E27FC236}">
                <a16:creationId xmlns:a16="http://schemas.microsoft.com/office/drawing/2014/main" id="{A9D1B6C7-5D05-1415-2C97-78EC3D4E3278}"/>
              </a:ext>
            </a:extLst>
          </p:cNvPr>
          <p:cNvPicPr>
            <a:picLocks noRot="1" noChangeAspect="1"/>
          </p:cNvPicPr>
          <p:nvPr>
            <a:videoFile r:link="rId1"/>
          </p:nvPr>
        </p:nvPicPr>
        <p:blipFill>
          <a:blip r:embed="rId3"/>
          <a:stretch>
            <a:fillRect/>
          </a:stretch>
        </p:blipFill>
        <p:spPr>
          <a:xfrm>
            <a:off x="565804" y="1163599"/>
            <a:ext cx="10653358" cy="6019147"/>
          </a:xfrm>
          <a:prstGeom prst="rect">
            <a:avLst/>
          </a:prstGeom>
        </p:spPr>
      </p:pic>
      <p:sp>
        <p:nvSpPr>
          <p:cNvPr id="3" name="ZoneTexte 2">
            <a:extLst>
              <a:ext uri="{FF2B5EF4-FFF2-40B4-BE49-F238E27FC236}">
                <a16:creationId xmlns:a16="http://schemas.microsoft.com/office/drawing/2014/main" id="{63ED361D-B94D-022D-BEF2-0F83652B3156}"/>
              </a:ext>
            </a:extLst>
          </p:cNvPr>
          <p:cNvSpPr txBox="1"/>
          <p:nvPr/>
        </p:nvSpPr>
        <p:spPr>
          <a:xfrm>
            <a:off x="278611" y="303029"/>
            <a:ext cx="9048269" cy="646331"/>
          </a:xfrm>
          <a:prstGeom prst="rect">
            <a:avLst/>
          </a:prstGeom>
          <a:noFill/>
        </p:spPr>
        <p:txBody>
          <a:bodyPr wrap="square">
            <a:spAutoFit/>
          </a:bodyPr>
          <a:lstStyle/>
          <a:p>
            <a:r>
              <a:rPr lang="fr-FR" sz="3600" b="1" dirty="0">
                <a:solidFill>
                  <a:srgbClr val="00B0F0"/>
                </a:solidFill>
                <a:latin typeface="+mj-lt"/>
                <a:ea typeface="+mj-ea"/>
                <a:cs typeface="+mj-cs"/>
              </a:rPr>
              <a:t>Pouvons-nous être avertis ?</a:t>
            </a:r>
          </a:p>
        </p:txBody>
      </p:sp>
    </p:spTree>
    <p:extLst>
      <p:ext uri="{BB962C8B-B14F-4D97-AF65-F5344CB8AC3E}">
        <p14:creationId xmlns:p14="http://schemas.microsoft.com/office/powerpoint/2010/main" val="309771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3" name="ZoneTexte 2">
            <a:extLst>
              <a:ext uri="{FF2B5EF4-FFF2-40B4-BE49-F238E27FC236}">
                <a16:creationId xmlns:a16="http://schemas.microsoft.com/office/drawing/2014/main" id="{C7EB0A0E-A3D1-0796-3332-E5899BC483B1}"/>
              </a:ext>
            </a:extLst>
          </p:cNvPr>
          <p:cNvSpPr txBox="1"/>
          <p:nvPr/>
        </p:nvSpPr>
        <p:spPr>
          <a:xfrm>
            <a:off x="265176" y="-6170"/>
            <a:ext cx="502061" cy="369332"/>
          </a:xfrm>
          <a:prstGeom prst="rect">
            <a:avLst/>
          </a:prstGeom>
          <a:solidFill>
            <a:schemeClr val="bg1"/>
          </a:solidFill>
        </p:spPr>
        <p:txBody>
          <a:bodyPr wrap="none" rtlCol="0">
            <a:spAutoFit/>
          </a:bodyPr>
          <a:lstStyle/>
          <a:p>
            <a:r>
              <a:rPr lang="fr-FR" dirty="0"/>
              <a:t>      </a:t>
            </a:r>
          </a:p>
        </p:txBody>
      </p:sp>
      <p:sp>
        <p:nvSpPr>
          <p:cNvPr id="5" name="ZoneTexte 4">
            <a:extLst>
              <a:ext uri="{FF2B5EF4-FFF2-40B4-BE49-F238E27FC236}">
                <a16:creationId xmlns:a16="http://schemas.microsoft.com/office/drawing/2014/main" id="{546107BE-FDF5-AF47-D9BB-7A15FF4F2A4D}"/>
              </a:ext>
            </a:extLst>
          </p:cNvPr>
          <p:cNvSpPr txBox="1"/>
          <p:nvPr/>
        </p:nvSpPr>
        <p:spPr>
          <a:xfrm>
            <a:off x="178997" y="1692270"/>
            <a:ext cx="7138039" cy="3041602"/>
          </a:xfrm>
          <a:prstGeom prst="rect">
            <a:avLst/>
          </a:prstGeom>
          <a:noFill/>
        </p:spPr>
        <p:txBody>
          <a:bodyPr wrap="square">
            <a:spAutoFit/>
          </a:bodyPr>
          <a:lstStyle/>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Bien qu’il faille évacuer rapidement,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pensez à vous munir de documents importants</a:t>
            </a:r>
            <a:r>
              <a:rPr lang="fr-FR" sz="2000" dirty="0">
                <a:effectLst/>
                <a:latin typeface="Calibri" panose="020F0502020204030204" pitchFamily="34" charset="0"/>
                <a:ea typeface="Calibri" panose="020F0502020204030204" pitchFamily="34" charset="0"/>
                <a:cs typeface="Times New Roman" panose="02020603050405020304" pitchFamily="18" charset="0"/>
              </a:rPr>
              <a:t> si vous devez quitter votre logement précipitamment comme des photocopies de vos papiers d'identité ou encore d'assurance, ainsi que du double de vos clés de domicile et de voiture. N'oubliez pas aussi vos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médicaments</a:t>
            </a:r>
            <a:r>
              <a:rPr lang="fr-FR" sz="2000" dirty="0">
                <a:effectLst/>
                <a:latin typeface="Calibri" panose="020F0502020204030204" pitchFamily="34" charset="0"/>
                <a:ea typeface="Calibri" panose="020F0502020204030204" pitchFamily="34" charset="0"/>
                <a:cs typeface="Times New Roman" panose="02020603050405020304" pitchFamily="18" charset="0"/>
              </a:rPr>
              <a:t> ainsi que l'argent liquide que vous auriez gardé chez vous. Pour vous signaler auprès des secours, la Sécurité civile conseille de vous munir d'un sifflet, d'une lampe torche à dynamo ou avec des piles de rechange et d'un gilet réfléchissant par personne.</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4">
            <a:extLst>
              <a:ext uri="{FF2B5EF4-FFF2-40B4-BE49-F238E27FC236}">
                <a16:creationId xmlns:a16="http://schemas.microsoft.com/office/drawing/2014/main" id="{A6D00D99-264A-660E-BDE7-B11B54707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9850" y="-327541"/>
            <a:ext cx="4776974" cy="678833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B5BB708-3A30-45B7-0927-3E0B6E0D79C6}"/>
              </a:ext>
            </a:extLst>
          </p:cNvPr>
          <p:cNvSpPr txBox="1"/>
          <p:nvPr/>
        </p:nvSpPr>
        <p:spPr>
          <a:xfrm>
            <a:off x="278611" y="303029"/>
            <a:ext cx="9048269" cy="646331"/>
          </a:xfrm>
          <a:prstGeom prst="rect">
            <a:avLst/>
          </a:prstGeom>
          <a:noFill/>
        </p:spPr>
        <p:txBody>
          <a:bodyPr wrap="square">
            <a:spAutoFit/>
          </a:bodyPr>
          <a:lstStyle/>
          <a:p>
            <a:r>
              <a:rPr lang="fr-FR" sz="3600" b="1" dirty="0">
                <a:solidFill>
                  <a:srgbClr val="00B0F0"/>
                </a:solidFill>
                <a:latin typeface="+mj-lt"/>
                <a:ea typeface="+mj-ea"/>
                <a:cs typeface="+mj-cs"/>
              </a:rPr>
              <a:t>Être bien préparé </a:t>
            </a:r>
          </a:p>
        </p:txBody>
      </p:sp>
    </p:spTree>
    <p:extLst>
      <p:ext uri="{BB962C8B-B14F-4D97-AF65-F5344CB8AC3E}">
        <p14:creationId xmlns:p14="http://schemas.microsoft.com/office/powerpoint/2010/main" val="1450311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1EAFA86-20DB-5CA1-5D72-A428D23DC397}"/>
              </a:ext>
            </a:extLst>
          </p:cNvPr>
          <p:cNvSpPr txBox="1"/>
          <p:nvPr/>
        </p:nvSpPr>
        <p:spPr>
          <a:xfrm>
            <a:off x="192024" y="144264"/>
            <a:ext cx="502061" cy="369332"/>
          </a:xfrm>
          <a:prstGeom prst="rect">
            <a:avLst/>
          </a:prstGeom>
          <a:solidFill>
            <a:schemeClr val="bg1"/>
          </a:solidFill>
        </p:spPr>
        <p:txBody>
          <a:bodyPr wrap="none" rtlCol="0">
            <a:spAutoFit/>
          </a:bodyPr>
          <a:lstStyle/>
          <a:p>
            <a:r>
              <a:rPr lang="fr-FR" dirty="0"/>
              <a:t>      </a:t>
            </a:r>
          </a:p>
        </p:txBody>
      </p:sp>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5" name="ZoneTexte 4">
            <a:extLst>
              <a:ext uri="{FF2B5EF4-FFF2-40B4-BE49-F238E27FC236}">
                <a16:creationId xmlns:a16="http://schemas.microsoft.com/office/drawing/2014/main" id="{AE46F46E-B7B2-476D-E20A-AB700A6CB582}"/>
              </a:ext>
            </a:extLst>
          </p:cNvPr>
          <p:cNvSpPr txBox="1"/>
          <p:nvPr/>
        </p:nvSpPr>
        <p:spPr>
          <a:xfrm>
            <a:off x="319374" y="1249137"/>
            <a:ext cx="11022951" cy="1394997"/>
          </a:xfrm>
          <a:prstGeom prst="rect">
            <a:avLst/>
          </a:prstGeom>
          <a:noFill/>
        </p:spPr>
        <p:txBody>
          <a:bodyPr wrap="square">
            <a:spAutoFit/>
          </a:bodyPr>
          <a:lstStyle/>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La préparation à la gestion des crises est une responsabilité partagée. Elle incombe aux pouvoirs publics mais aussi à chaque citoyen, qui doit être en mesure, en attendant les secours, de mettre sa famille et ses biens en sécurité. Pour se préparer à ces situations d’urgence,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il est conseillé d’établir </a:t>
            </a:r>
            <a:r>
              <a:rPr lang="fr-FR" sz="2000" b="1" dirty="0">
                <a:effectLst/>
                <a:latin typeface="Calibri" panose="020F0502020204030204" pitchFamily="34" charset="0"/>
                <a:ea typeface="Calibri" panose="020F0502020204030204" pitchFamily="34" charset="0"/>
                <a:cs typeface="Times New Roman" panose="02020603050405020304" pitchFamily="18" charset="0"/>
                <a:hlinkClick r:id="rId4"/>
              </a:rPr>
              <a:t>son plan familial de mise en sûreté</a:t>
            </a:r>
            <a:r>
              <a:rPr lang="fr-FR" sz="2000" dirty="0">
                <a:effectLst/>
                <a:latin typeface="Calibri" panose="020F0502020204030204" pitchFamily="34" charset="0"/>
                <a:ea typeface="Calibri" panose="020F0502020204030204" pitchFamily="34" charset="0"/>
                <a:cs typeface="Times New Roman" panose="02020603050405020304" pitchFamily="18" charset="0"/>
                <a:hlinkClick r:id="rId4"/>
              </a:rPr>
              <a:t> </a:t>
            </a:r>
            <a:r>
              <a:rPr lang="fr-FR" sz="2000" dirty="0">
                <a:effectLst/>
                <a:latin typeface="Calibri" panose="020F0502020204030204" pitchFamily="34" charset="0"/>
                <a:ea typeface="Calibri" panose="020F0502020204030204" pitchFamily="34" charset="0"/>
                <a:cs typeface="Times New Roman" panose="02020603050405020304" pitchFamily="18" charset="0"/>
              </a:rPr>
              <a:t>(PFMS).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B73905AF-8AA3-2A22-0848-84C6297093F9}"/>
              </a:ext>
            </a:extLst>
          </p:cNvPr>
          <p:cNvSpPr txBox="1"/>
          <p:nvPr/>
        </p:nvSpPr>
        <p:spPr>
          <a:xfrm>
            <a:off x="1017102" y="3292184"/>
            <a:ext cx="7076143" cy="671915"/>
          </a:xfrm>
          <a:prstGeom prst="rect">
            <a:avLst/>
          </a:prstGeom>
          <a:noFill/>
        </p:spPr>
        <p:txBody>
          <a:bodyPr wrap="square">
            <a:spAutoFit/>
          </a:bodyPr>
          <a:lstStyle/>
          <a:p>
            <a:pPr>
              <a:lnSpc>
                <a:spcPct val="107000"/>
              </a:lnSpc>
              <a:spcAft>
                <a:spcPts val="800"/>
              </a:spcAft>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Livret auto-évaluation citoyenne "inondation" | DREAL Provence-Alpes-Côte d'Azur (developpement-durable.gouv.fr)</a:t>
            </a:r>
            <a:endPar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A4F21595-D02F-8D73-BEFB-95FA313432F1}"/>
              </a:ext>
            </a:extLst>
          </p:cNvPr>
          <p:cNvSpPr txBox="1"/>
          <p:nvPr/>
        </p:nvSpPr>
        <p:spPr>
          <a:xfrm>
            <a:off x="278611" y="303029"/>
            <a:ext cx="9048269" cy="646331"/>
          </a:xfrm>
          <a:prstGeom prst="rect">
            <a:avLst/>
          </a:prstGeom>
          <a:noFill/>
        </p:spPr>
        <p:txBody>
          <a:bodyPr wrap="square">
            <a:spAutoFit/>
          </a:bodyPr>
          <a:lstStyle/>
          <a:p>
            <a:r>
              <a:rPr lang="fr-FR" sz="3600" b="1" dirty="0">
                <a:solidFill>
                  <a:srgbClr val="00B0F0"/>
                </a:solidFill>
                <a:latin typeface="+mj-lt"/>
                <a:ea typeface="+mj-ea"/>
                <a:cs typeface="+mj-cs"/>
              </a:rPr>
              <a:t>Être bien préparé </a:t>
            </a:r>
          </a:p>
        </p:txBody>
      </p:sp>
    </p:spTree>
    <p:extLst>
      <p:ext uri="{BB962C8B-B14F-4D97-AF65-F5344CB8AC3E}">
        <p14:creationId xmlns:p14="http://schemas.microsoft.com/office/powerpoint/2010/main" val="102642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au des réponses au formulaire Forms. Titre de la question : 13 - Alors que je voulais rentrer chez moi, je me retrouve sur une route inondée. Que dois-je faire ?. Nombre de réponses : 19 réponses.">
            <a:extLst>
              <a:ext uri="{FF2B5EF4-FFF2-40B4-BE49-F238E27FC236}">
                <a16:creationId xmlns:a16="http://schemas.microsoft.com/office/drawing/2014/main" id="{38DCA5BB-C3A0-FE94-BBC1-BAC302A5C2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61" b="84114"/>
          <a:stretch/>
        </p:blipFill>
        <p:spPr bwMode="auto">
          <a:xfrm>
            <a:off x="421116" y="1415584"/>
            <a:ext cx="10835148" cy="81482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4">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3" name="ZoneTexte 2">
            <a:extLst>
              <a:ext uri="{FF2B5EF4-FFF2-40B4-BE49-F238E27FC236}">
                <a16:creationId xmlns:a16="http://schemas.microsoft.com/office/drawing/2014/main" id="{4E5E984E-6948-12A4-5451-3538FEF460A5}"/>
              </a:ext>
            </a:extLst>
          </p:cNvPr>
          <p:cNvSpPr txBox="1"/>
          <p:nvPr/>
        </p:nvSpPr>
        <p:spPr>
          <a:xfrm>
            <a:off x="278612" y="344129"/>
            <a:ext cx="557130" cy="369332"/>
          </a:xfrm>
          <a:prstGeom prst="rect">
            <a:avLst/>
          </a:prstGeom>
          <a:solidFill>
            <a:schemeClr val="bg1"/>
          </a:solidFill>
        </p:spPr>
        <p:txBody>
          <a:bodyPr wrap="square" rtlCol="0">
            <a:spAutoFit/>
          </a:bodyPr>
          <a:lstStyle/>
          <a:p>
            <a:endParaRPr lang="fr-FR" dirty="0"/>
          </a:p>
        </p:txBody>
      </p:sp>
      <p:sp>
        <p:nvSpPr>
          <p:cNvPr id="6" name="ZoneTexte 5">
            <a:extLst>
              <a:ext uri="{FF2B5EF4-FFF2-40B4-BE49-F238E27FC236}">
                <a16:creationId xmlns:a16="http://schemas.microsoft.com/office/drawing/2014/main" id="{3398494E-200D-F9E8-887C-0F6D0A96DA4F}"/>
              </a:ext>
            </a:extLst>
          </p:cNvPr>
          <p:cNvSpPr txBox="1"/>
          <p:nvPr/>
        </p:nvSpPr>
        <p:spPr>
          <a:xfrm>
            <a:off x="557177" y="2721654"/>
            <a:ext cx="9811159" cy="1561005"/>
          </a:xfrm>
          <a:prstGeom prst="rect">
            <a:avLst/>
          </a:prstGeom>
          <a:noFill/>
        </p:spPr>
        <p:txBody>
          <a:bodyPr wrap="square">
            <a:spAutoFit/>
          </a:bodyPr>
          <a:lstStyle/>
          <a:p>
            <a:pPr algn="just">
              <a:lnSpc>
                <a:spcPct val="107000"/>
              </a:lnSpc>
              <a:spcAft>
                <a:spcPts val="800"/>
              </a:spcAft>
            </a:pP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Attention, ne forcez surtout pas le passage et ne restez pas dans votre véhicule ! </a:t>
            </a:r>
            <a:r>
              <a:rPr lang="fr-F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Moins de 30 cm d’eau suffisent pour emporter une voiture.</a:t>
            </a: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Avec la montée des eaux, il devient très rapidement impossible de sortir du véhicule par la portière et la seule issue est la fenêtre.  Si vous vous retrouvez coincé, il faut détacher ou couper les ceintures de sécurité de tous les occupants du véhicule. Ensuite, ouvrez ou brisez les fenêtres latérales en amont du courant pour pouvoir évacuer la voiture.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91F3F0CD-8DDA-945F-671E-DE3657F75853}"/>
              </a:ext>
            </a:extLst>
          </p:cNvPr>
          <p:cNvSpPr txBox="1"/>
          <p:nvPr/>
        </p:nvSpPr>
        <p:spPr>
          <a:xfrm>
            <a:off x="278611" y="303029"/>
            <a:ext cx="9048269" cy="646331"/>
          </a:xfrm>
          <a:prstGeom prst="rect">
            <a:avLst/>
          </a:prstGeom>
          <a:noFill/>
        </p:spPr>
        <p:txBody>
          <a:bodyPr wrap="square">
            <a:spAutoFit/>
          </a:bodyPr>
          <a:lstStyle/>
          <a:p>
            <a:r>
              <a:rPr lang="fr-FR" sz="3600" b="1" dirty="0">
                <a:solidFill>
                  <a:srgbClr val="00B0F0"/>
                </a:solidFill>
                <a:latin typeface="+mj-lt"/>
                <a:ea typeface="+mj-ea"/>
                <a:cs typeface="+mj-cs"/>
              </a:rPr>
              <a:t>Être bien préparé </a:t>
            </a:r>
          </a:p>
        </p:txBody>
      </p:sp>
    </p:spTree>
    <p:extLst>
      <p:ext uri="{BB962C8B-B14F-4D97-AF65-F5344CB8AC3E}">
        <p14:creationId xmlns:p14="http://schemas.microsoft.com/office/powerpoint/2010/main" val="219353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édia en ligne 3" title="Clip Démonstrateur portière de voiture">
            <a:hlinkClick r:id="" action="ppaction://media"/>
            <a:extLst>
              <a:ext uri="{FF2B5EF4-FFF2-40B4-BE49-F238E27FC236}">
                <a16:creationId xmlns:a16="http://schemas.microsoft.com/office/drawing/2014/main" id="{E73DF44E-C583-8E44-3482-A8271F1EB1C1}"/>
              </a:ext>
            </a:extLst>
          </p:cNvPr>
          <p:cNvPicPr>
            <a:picLocks noRot="1" noChangeAspect="1"/>
          </p:cNvPicPr>
          <p:nvPr>
            <a:videoFile r:link="rId1"/>
          </p:nvPr>
        </p:nvPicPr>
        <p:blipFill>
          <a:blip r:embed="rId3"/>
          <a:stretch>
            <a:fillRect/>
          </a:stretch>
        </p:blipFill>
        <p:spPr>
          <a:xfrm>
            <a:off x="314632" y="145861"/>
            <a:ext cx="11562736" cy="6532946"/>
          </a:xfrm>
          <a:prstGeom prst="rect">
            <a:avLst/>
          </a:prstGeom>
        </p:spPr>
      </p:pic>
    </p:spTree>
    <p:extLst>
      <p:ext uri="{BB962C8B-B14F-4D97-AF65-F5344CB8AC3E}">
        <p14:creationId xmlns:p14="http://schemas.microsoft.com/office/powerpoint/2010/main" val="33685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pic>
        <p:nvPicPr>
          <p:cNvPr id="2" name="Picture 4">
            <a:extLst>
              <a:ext uri="{FF2B5EF4-FFF2-40B4-BE49-F238E27FC236}">
                <a16:creationId xmlns:a16="http://schemas.microsoft.com/office/drawing/2014/main" id="{2B61642D-D6AD-5177-2114-93D7C58CF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 y="0"/>
            <a:ext cx="4910328" cy="694499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555339B6-98B8-9E34-C773-0DB27D4F98C9}"/>
              </a:ext>
            </a:extLst>
          </p:cNvPr>
          <p:cNvSpPr txBox="1"/>
          <p:nvPr/>
        </p:nvSpPr>
        <p:spPr>
          <a:xfrm>
            <a:off x="5490350" y="1058259"/>
            <a:ext cx="6094476" cy="3970318"/>
          </a:xfrm>
          <a:prstGeom prst="rect">
            <a:avLst/>
          </a:prstGeom>
          <a:noFill/>
        </p:spPr>
        <p:txBody>
          <a:bodyPr wrap="square">
            <a:spAutoFit/>
          </a:bodyPr>
          <a:lstStyle/>
          <a:p>
            <a:r>
              <a:rPr lang="fr-FR" sz="1800" dirty="0">
                <a:hlinkClick r:id="rId5"/>
              </a:rPr>
              <a:t>Affiches "comportements à risques" | DREAL Provence-Alpes-Côte d'Azur (developpement-durable.gouv.fr)</a:t>
            </a:r>
            <a:endParaRPr lang="fr-FR" sz="1800" dirty="0"/>
          </a:p>
          <a:p>
            <a:endParaRPr lang="fr-FR" b="0" i="0" u="none" strike="noStrike" baseline="0" dirty="0">
              <a:solidFill>
                <a:srgbClr val="000000"/>
              </a:solidFill>
              <a:latin typeface="Calibri" panose="020F0502020204030204" pitchFamily="34" charset="0"/>
            </a:endParaRPr>
          </a:p>
          <a:p>
            <a:endParaRPr lang="fr-FR" sz="1800" dirty="0">
              <a:solidFill>
                <a:srgbClr val="000000"/>
              </a:solidFill>
              <a:latin typeface="Calibri" panose="020F0502020204030204" pitchFamily="34" charset="0"/>
            </a:endParaRPr>
          </a:p>
          <a:p>
            <a:r>
              <a:rPr lang="fr-FR" dirty="0">
                <a:hlinkClick r:id="rId6"/>
              </a:rPr>
              <a:t>Les risques naturels : expositions grand public | DREAL Provence-Alpes-Côte d'Azur (developpement-durable.gouv.fr)</a:t>
            </a:r>
            <a:endParaRPr lang="fr-FR" dirty="0">
              <a:solidFill>
                <a:srgbClr val="000000"/>
              </a:solidFill>
              <a:latin typeface="Calibri" panose="020F0502020204030204" pitchFamily="34" charset="0"/>
            </a:endParaRPr>
          </a:p>
          <a:p>
            <a:endParaRPr lang="fr-FR" sz="1800" b="0" i="0" u="none" strike="noStrike" baseline="0" dirty="0">
              <a:solidFill>
                <a:srgbClr val="000000"/>
              </a:solidFill>
              <a:latin typeface="Calibri" panose="020F0502020204030204" pitchFamily="34" charset="0"/>
            </a:endParaRPr>
          </a:p>
          <a:p>
            <a:endParaRPr lang="fr-FR" dirty="0">
              <a:solidFill>
                <a:srgbClr val="000000"/>
              </a:solidFill>
              <a:latin typeface="Calibri" panose="020F0502020204030204" pitchFamily="34" charset="0"/>
            </a:endParaRPr>
          </a:p>
          <a:p>
            <a:r>
              <a:rPr lang="fr-FR" dirty="0">
                <a:hlinkClick r:id="rId7"/>
              </a:rPr>
              <a:t>Risques naturels terrestres | DREAL Provence-Alpes-Côte d'Azur (developpement-durable.gouv.fr)</a:t>
            </a:r>
            <a:endParaRPr lang="fr-FR" dirty="0">
              <a:solidFill>
                <a:srgbClr val="000000"/>
              </a:solidFill>
              <a:latin typeface="Calibri" panose="020F0502020204030204" pitchFamily="34" charset="0"/>
            </a:endParaRPr>
          </a:p>
          <a:p>
            <a:endParaRPr lang="fr-FR" sz="1800" b="0" i="0" u="none" strike="noStrike" baseline="0" dirty="0">
              <a:solidFill>
                <a:srgbClr val="000000"/>
              </a:solidFill>
              <a:latin typeface="Calibri" panose="020F0502020204030204" pitchFamily="34" charset="0"/>
            </a:endParaRPr>
          </a:p>
          <a:p>
            <a:r>
              <a:rPr lang="fr-FR" dirty="0">
                <a:hlinkClick r:id="rId8"/>
              </a:rPr>
              <a:t>Outils et consignes relatifs aux risques naturels majeurs | DREAL Provence-Alpes-Côte d'Azur (developpement-durable.gouv.fr)</a:t>
            </a:r>
            <a:endParaRPr lang="fr-FR"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149638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pic>
        <p:nvPicPr>
          <p:cNvPr id="2" name="Picture 2">
            <a:extLst>
              <a:ext uri="{FF2B5EF4-FFF2-40B4-BE49-F238E27FC236}">
                <a16:creationId xmlns:a16="http://schemas.microsoft.com/office/drawing/2014/main" id="{93BEB3FA-022E-BF55-FF98-30FC6A79E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75" y="0"/>
            <a:ext cx="48482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8A69229-5CAD-F1D7-8E18-2A268E45A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2652" y="0"/>
            <a:ext cx="4575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434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édia en ligne 3" title="Cet été, ne jouez pas avec le feu">
            <a:hlinkClick r:id="" action="ppaction://media"/>
            <a:extLst>
              <a:ext uri="{FF2B5EF4-FFF2-40B4-BE49-F238E27FC236}">
                <a16:creationId xmlns:a16="http://schemas.microsoft.com/office/drawing/2014/main" id="{294A7D29-79F5-B50E-4ECE-33ABF52EBE6D}"/>
              </a:ext>
            </a:extLst>
          </p:cNvPr>
          <p:cNvPicPr>
            <a:picLocks noRot="1" noChangeAspect="1"/>
          </p:cNvPicPr>
          <p:nvPr>
            <a:videoFile r:link="rId1"/>
          </p:nvPr>
        </p:nvPicPr>
        <p:blipFill>
          <a:blip r:embed="rId3"/>
          <a:stretch>
            <a:fillRect/>
          </a:stretch>
        </p:blipFill>
        <p:spPr>
          <a:xfrm>
            <a:off x="545690" y="301408"/>
            <a:ext cx="11100619" cy="6271850"/>
          </a:xfrm>
          <a:prstGeom prst="rect">
            <a:avLst/>
          </a:prstGeom>
        </p:spPr>
      </p:pic>
    </p:spTree>
    <p:extLst>
      <p:ext uri="{BB962C8B-B14F-4D97-AF65-F5344CB8AC3E}">
        <p14:creationId xmlns:p14="http://schemas.microsoft.com/office/powerpoint/2010/main" val="7354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6" name="ZoneTexte 5">
            <a:extLst>
              <a:ext uri="{FF2B5EF4-FFF2-40B4-BE49-F238E27FC236}">
                <a16:creationId xmlns:a16="http://schemas.microsoft.com/office/drawing/2014/main" id="{69F7212E-AD19-F281-7853-EF38733D83C9}"/>
              </a:ext>
            </a:extLst>
          </p:cNvPr>
          <p:cNvSpPr txBox="1"/>
          <p:nvPr/>
        </p:nvSpPr>
        <p:spPr>
          <a:xfrm>
            <a:off x="25242" y="77818"/>
            <a:ext cx="12166757" cy="4324261"/>
          </a:xfrm>
          <a:prstGeom prst="rect">
            <a:avLst/>
          </a:prstGeom>
          <a:noFill/>
        </p:spPr>
        <p:txBody>
          <a:bodyPr wrap="square">
            <a:spAutoFit/>
          </a:bodyPr>
          <a:lstStyle/>
          <a:p>
            <a:r>
              <a:rPr lang="fr-FR" sz="3600" b="1" dirty="0">
                <a:solidFill>
                  <a:srgbClr val="00B0F0"/>
                </a:solidFill>
                <a:latin typeface="+mj-lt"/>
                <a:ea typeface="+mj-ea"/>
                <a:cs typeface="+mj-cs"/>
              </a:rPr>
              <a:t>Travail de la Région</a:t>
            </a:r>
          </a:p>
          <a:p>
            <a:endParaRPr lang="fr-FR" sz="3600" b="1" dirty="0">
              <a:solidFill>
                <a:srgbClr val="00B0F0"/>
              </a:solidFill>
              <a:latin typeface="+mj-lt"/>
              <a:ea typeface="+mj-ea"/>
              <a:cs typeface="+mj-cs"/>
            </a:endParaRPr>
          </a:p>
          <a:p>
            <a:pPr marL="342900" indent="-342900">
              <a:buFontTx/>
              <a:buChar char="-"/>
            </a:pPr>
            <a:r>
              <a:rPr lang="fr-FR" sz="2400" dirty="0">
                <a:latin typeface="Calibri" panose="020F0502020204030204" pitchFamily="34" charset="0"/>
                <a:cs typeface="Calibri" panose="020F0502020204030204" pitchFamily="34" charset="0"/>
              </a:rPr>
              <a:t>Missionner le Parlement régional des jeunes (PRJ) pour bénéficier de la réflexion des jeunes pour orienter sur les outils/méthodes pour sensibiliser les projets de lancer un AAP « culture du risque »  pour les lycées</a:t>
            </a:r>
          </a:p>
          <a:p>
            <a:pPr marL="342900" indent="-342900">
              <a:buFontTx/>
              <a:buChar char="-"/>
            </a:pPr>
            <a:r>
              <a:rPr lang="fr-FR" sz="2400" dirty="0">
                <a:hlinkClick r:id="rId4"/>
              </a:rPr>
              <a:t>Culture des risques - Eco-Ambassadeurs-411137 - Atrium (atrium-sud.fr)</a:t>
            </a:r>
            <a:endParaRPr lang="fr-FR" sz="2400" dirty="0"/>
          </a:p>
          <a:p>
            <a:endParaRPr lang="fr-FR" sz="2400" dirty="0">
              <a:latin typeface="Calibri" panose="020F0502020204030204" pitchFamily="34" charset="0"/>
              <a:cs typeface="Calibri" panose="020F0502020204030204" pitchFamily="34" charset="0"/>
            </a:endParaRPr>
          </a:p>
          <a:p>
            <a:endParaRPr lang="fr-FR" sz="2400" dirty="0">
              <a:latin typeface="Calibri" panose="020F0502020204030204" pitchFamily="34" charset="0"/>
              <a:cs typeface="Calibri" panose="020F0502020204030204" pitchFamily="34" charset="0"/>
            </a:endParaRPr>
          </a:p>
          <a:p>
            <a:pPr marL="342900" indent="-342900">
              <a:buFontTx/>
              <a:buChar char="-"/>
            </a:pPr>
            <a:r>
              <a:rPr lang="fr-FR" sz="2400" dirty="0">
                <a:latin typeface="Calibri" panose="020F0502020204030204" pitchFamily="34" charset="0"/>
                <a:cs typeface="Calibri" panose="020F0502020204030204" pitchFamily="34" charset="0"/>
              </a:rPr>
              <a:t>Recherche de lycée test (séquence culture du risque dans les lycées)</a:t>
            </a:r>
          </a:p>
          <a:p>
            <a:pPr marL="342900" indent="-342900">
              <a:buFontTx/>
              <a:buChar char="-"/>
            </a:pPr>
            <a:endParaRPr lang="fr-FR" sz="1100" dirty="0">
              <a:latin typeface="Calibri" panose="020F0502020204030204" pitchFamily="34" charset="0"/>
              <a:cs typeface="Calibri" panose="020F0502020204030204" pitchFamily="34" charset="0"/>
            </a:endParaRPr>
          </a:p>
          <a:p>
            <a:pPr lvl="1"/>
            <a:endParaRPr lang="fr-F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3992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3" name="ZoneTexte 2">
            <a:extLst>
              <a:ext uri="{FF2B5EF4-FFF2-40B4-BE49-F238E27FC236}">
                <a16:creationId xmlns:a16="http://schemas.microsoft.com/office/drawing/2014/main" id="{0A31D432-A4FF-DE5D-4E03-61583A3967C6}"/>
              </a:ext>
            </a:extLst>
          </p:cNvPr>
          <p:cNvSpPr txBox="1"/>
          <p:nvPr/>
        </p:nvSpPr>
        <p:spPr>
          <a:xfrm>
            <a:off x="393290" y="1151342"/>
            <a:ext cx="11405419" cy="3693319"/>
          </a:xfrm>
          <a:prstGeom prst="rect">
            <a:avLst/>
          </a:prstGeom>
          <a:noFill/>
        </p:spPr>
        <p:txBody>
          <a:bodyPr wrap="square">
            <a:spAutoFit/>
          </a:bodyPr>
          <a:lstStyle/>
          <a:p>
            <a:r>
              <a:rPr lang="fr-FR" sz="3600" b="1" dirty="0">
                <a:solidFill>
                  <a:srgbClr val="00B0F0"/>
                </a:solidFill>
                <a:latin typeface="+mj-lt"/>
                <a:ea typeface="+mj-ea"/>
                <a:cs typeface="+mj-cs"/>
              </a:rPr>
              <a:t>Brise glace</a:t>
            </a:r>
          </a:p>
          <a:p>
            <a:endParaRPr lang="fr-FR" sz="3600" b="1" dirty="0">
              <a:solidFill>
                <a:srgbClr val="00B0F0"/>
              </a:solidFill>
              <a:latin typeface="+mj-lt"/>
              <a:ea typeface="+mj-ea"/>
              <a:cs typeface="+mj-cs"/>
            </a:endParaRPr>
          </a:p>
          <a:p>
            <a:r>
              <a:rPr lang="fr-FR" sz="3600" b="1" dirty="0">
                <a:solidFill>
                  <a:srgbClr val="00B0F0"/>
                </a:solidFill>
                <a:latin typeface="+mj-lt"/>
                <a:ea typeface="+mj-ea"/>
                <a:cs typeface="+mj-cs"/>
              </a:rPr>
              <a:t>Tester ses connaissances (</a:t>
            </a:r>
            <a:r>
              <a:rPr lang="fr-FR" sz="3600" b="1" dirty="0" err="1">
                <a:solidFill>
                  <a:srgbClr val="00B0F0"/>
                </a:solidFill>
                <a:latin typeface="+mj-lt"/>
                <a:ea typeface="+mj-ea"/>
                <a:cs typeface="+mj-cs"/>
              </a:rPr>
              <a:t>Kahoot</a:t>
            </a:r>
            <a:r>
              <a:rPr lang="fr-FR" sz="3600" b="1" dirty="0">
                <a:solidFill>
                  <a:srgbClr val="00B0F0"/>
                </a:solidFill>
                <a:latin typeface="+mj-lt"/>
                <a:ea typeface="+mj-ea"/>
                <a:cs typeface="+mj-cs"/>
              </a:rPr>
              <a:t>) </a:t>
            </a:r>
          </a:p>
          <a:p>
            <a:r>
              <a:rPr lang="fr-FR" sz="3600" dirty="0">
                <a:hlinkClick r:id="rId4"/>
              </a:rPr>
              <a:t>Bibliothèque - </a:t>
            </a:r>
            <a:r>
              <a:rPr lang="fr-FR" sz="3600" dirty="0" err="1">
                <a:hlinkClick r:id="rId4"/>
              </a:rPr>
              <a:t>Kahoot</a:t>
            </a:r>
            <a:r>
              <a:rPr lang="fr-FR" sz="3600" dirty="0">
                <a:hlinkClick r:id="rId4"/>
              </a:rPr>
              <a:t>!</a:t>
            </a:r>
            <a:endParaRPr lang="fr-FR" sz="3600" b="1" dirty="0">
              <a:solidFill>
                <a:srgbClr val="00B0F0"/>
              </a:solidFill>
              <a:latin typeface="+mj-lt"/>
              <a:ea typeface="+mj-ea"/>
              <a:cs typeface="+mj-cs"/>
            </a:endParaRPr>
          </a:p>
          <a:p>
            <a:endParaRPr lang="fr-FR" sz="3600" b="1" dirty="0">
              <a:solidFill>
                <a:srgbClr val="00B0F0"/>
              </a:solidFill>
              <a:latin typeface="+mj-lt"/>
              <a:ea typeface="+mj-ea"/>
              <a:cs typeface="+mj-cs"/>
            </a:endParaRPr>
          </a:p>
          <a:p>
            <a:endParaRPr lang="fr-FR" sz="3600" b="1" dirty="0">
              <a:solidFill>
                <a:srgbClr val="00B0F0"/>
              </a:solidFill>
              <a:latin typeface="+mj-lt"/>
              <a:ea typeface="+mj-ea"/>
              <a:cs typeface="+mj-cs"/>
            </a:endParaRPr>
          </a:p>
          <a:p>
            <a:pPr algn="just"/>
            <a:r>
              <a:rPr lang="fr-FR" sz="1800" dirty="0">
                <a:solidFill>
                  <a:srgbClr val="00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550464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3" name="ZoneTexte 2">
            <a:extLst>
              <a:ext uri="{FF2B5EF4-FFF2-40B4-BE49-F238E27FC236}">
                <a16:creationId xmlns:a16="http://schemas.microsoft.com/office/drawing/2014/main" id="{82163163-77BC-E62D-793C-08B8C240968A}"/>
              </a:ext>
            </a:extLst>
          </p:cNvPr>
          <p:cNvSpPr txBox="1"/>
          <p:nvPr/>
        </p:nvSpPr>
        <p:spPr>
          <a:xfrm>
            <a:off x="135142" y="-76200"/>
            <a:ext cx="12166757" cy="7186583"/>
          </a:xfrm>
          <a:prstGeom prst="rect">
            <a:avLst/>
          </a:prstGeom>
          <a:noFill/>
        </p:spPr>
        <p:txBody>
          <a:bodyPr wrap="square">
            <a:spAutoFit/>
          </a:bodyPr>
          <a:lstStyle/>
          <a:p>
            <a:r>
              <a:rPr lang="fr-FR" sz="4400" b="1" dirty="0">
                <a:solidFill>
                  <a:srgbClr val="00B0F0"/>
                </a:solidFill>
                <a:latin typeface="+mj-lt"/>
                <a:ea typeface="+mj-ea"/>
                <a:cs typeface="+mj-cs"/>
              </a:rPr>
              <a:t> Nous avons besoin de vous </a:t>
            </a:r>
            <a:r>
              <a:rPr lang="fr-FR" sz="4400" b="1" dirty="0">
                <a:solidFill>
                  <a:srgbClr val="00B0F0"/>
                </a:solidFill>
                <a:latin typeface="+mj-lt"/>
                <a:ea typeface="+mj-ea"/>
                <a:cs typeface="+mj-cs"/>
                <a:sym typeface="Wingdings" panose="05000000000000000000" pitchFamily="2" charset="2"/>
              </a:rPr>
              <a:t> !</a:t>
            </a:r>
          </a:p>
          <a:p>
            <a:r>
              <a:rPr lang="fr-FR" sz="1600" b="1" dirty="0">
                <a:solidFill>
                  <a:srgbClr val="00B0F0"/>
                </a:solidFill>
                <a:latin typeface="+mj-lt"/>
                <a:ea typeface="+mj-ea"/>
                <a:cs typeface="+mj-cs"/>
                <a:sym typeface="Wingdings" panose="05000000000000000000" pitchFamily="2" charset="2"/>
              </a:rPr>
              <a:t> </a:t>
            </a:r>
          </a:p>
          <a:p>
            <a:r>
              <a:rPr lang="fr-FR" sz="3200" b="1" dirty="0">
                <a:solidFill>
                  <a:srgbClr val="00B0F0"/>
                </a:solidFill>
                <a:latin typeface="+mj-lt"/>
                <a:ea typeface="+mj-ea"/>
                <a:cs typeface="+mj-cs"/>
              </a:rPr>
              <a:t>Diffuser la connaissance et développer la culture du risque</a:t>
            </a:r>
          </a:p>
          <a:p>
            <a:endParaRPr lang="fr-FR" sz="1000" b="1" dirty="0">
              <a:solidFill>
                <a:srgbClr val="00B0F0"/>
              </a:solidFill>
              <a:latin typeface="+mj-lt"/>
              <a:ea typeface="+mj-ea"/>
              <a:cs typeface="+mj-cs"/>
            </a:endParaRPr>
          </a:p>
          <a:p>
            <a:r>
              <a:rPr lang="fr-FR" sz="2800" b="1" u="sng" dirty="0">
                <a:solidFill>
                  <a:srgbClr val="00B0F0"/>
                </a:solidFill>
                <a:latin typeface="+mj-lt"/>
                <a:ea typeface="+mj-ea"/>
                <a:cs typeface="+mj-cs"/>
              </a:rPr>
              <a:t>Différents outils existants pouvant être mis en œuvre …</a:t>
            </a:r>
          </a:p>
          <a:p>
            <a:endParaRPr lang="fr-FR" sz="800" b="1" u="sng" dirty="0">
              <a:solidFill>
                <a:srgbClr val="00B0F0"/>
              </a:solidFill>
              <a:latin typeface="+mj-lt"/>
              <a:ea typeface="+mj-ea"/>
              <a:cs typeface="+mj-cs"/>
            </a:endParaRPr>
          </a:p>
          <a:p>
            <a:pPr algn="just">
              <a:spcBef>
                <a:spcPts val="600"/>
              </a:spcBef>
            </a:pPr>
            <a:r>
              <a:rPr lang="fr-FR" sz="2400" dirty="0">
                <a:latin typeface="Calibri" panose="020F0502020204030204" pitchFamily="34" charset="0"/>
                <a:ea typeface="Calibri" panose="020F0502020204030204" pitchFamily="34" charset="0"/>
                <a:cs typeface="Calibri" panose="020F0502020204030204" pitchFamily="34" charset="0"/>
                <a:hlinkClick r:id="rId4"/>
              </a:rPr>
              <a:t>-    Mieux connaître les risques</a:t>
            </a:r>
            <a:r>
              <a:rPr lang="fr-FR" sz="2400" dirty="0">
                <a:latin typeface="Calibri" panose="020F0502020204030204" pitchFamily="34" charset="0"/>
                <a:ea typeface="Calibri" panose="020F0502020204030204" pitchFamily="34" charset="0"/>
                <a:cs typeface="Calibri" panose="020F0502020204030204" pitchFamily="34" charset="0"/>
              </a:rPr>
              <a:t> / quelle est l’exposition de mon Lycée ? </a:t>
            </a:r>
            <a:endParaRPr lang="fr-FR" sz="2400" dirty="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pPr>
            <a:r>
              <a:rPr lang="fr-FR" sz="2400" dirty="0">
                <a:latin typeface="Calibri" panose="020F0502020204030204" pitchFamily="34" charset="0"/>
                <a:cs typeface="Calibri" panose="020F0502020204030204" pitchFamily="34" charset="0"/>
              </a:rPr>
              <a:t>-    Mise en œuvre d’exercices de mise en sécurité en lien avec un risque naturel</a:t>
            </a:r>
          </a:p>
          <a:p>
            <a:pPr algn="just">
              <a:spcBef>
                <a:spcPts val="600"/>
              </a:spcBef>
            </a:pPr>
            <a:r>
              <a:rPr lang="fr-FR" sz="2400" dirty="0">
                <a:latin typeface="Calibri" panose="020F0502020204030204" pitchFamily="34" charset="0"/>
                <a:cs typeface="Calibri" panose="020F0502020204030204" pitchFamily="34" charset="0"/>
              </a:rPr>
              <a:t>-    Elaboration/  remise de kits d'urgence collectifs.</a:t>
            </a:r>
          </a:p>
          <a:p>
            <a:pPr marL="342900" indent="-342900" algn="just">
              <a:spcBef>
                <a:spcPts val="600"/>
              </a:spcBef>
              <a:buFontTx/>
              <a:buChar char="-"/>
              <a:tabLst>
                <a:tab pos="668655" algn="l"/>
              </a:tabLst>
            </a:pPr>
            <a:r>
              <a:rPr lang="fr-FR" sz="2400" dirty="0">
                <a:latin typeface="Calibri" panose="020F0502020204030204" pitchFamily="34" charset="0"/>
                <a:ea typeface="Calibri" panose="020F0502020204030204" pitchFamily="34" charset="0"/>
                <a:cs typeface="Calibri" panose="020F0502020204030204" pitchFamily="34" charset="0"/>
              </a:rPr>
              <a:t>Démonstrateurs /simulateurs</a:t>
            </a:r>
            <a:endParaRPr lang="fr-FR" sz="24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spcBef>
                <a:spcPts val="600"/>
              </a:spcBef>
              <a:buFontTx/>
              <a:buChar char="-"/>
              <a:tabLst>
                <a:tab pos="668655" algn="l"/>
              </a:tabLst>
            </a:pPr>
            <a:r>
              <a:rPr lang="fr-FR" sz="2400" dirty="0">
                <a:effectLst/>
                <a:latin typeface="Calibri" panose="020F0502020204030204" pitchFamily="34" charset="0"/>
                <a:ea typeface="Calibri" panose="020F0502020204030204" pitchFamily="34" charset="0"/>
                <a:cs typeface="Calibri" panose="020F0502020204030204" pitchFamily="34" charset="0"/>
                <a:hlinkClick r:id="rId5"/>
              </a:rPr>
              <a:t>Représentation théâtrale</a:t>
            </a:r>
            <a:endParaRPr lang="fr-FR" sz="24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spcBef>
                <a:spcPts val="600"/>
              </a:spcBef>
              <a:buFontTx/>
              <a:buChar char="-"/>
              <a:tabLst>
                <a:tab pos="668655" algn="l"/>
              </a:tabLst>
            </a:pPr>
            <a:r>
              <a:rPr lang="fr-FR" sz="2400" dirty="0">
                <a:latin typeface="Calibri" panose="020F0502020204030204" pitchFamily="34" charset="0"/>
                <a:ea typeface="Calibri" panose="020F0502020204030204" pitchFamily="34" charset="0"/>
                <a:cs typeface="Calibri" panose="020F0502020204030204" pitchFamily="34" charset="0"/>
                <a:hlinkClick r:id="rId6"/>
              </a:rPr>
              <a:t>Expositions sur les risques naturels</a:t>
            </a:r>
            <a:endParaRPr lang="fr-FR" sz="24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spcBef>
                <a:spcPts val="600"/>
              </a:spcBef>
              <a:buFontTx/>
              <a:buChar char="-"/>
              <a:tabLst>
                <a:tab pos="668655" algn="l"/>
              </a:tabLst>
            </a:pPr>
            <a:r>
              <a:rPr lang="fr-FR" sz="2400" dirty="0">
                <a:latin typeface="Calibri" panose="020F0502020204030204" pitchFamily="34" charset="0"/>
                <a:ea typeface="Calibri" panose="020F0502020204030204" pitchFamily="34" charset="0"/>
                <a:cs typeface="Calibri" panose="020F0502020204030204" pitchFamily="34" charset="0"/>
              </a:rPr>
              <a:t>Jeux </a:t>
            </a:r>
            <a:r>
              <a:rPr lang="fr-FR" sz="2400" dirty="0">
                <a:hlinkClick r:id="rId7"/>
              </a:rPr>
              <a:t>La Boîte à risques - Vidéo Dailymotion</a:t>
            </a:r>
            <a:endParaRPr lang="fr-FR" sz="2400" dirty="0"/>
          </a:p>
          <a:p>
            <a:pPr marL="342900" indent="-342900" algn="just">
              <a:spcBef>
                <a:spcPts val="600"/>
              </a:spcBef>
              <a:buFontTx/>
              <a:buChar char="-"/>
              <a:tabLst>
                <a:tab pos="668655" algn="l"/>
              </a:tabLst>
            </a:pPr>
            <a:r>
              <a:rPr lang="fr-FR" sz="2400" dirty="0">
                <a:latin typeface="Calibri" panose="020F0502020204030204" pitchFamily="34" charset="0"/>
                <a:ea typeface="Calibri" panose="020F0502020204030204" pitchFamily="34" charset="0"/>
                <a:cs typeface="Calibri" panose="020F0502020204030204" pitchFamily="34" charset="0"/>
              </a:rPr>
              <a:t>Jeux de rôle</a:t>
            </a:r>
            <a:endParaRPr lang="fr-FR" sz="24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spcBef>
                <a:spcPts val="600"/>
              </a:spcBef>
              <a:buFontTx/>
              <a:buChar char="-"/>
              <a:tabLst>
                <a:tab pos="668655" algn="l"/>
              </a:tabLst>
            </a:pPr>
            <a:r>
              <a:rPr lang="fr-FR" sz="2400" dirty="0">
                <a:latin typeface="Calibri" panose="020F0502020204030204" pitchFamily="34" charset="0"/>
                <a:ea typeface="Calibri" panose="020F0502020204030204" pitchFamily="34" charset="0"/>
                <a:cs typeface="Calibri" panose="020F0502020204030204" pitchFamily="34" charset="0"/>
              </a:rPr>
              <a:t>Des initiatives locales diverses </a:t>
            </a:r>
          </a:p>
          <a:p>
            <a:pPr marL="342900" indent="-342900" algn="just">
              <a:spcBef>
                <a:spcPts val="600"/>
              </a:spcBef>
              <a:buFontTx/>
              <a:buChar char="-"/>
              <a:tabLst>
                <a:tab pos="668655" algn="l"/>
              </a:tabLst>
            </a:pPr>
            <a:r>
              <a:rPr lang="fr-FR" sz="2400" dirty="0">
                <a:latin typeface="Calibri" panose="020F0502020204030204" pitchFamily="34" charset="0"/>
                <a:ea typeface="Calibri" panose="020F0502020204030204" pitchFamily="34" charset="0"/>
                <a:cs typeface="Calibri" panose="020F0502020204030204" pitchFamily="34" charset="0"/>
              </a:rPr>
              <a:t>Quiz / état des lieux</a:t>
            </a:r>
          </a:p>
          <a:p>
            <a:pPr algn="just">
              <a:spcBef>
                <a:spcPts val="600"/>
              </a:spcBef>
              <a:tabLst>
                <a:tab pos="668655" algn="l"/>
              </a:tabLst>
            </a:pPr>
            <a:endParaRPr lang="fr-FR"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65B33868-D646-7A6A-CC09-FBE964B215D8}"/>
              </a:ext>
            </a:extLst>
          </p:cNvPr>
          <p:cNvSpPr txBox="1"/>
          <p:nvPr/>
        </p:nvSpPr>
        <p:spPr>
          <a:xfrm>
            <a:off x="6387830" y="3235077"/>
            <a:ext cx="6074610" cy="2308324"/>
          </a:xfrm>
          <a:prstGeom prst="rect">
            <a:avLst/>
          </a:prstGeom>
          <a:noFill/>
        </p:spPr>
        <p:txBody>
          <a:bodyPr wrap="square" rtlCol="0">
            <a:spAutoFit/>
          </a:bodyPr>
          <a:lstStyle/>
          <a:p>
            <a:pPr marL="285750" indent="-285750">
              <a:buFontTx/>
              <a:buChar char="-"/>
            </a:pPr>
            <a:endParaRPr lang="fr-FR" sz="2400" dirty="0"/>
          </a:p>
          <a:p>
            <a:pPr marL="285750" indent="-285750">
              <a:buFontTx/>
              <a:buChar char="-"/>
            </a:pPr>
            <a:r>
              <a:rPr lang="fr-FR" sz="2400" dirty="0"/>
              <a:t>Concours </a:t>
            </a:r>
            <a:r>
              <a:rPr lang="fr-FR" sz="2400" dirty="0" err="1">
                <a:hlinkClick r:id="rId8"/>
              </a:rPr>
              <a:t>Art&amp;Risk</a:t>
            </a:r>
            <a:r>
              <a:rPr lang="fr-FR" sz="2400" dirty="0">
                <a:hlinkClick r:id="rId8"/>
              </a:rPr>
              <a:t> (mayane.eu)</a:t>
            </a:r>
            <a:endParaRPr lang="fr-FR" sz="2400" dirty="0"/>
          </a:p>
          <a:p>
            <a:pPr marL="285750" indent="-285750">
              <a:buFontTx/>
              <a:buChar char="-"/>
            </a:pPr>
            <a:r>
              <a:rPr lang="fr-FR" sz="2400" dirty="0"/>
              <a:t>Rencontre avec des spécialistes</a:t>
            </a:r>
          </a:p>
          <a:p>
            <a:pPr marL="285750" indent="-285750">
              <a:buFontTx/>
              <a:buChar char="-"/>
            </a:pPr>
            <a:r>
              <a:rPr lang="fr-FR" sz="2400" dirty="0">
                <a:hlinkClick r:id="rId9"/>
              </a:rPr>
              <a:t>Rencontre avec les Pompiers (SDIS) </a:t>
            </a:r>
            <a:r>
              <a:rPr lang="fr-FR" sz="2400" dirty="0"/>
              <a:t>ou Comités Feux forêt (CCFF)</a:t>
            </a:r>
          </a:p>
          <a:p>
            <a:pPr marL="285750" indent="-285750">
              <a:buFontTx/>
              <a:buChar char="-"/>
            </a:pPr>
            <a:r>
              <a:rPr lang="fr-FR" sz="2400" dirty="0">
                <a:hlinkClick r:id="rId10"/>
              </a:rPr>
              <a:t>Diffusion de campagnes</a:t>
            </a:r>
            <a:endParaRPr lang="fr-FR" sz="2400" dirty="0"/>
          </a:p>
        </p:txBody>
      </p:sp>
    </p:spTree>
    <p:extLst>
      <p:ext uri="{BB962C8B-B14F-4D97-AF65-F5344CB8AC3E}">
        <p14:creationId xmlns:p14="http://schemas.microsoft.com/office/powerpoint/2010/main" val="3725718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2" name="ZoneTexte 1">
            <a:extLst>
              <a:ext uri="{FF2B5EF4-FFF2-40B4-BE49-F238E27FC236}">
                <a16:creationId xmlns:a16="http://schemas.microsoft.com/office/drawing/2014/main" id="{FBFFBC9D-A225-B9EE-7CA9-127C9072C0A4}"/>
              </a:ext>
            </a:extLst>
          </p:cNvPr>
          <p:cNvSpPr txBox="1"/>
          <p:nvPr/>
        </p:nvSpPr>
        <p:spPr>
          <a:xfrm>
            <a:off x="935916" y="1598770"/>
            <a:ext cx="11568056" cy="923330"/>
          </a:xfrm>
          <a:prstGeom prst="rect">
            <a:avLst/>
          </a:prstGeom>
          <a:noFill/>
        </p:spPr>
        <p:txBody>
          <a:bodyPr wrap="square">
            <a:spAutoFit/>
          </a:bodyPr>
          <a:lstStyle>
            <a:defPPr>
              <a:defRPr lang="fr-FR"/>
            </a:defPPr>
            <a:lvl1pPr>
              <a:defRPr sz="3600" b="1"/>
            </a:lvl1pPr>
          </a:lstStyle>
          <a:p>
            <a:r>
              <a:rPr lang="fr-FR" dirty="0"/>
              <a:t>Et vous quelles seraient vos idées ?</a:t>
            </a:r>
          </a:p>
          <a:p>
            <a:endParaRPr lang="fr-FR" dirty="0"/>
          </a:p>
        </p:txBody>
      </p:sp>
    </p:spTree>
    <p:extLst>
      <p:ext uri="{BB962C8B-B14F-4D97-AF65-F5344CB8AC3E}">
        <p14:creationId xmlns:p14="http://schemas.microsoft.com/office/powerpoint/2010/main" val="2858617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2" name="ZoneTexte 1">
            <a:extLst>
              <a:ext uri="{FF2B5EF4-FFF2-40B4-BE49-F238E27FC236}">
                <a16:creationId xmlns:a16="http://schemas.microsoft.com/office/drawing/2014/main" id="{FBFFBC9D-A225-B9EE-7CA9-127C9072C0A4}"/>
              </a:ext>
            </a:extLst>
          </p:cNvPr>
          <p:cNvSpPr txBox="1"/>
          <p:nvPr/>
        </p:nvSpPr>
        <p:spPr>
          <a:xfrm>
            <a:off x="16770" y="0"/>
            <a:ext cx="12175230" cy="5986254"/>
          </a:xfrm>
          <a:prstGeom prst="rect">
            <a:avLst/>
          </a:prstGeom>
          <a:noFill/>
        </p:spPr>
        <p:txBody>
          <a:bodyPr wrap="square">
            <a:spAutoFit/>
          </a:bodyPr>
          <a:lstStyle/>
          <a:p>
            <a:r>
              <a:rPr lang="fr-FR" sz="2000" b="1" dirty="0">
                <a:hlinkClick r:id="rId4">
                  <a:extLst>
                    <a:ext uri="{A12FA001-AC4F-418D-AE19-62706E023703}">
                      <ahyp:hlinkClr xmlns:ahyp="http://schemas.microsoft.com/office/drawing/2018/hyperlinkcolor" val="tx"/>
                    </a:ext>
                  </a:extLst>
                </a:hlinkClick>
              </a:rPr>
              <a:t>Sites ressource</a:t>
            </a:r>
          </a:p>
          <a:p>
            <a:endParaRPr lang="fr-FR" sz="1000" dirty="0">
              <a:hlinkClick r:id="rId5"/>
            </a:endParaRPr>
          </a:p>
          <a:p>
            <a:r>
              <a:rPr lang="fr-FR" dirty="0">
                <a:hlinkClick r:id="rId5"/>
              </a:rPr>
              <a:t>AFPCNT - Outils pédagogiques</a:t>
            </a:r>
            <a:endParaRPr lang="fr-FR" dirty="0"/>
          </a:p>
          <a:p>
            <a:endParaRPr lang="fr-FR" sz="2000" b="1" dirty="0"/>
          </a:p>
          <a:p>
            <a:r>
              <a:rPr lang="fr-FR" sz="2000" b="1" u="sng" dirty="0"/>
              <a:t>La journée du 13 octobre</a:t>
            </a:r>
          </a:p>
          <a:p>
            <a:endParaRPr lang="fr-FR" dirty="0"/>
          </a:p>
          <a:p>
            <a:r>
              <a:rPr lang="fr-FR" dirty="0">
                <a:hlinkClick r:id="rId6"/>
              </a:rPr>
              <a:t>Journée d'action face aux risques : tous résilients face aux risques | Ministère du Partenariat avec les territoires et de la Décentralisation Ministère de la Transition écologique, de l’Énergie, du Climat et de la Prévention des risques Ministère du Logement et de la Rénovation urbaine (ecologie.gouv.fr)</a:t>
            </a:r>
            <a:endParaRPr lang="fr-FR" dirty="0"/>
          </a:p>
          <a:p>
            <a:endParaRPr lang="fr-FR" sz="100" dirty="0"/>
          </a:p>
          <a:p>
            <a:endParaRPr lang="fr-FR" dirty="0"/>
          </a:p>
          <a:p>
            <a:r>
              <a:rPr lang="fr-FR" sz="2000" b="1" u="sng" dirty="0"/>
              <a:t>Les personnes ressources</a:t>
            </a:r>
            <a:endParaRPr lang="fr-FR" sz="800" dirty="0"/>
          </a:p>
          <a:p>
            <a:pPr marL="2114550" lvl="4" indent="-285750">
              <a:buFont typeface="Arial" panose="020B0604020202020204" pitchFamily="34" charset="0"/>
              <a:buChar char="•"/>
            </a:pPr>
            <a:r>
              <a:rPr lang="fr-FR" dirty="0"/>
              <a:t>Les référents</a:t>
            </a:r>
          </a:p>
          <a:p>
            <a:pPr marL="2114550" lvl="4" indent="-285750">
              <a:buFont typeface="Arial" panose="020B0604020202020204" pitchFamily="34" charset="0"/>
              <a:buChar char="•"/>
            </a:pPr>
            <a:r>
              <a:rPr lang="fr-FR" dirty="0"/>
              <a:t>Le Rectorat</a:t>
            </a:r>
          </a:p>
          <a:p>
            <a:pPr marL="2114550" lvl="4" indent="-285750">
              <a:buFont typeface="Arial" panose="020B0604020202020204" pitchFamily="34" charset="0"/>
              <a:buChar char="•"/>
            </a:pPr>
            <a:r>
              <a:rPr lang="fr-FR" dirty="0"/>
              <a:t>Direction Régionale de l’Environnement, agriculture et logement  (mise à disposition d’outils)</a:t>
            </a:r>
          </a:p>
          <a:p>
            <a:pPr marL="2114550" lvl="4" indent="-285750">
              <a:buFont typeface="Arial" panose="020B0604020202020204" pitchFamily="34" charset="0"/>
              <a:buChar char="•"/>
            </a:pPr>
            <a:r>
              <a:rPr lang="fr-FR" dirty="0"/>
              <a:t>Directions Départementales Territoires (DDT) Chargée de mission Culture du Risque, Information préventive </a:t>
            </a:r>
          </a:p>
          <a:p>
            <a:pPr marL="2114550" lvl="4" indent="-285750">
              <a:buFont typeface="Arial" panose="020B0604020202020204" pitchFamily="34" charset="0"/>
              <a:buChar char="•"/>
            </a:pPr>
            <a:r>
              <a:rPr lang="fr-FR" dirty="0"/>
              <a:t>Association Français de Prévention des Catastrophes Naturels et Technologiques (AFPCNT)</a:t>
            </a:r>
          </a:p>
          <a:p>
            <a:pPr marL="2114550" lvl="4" indent="-285750">
              <a:buFont typeface="Arial" panose="020B0604020202020204" pitchFamily="34" charset="0"/>
              <a:buChar char="•"/>
            </a:pPr>
            <a:r>
              <a:rPr lang="fr-FR" dirty="0"/>
              <a:t>Région service eau et risques naturels</a:t>
            </a:r>
          </a:p>
          <a:p>
            <a:pPr marL="2114550" lvl="4" indent="-285750">
              <a:buFont typeface="Arial" panose="020B0604020202020204" pitchFamily="34" charset="0"/>
              <a:buChar char="•"/>
            </a:pPr>
            <a:r>
              <a:rPr lang="fr-FR" dirty="0"/>
              <a:t>Les Services départementaux Incendies et Secours</a:t>
            </a:r>
          </a:p>
          <a:p>
            <a:pPr marL="0" lvl="4"/>
            <a:endParaRPr lang="fr-FR" sz="2000" b="1" u="sng" dirty="0"/>
          </a:p>
          <a:p>
            <a:pPr marL="0" lvl="4"/>
            <a:r>
              <a:rPr lang="fr-FR" sz="2000" b="1" u="sng" dirty="0"/>
              <a:t>Votre contact :  adresse mail des éco-ambassadeurs</a:t>
            </a:r>
          </a:p>
        </p:txBody>
      </p:sp>
    </p:spTree>
    <p:extLst>
      <p:ext uri="{BB962C8B-B14F-4D97-AF65-F5344CB8AC3E}">
        <p14:creationId xmlns:p14="http://schemas.microsoft.com/office/powerpoint/2010/main" val="2587276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2" name="Titre 2">
            <a:extLst>
              <a:ext uri="{FF2B5EF4-FFF2-40B4-BE49-F238E27FC236}">
                <a16:creationId xmlns:a16="http://schemas.microsoft.com/office/drawing/2014/main" id="{86B651A3-7FB5-0D25-F3A1-779C7F7050BC}"/>
              </a:ext>
            </a:extLst>
          </p:cNvPr>
          <p:cNvSpPr txBox="1">
            <a:spLocks/>
          </p:cNvSpPr>
          <p:nvPr/>
        </p:nvSpPr>
        <p:spPr>
          <a:xfrm>
            <a:off x="431999" y="431999"/>
            <a:ext cx="9468937" cy="432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00B0F0"/>
                </a:solidFill>
              </a:rPr>
              <a:t>Le principe du risque</a:t>
            </a:r>
          </a:p>
        </p:txBody>
      </p:sp>
      <p:pic>
        <p:nvPicPr>
          <p:cNvPr id="3" name="Image 2">
            <a:extLst>
              <a:ext uri="{FF2B5EF4-FFF2-40B4-BE49-F238E27FC236}">
                <a16:creationId xmlns:a16="http://schemas.microsoft.com/office/drawing/2014/main" id="{38DF5DF1-28CC-C7F8-1BE9-3148A21F5A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3316" y="4105875"/>
            <a:ext cx="1353315" cy="1357887"/>
          </a:xfrm>
          <a:prstGeom prst="rect">
            <a:avLst/>
          </a:prstGeom>
        </p:spPr>
      </p:pic>
      <p:sp>
        <p:nvSpPr>
          <p:cNvPr id="5" name="ZoneTexte 4">
            <a:extLst>
              <a:ext uri="{FF2B5EF4-FFF2-40B4-BE49-F238E27FC236}">
                <a16:creationId xmlns:a16="http://schemas.microsoft.com/office/drawing/2014/main" id="{9708F6E5-9E5A-C91E-FFA4-031BC435FDE1}"/>
              </a:ext>
            </a:extLst>
          </p:cNvPr>
          <p:cNvSpPr txBox="1"/>
          <p:nvPr/>
        </p:nvSpPr>
        <p:spPr>
          <a:xfrm>
            <a:off x="2777121" y="5585210"/>
            <a:ext cx="1790839" cy="3796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hangingPunct="1"/>
            <a:r>
              <a:rPr lang="fr-FR" sz="3200" b="1" dirty="0">
                <a:solidFill>
                  <a:schemeClr val="bg2"/>
                </a:solidFill>
              </a:rPr>
              <a:t>ENJEUX</a:t>
            </a:r>
          </a:p>
        </p:txBody>
      </p:sp>
      <p:sp>
        <p:nvSpPr>
          <p:cNvPr id="6" name="ZoneTexte 5">
            <a:extLst>
              <a:ext uri="{FF2B5EF4-FFF2-40B4-BE49-F238E27FC236}">
                <a16:creationId xmlns:a16="http://schemas.microsoft.com/office/drawing/2014/main" id="{0A6EB6EB-A628-D66F-2E25-C9646B546B58}"/>
              </a:ext>
            </a:extLst>
          </p:cNvPr>
          <p:cNvSpPr txBox="1"/>
          <p:nvPr/>
        </p:nvSpPr>
        <p:spPr>
          <a:xfrm>
            <a:off x="410618" y="5529987"/>
            <a:ext cx="1182413" cy="3796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hangingPunct="1"/>
            <a:r>
              <a:rPr lang="fr-FR" sz="3200" b="1" dirty="0">
                <a:solidFill>
                  <a:schemeClr val="bg2"/>
                </a:solidFill>
              </a:rPr>
              <a:t>ALEA</a:t>
            </a:r>
          </a:p>
        </p:txBody>
      </p:sp>
      <p:grpSp>
        <p:nvGrpSpPr>
          <p:cNvPr id="7" name="Groupe 6">
            <a:extLst>
              <a:ext uri="{FF2B5EF4-FFF2-40B4-BE49-F238E27FC236}">
                <a16:creationId xmlns:a16="http://schemas.microsoft.com/office/drawing/2014/main" id="{DC31A161-EBD3-68BA-0A41-6BBAAC8297AA}"/>
              </a:ext>
            </a:extLst>
          </p:cNvPr>
          <p:cNvGrpSpPr/>
          <p:nvPr/>
        </p:nvGrpSpPr>
        <p:grpSpPr>
          <a:xfrm>
            <a:off x="734548" y="1759027"/>
            <a:ext cx="2819087" cy="1586874"/>
            <a:chOff x="4033630" y="1841647"/>
            <a:chExt cx="2819087" cy="1586874"/>
          </a:xfrm>
        </p:grpSpPr>
        <p:pic>
          <p:nvPicPr>
            <p:cNvPr id="8" name="Image 7">
              <a:extLst>
                <a:ext uri="{FF2B5EF4-FFF2-40B4-BE49-F238E27FC236}">
                  <a16:creationId xmlns:a16="http://schemas.microsoft.com/office/drawing/2014/main" id="{8C697B46-3ADD-9695-10A3-9A94B035F637}"/>
                </a:ext>
              </a:extLst>
            </p:cNvPr>
            <p:cNvPicPr>
              <a:picLocks noChangeAspect="1"/>
            </p:cNvPicPr>
            <p:nvPr/>
          </p:nvPicPr>
          <p:blipFill>
            <a:blip r:embed="rId5" cstate="screen">
              <a:biLevel thresh="75000"/>
              <a:extLst>
                <a:ext uri="{28A0092B-C50C-407E-A947-70E740481C1C}">
                  <a14:useLocalDpi xmlns:a14="http://schemas.microsoft.com/office/drawing/2010/main"/>
                </a:ext>
              </a:extLst>
            </a:blip>
            <a:stretch>
              <a:fillRect/>
            </a:stretch>
          </p:blipFill>
          <p:spPr>
            <a:xfrm>
              <a:off x="4033630" y="2075206"/>
              <a:ext cx="1353315" cy="1353315"/>
            </a:xfrm>
            <a:prstGeom prst="rect">
              <a:avLst/>
            </a:prstGeom>
          </p:spPr>
        </p:pic>
        <p:pic>
          <p:nvPicPr>
            <p:cNvPr id="9" name="Image 8">
              <a:extLst>
                <a:ext uri="{FF2B5EF4-FFF2-40B4-BE49-F238E27FC236}">
                  <a16:creationId xmlns:a16="http://schemas.microsoft.com/office/drawing/2014/main" id="{0A9C6668-75D3-898A-4D69-1AC1DCBEBB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28907" y="1841647"/>
              <a:ext cx="1523810" cy="1523810"/>
            </a:xfrm>
            <a:prstGeom prst="rect">
              <a:avLst/>
            </a:prstGeom>
          </p:spPr>
        </p:pic>
      </p:grpSp>
      <p:sp>
        <p:nvSpPr>
          <p:cNvPr id="10" name="ZoneTexte 9">
            <a:extLst>
              <a:ext uri="{FF2B5EF4-FFF2-40B4-BE49-F238E27FC236}">
                <a16:creationId xmlns:a16="http://schemas.microsoft.com/office/drawing/2014/main" id="{593C8130-4A45-3681-6AE7-B13550C624C5}"/>
              </a:ext>
            </a:extLst>
          </p:cNvPr>
          <p:cNvSpPr txBox="1"/>
          <p:nvPr/>
        </p:nvSpPr>
        <p:spPr>
          <a:xfrm>
            <a:off x="1745678" y="5040850"/>
            <a:ext cx="606972" cy="67894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hangingPunct="1"/>
            <a:r>
              <a:rPr lang="fr-FR" sz="8000" b="1" dirty="0">
                <a:solidFill>
                  <a:schemeClr val="bg2"/>
                </a:solidFill>
              </a:rPr>
              <a:t>×</a:t>
            </a:r>
          </a:p>
        </p:txBody>
      </p:sp>
      <p:sp>
        <p:nvSpPr>
          <p:cNvPr id="11" name="ZoneTexte 10">
            <a:extLst>
              <a:ext uri="{FF2B5EF4-FFF2-40B4-BE49-F238E27FC236}">
                <a16:creationId xmlns:a16="http://schemas.microsoft.com/office/drawing/2014/main" id="{E15F372B-054F-D39D-57D7-D7518AF2FA5D}"/>
              </a:ext>
            </a:extLst>
          </p:cNvPr>
          <p:cNvSpPr txBox="1"/>
          <p:nvPr/>
        </p:nvSpPr>
        <p:spPr>
          <a:xfrm>
            <a:off x="2053072" y="3916769"/>
            <a:ext cx="606972" cy="67894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hangingPunct="1"/>
            <a:r>
              <a:rPr lang="fr-FR" sz="8000" b="1" dirty="0">
                <a:solidFill>
                  <a:schemeClr val="bg2"/>
                </a:solidFill>
              </a:rPr>
              <a:t>=</a:t>
            </a:r>
          </a:p>
        </p:txBody>
      </p:sp>
      <p:sp>
        <p:nvSpPr>
          <p:cNvPr id="12" name="ZoneTexte 11">
            <a:extLst>
              <a:ext uri="{FF2B5EF4-FFF2-40B4-BE49-F238E27FC236}">
                <a16:creationId xmlns:a16="http://schemas.microsoft.com/office/drawing/2014/main" id="{B1ACC0FC-A2A7-C90D-DCF0-4B4B159FC5A1}"/>
              </a:ext>
            </a:extLst>
          </p:cNvPr>
          <p:cNvSpPr txBox="1"/>
          <p:nvPr/>
        </p:nvSpPr>
        <p:spPr>
          <a:xfrm>
            <a:off x="1359454" y="3427506"/>
            <a:ext cx="1814674" cy="50849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chor="ctr">
            <a:noAutofit/>
          </a:bodyPr>
          <a:lstStyle/>
          <a:p>
            <a:pPr algn="ctr" hangingPunct="1"/>
            <a:r>
              <a:rPr lang="fr-FR" sz="3200" b="1" dirty="0">
                <a:solidFill>
                  <a:schemeClr val="bg2"/>
                </a:solidFill>
              </a:rPr>
              <a:t>RISQUE</a:t>
            </a:r>
          </a:p>
        </p:txBody>
      </p:sp>
      <p:pic>
        <p:nvPicPr>
          <p:cNvPr id="13" name="Espace réservé du contenu 13">
            <a:extLst>
              <a:ext uri="{FF2B5EF4-FFF2-40B4-BE49-F238E27FC236}">
                <a16:creationId xmlns:a16="http://schemas.microsoft.com/office/drawing/2014/main" id="{933A51C8-EB63-59F4-4010-69A5AB757B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0720" y="4322664"/>
            <a:ext cx="902210" cy="902210"/>
          </a:xfrm>
          <a:prstGeom prst="rect">
            <a:avLst/>
          </a:prstGeom>
        </p:spPr>
      </p:pic>
      <p:sp>
        <p:nvSpPr>
          <p:cNvPr id="17" name="ZoneTexte 16">
            <a:extLst>
              <a:ext uri="{FF2B5EF4-FFF2-40B4-BE49-F238E27FC236}">
                <a16:creationId xmlns:a16="http://schemas.microsoft.com/office/drawing/2014/main" id="{274181C9-7BE0-3388-7BCF-75E0EEE320BC}"/>
              </a:ext>
            </a:extLst>
          </p:cNvPr>
          <p:cNvSpPr txBox="1"/>
          <p:nvPr/>
        </p:nvSpPr>
        <p:spPr>
          <a:xfrm>
            <a:off x="4224301" y="1789662"/>
            <a:ext cx="7906531" cy="2585323"/>
          </a:xfrm>
          <a:prstGeom prst="rect">
            <a:avLst/>
          </a:prstGeom>
          <a:noFill/>
        </p:spPr>
        <p:txBody>
          <a:bodyPr wrap="square">
            <a:spAutoFit/>
          </a:bodyPr>
          <a:lstStyle/>
          <a:p>
            <a:pPr algn="l"/>
            <a:r>
              <a:rPr lang="fr-FR" b="0" i="0" dirty="0">
                <a:solidFill>
                  <a:srgbClr val="000000"/>
                </a:solidFill>
                <a:effectLst/>
                <a:latin typeface="Helvetica Neue LT Std"/>
              </a:rPr>
              <a:t>Lorsqu'un phénomène naturel de nature aléatoire ou aléa est susceptible d'affecter l'intégrité des personnes et des biens et de perturber les activités économiques (enjeux), il devient un risque. L'ampleur de ce dernier dépend de la vulnérabilité des enjeux exposés, autrement dit de leur résistance face à un événement donné.</a:t>
            </a:r>
          </a:p>
          <a:p>
            <a:pPr algn="l"/>
            <a:r>
              <a:rPr lang="fr-FR" b="0" i="0" dirty="0">
                <a:solidFill>
                  <a:srgbClr val="000000"/>
                </a:solidFill>
                <a:effectLst/>
                <a:latin typeface="Helvetica Neue LT Std"/>
              </a:rPr>
              <a:t>Les événements extrêmes, lorsqu'ils surviennent dans une zone à enjeux, génèrent des risques majeurs : la fréquence de leur occurrence est faible, mais leur gravité peut être considérable. En France, le régime des catastrophes naturelles permet alors d'indemniser les sinistrés (sinistralité).</a:t>
            </a:r>
          </a:p>
        </p:txBody>
      </p:sp>
    </p:spTree>
    <p:extLst>
      <p:ext uri="{BB962C8B-B14F-4D97-AF65-F5344CB8AC3E}">
        <p14:creationId xmlns:p14="http://schemas.microsoft.com/office/powerpoint/2010/main" val="3430032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E1D10D2-96D2-FC50-7D29-DD3294C0BAF7}"/>
              </a:ext>
            </a:extLst>
          </p:cNvPr>
          <p:cNvPicPr>
            <a:picLocks noChangeAspect="1"/>
          </p:cNvPicPr>
          <p:nvPr/>
        </p:nvPicPr>
        <p:blipFill>
          <a:blip r:embed="rId3"/>
          <a:stretch>
            <a:fillRect/>
          </a:stretch>
        </p:blipFill>
        <p:spPr>
          <a:xfrm>
            <a:off x="588309" y="256492"/>
            <a:ext cx="10477500" cy="5981700"/>
          </a:xfrm>
          <a:prstGeom prst="rect">
            <a:avLst/>
          </a:prstGeom>
        </p:spPr>
      </p:pic>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4">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2" name="Espace réservé du texte 5">
            <a:extLst>
              <a:ext uri="{FF2B5EF4-FFF2-40B4-BE49-F238E27FC236}">
                <a16:creationId xmlns:a16="http://schemas.microsoft.com/office/drawing/2014/main" id="{47A7A910-5894-67A5-D6BF-A778D6ECE4CE}"/>
              </a:ext>
            </a:extLst>
          </p:cNvPr>
          <p:cNvSpPr txBox="1">
            <a:spLocks/>
          </p:cNvSpPr>
          <p:nvPr/>
        </p:nvSpPr>
        <p:spPr>
          <a:xfrm>
            <a:off x="768167" y="2585835"/>
            <a:ext cx="7873598" cy="319487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fr-FR" sz="1600" dirty="0">
              <a:solidFill>
                <a:srgbClr val="202020"/>
              </a:solidFill>
              <a:latin typeface="Noto Sans" panose="020B0502040504020204" pitchFamily="34" charset="0"/>
            </a:endParaRPr>
          </a:p>
        </p:txBody>
      </p:sp>
    </p:spTree>
    <p:extLst>
      <p:ext uri="{BB962C8B-B14F-4D97-AF65-F5344CB8AC3E}">
        <p14:creationId xmlns:p14="http://schemas.microsoft.com/office/powerpoint/2010/main" val="2609005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édia en ligne 3" title="TOUT SAVOIR : LES ÉPISODES MÉDITERRANÉENS">
            <a:hlinkClick r:id="" action="ppaction://media"/>
            <a:extLst>
              <a:ext uri="{FF2B5EF4-FFF2-40B4-BE49-F238E27FC236}">
                <a16:creationId xmlns:a16="http://schemas.microsoft.com/office/drawing/2014/main" id="{49326595-D107-A4FB-EA8D-5863310B4C12}"/>
              </a:ext>
            </a:extLst>
          </p:cNvPr>
          <p:cNvPicPr>
            <a:picLocks noRot="1" noChangeAspect="1"/>
          </p:cNvPicPr>
          <p:nvPr>
            <a:videoFile r:link="rId1"/>
          </p:nvPr>
        </p:nvPicPr>
        <p:blipFill>
          <a:blip r:embed="rId3"/>
          <a:stretch>
            <a:fillRect/>
          </a:stretch>
        </p:blipFill>
        <p:spPr>
          <a:xfrm>
            <a:off x="452284" y="306963"/>
            <a:ext cx="11287432" cy="6377399"/>
          </a:xfrm>
          <a:prstGeom prst="rect">
            <a:avLst/>
          </a:prstGeom>
        </p:spPr>
      </p:pic>
    </p:spTree>
    <p:extLst>
      <p:ext uri="{BB962C8B-B14F-4D97-AF65-F5344CB8AC3E}">
        <p14:creationId xmlns:p14="http://schemas.microsoft.com/office/powerpoint/2010/main" val="184401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3" name="ZoneTexte 2">
            <a:extLst>
              <a:ext uri="{FF2B5EF4-FFF2-40B4-BE49-F238E27FC236}">
                <a16:creationId xmlns:a16="http://schemas.microsoft.com/office/drawing/2014/main" id="{0A31D432-A4FF-DE5D-4E03-61583A3967C6}"/>
              </a:ext>
            </a:extLst>
          </p:cNvPr>
          <p:cNvSpPr txBox="1"/>
          <p:nvPr/>
        </p:nvSpPr>
        <p:spPr>
          <a:xfrm>
            <a:off x="179407" y="1386649"/>
            <a:ext cx="12012593" cy="4431983"/>
          </a:xfrm>
          <a:prstGeom prst="rect">
            <a:avLst/>
          </a:prstGeom>
          <a:noFill/>
        </p:spPr>
        <p:txBody>
          <a:bodyPr wrap="square">
            <a:spAutoFit/>
          </a:bodyPr>
          <a:lstStyle/>
          <a:p>
            <a:endParaRPr lang="fr-FR" sz="2400" dirty="0">
              <a:solidFill>
                <a:srgbClr val="000000"/>
              </a:solidFill>
              <a:latin typeface="Calibri" panose="020F0502020204030204" pitchFamily="34" charset="0"/>
              <a:cs typeface="Calibri" panose="020F0502020204030204" pitchFamily="34" charset="0"/>
            </a:endParaRPr>
          </a:p>
          <a:p>
            <a:pPr algn="l"/>
            <a:r>
              <a:rPr lang="fr-FR" sz="2400" dirty="0">
                <a:solidFill>
                  <a:srgbClr val="000000"/>
                </a:solidFill>
                <a:latin typeface="Calibri" panose="020F0502020204030204" pitchFamily="34" charset="0"/>
                <a:cs typeface="Calibri" panose="020F0502020204030204" pitchFamily="34" charset="0"/>
              </a:rPr>
              <a:t>Une population informée et au fait des bons réflexes est une population moins exposée et moins sensible aux risques.</a:t>
            </a:r>
          </a:p>
          <a:p>
            <a:pPr algn="l"/>
            <a:endParaRPr lang="fr-FR" sz="2400" dirty="0">
              <a:solidFill>
                <a:srgbClr val="000000"/>
              </a:solidFill>
              <a:latin typeface="Calibri" panose="020F0502020204030204" pitchFamily="34" charset="0"/>
              <a:cs typeface="Calibri" panose="020F0502020204030204" pitchFamily="34" charset="0"/>
            </a:endParaRPr>
          </a:p>
          <a:p>
            <a:pPr algn="l"/>
            <a:r>
              <a:rPr lang="fr-FR" sz="2400" dirty="0">
                <a:solidFill>
                  <a:srgbClr val="000000"/>
                </a:solidFill>
                <a:latin typeface="Calibri" panose="020F0502020204030204" pitchFamily="34" charset="0"/>
                <a:cs typeface="Calibri" panose="020F0502020204030204" pitchFamily="34" charset="0"/>
              </a:rPr>
              <a:t>S’approprier le risque, le rendre acceptable afin de favoriser la résilience de la population et des territoires, c’est déjà s’en protéger.</a:t>
            </a:r>
            <a:endParaRPr lang="fr-FR" sz="2400" b="0" i="0" u="none" strike="noStrike" baseline="0" dirty="0">
              <a:solidFill>
                <a:srgbClr val="000000"/>
              </a:solidFill>
              <a:latin typeface="Calibri" panose="020F0502020204030204" pitchFamily="34" charset="0"/>
              <a:cs typeface="Calibri" panose="020F0502020204030204" pitchFamily="34" charset="0"/>
            </a:endParaRPr>
          </a:p>
          <a:p>
            <a:pPr algn="just"/>
            <a:endParaRPr lang="fr-FR" sz="2400" dirty="0">
              <a:solidFill>
                <a:srgbClr val="000000"/>
              </a:solidFill>
              <a:latin typeface="Calibri" panose="020F0502020204030204" pitchFamily="34" charset="0"/>
              <a:cs typeface="Calibri" panose="020F0502020204030204" pitchFamily="34" charset="0"/>
            </a:endParaRPr>
          </a:p>
          <a:p>
            <a:pPr algn="just"/>
            <a:r>
              <a:rPr lang="fr-FR" sz="2400" b="0" i="0" u="none" strike="noStrike" baseline="0" dirty="0">
                <a:solidFill>
                  <a:srgbClr val="000000"/>
                </a:solidFill>
                <a:latin typeface="Calibri" panose="020F0502020204030204" pitchFamily="34" charset="0"/>
                <a:cs typeface="Calibri" panose="020F0502020204030204" pitchFamily="34" charset="0"/>
              </a:rPr>
              <a:t>La culture du risque agit sur l’aléa en limitant les éclosions d’origine humaine, sur la vulnérabilité des biens et des personnes par la préparation qui les rend plus résistants et plus résilients, et sur les enjeux exposés au risque en limitant leur nombre et leur valeur.</a:t>
            </a:r>
          </a:p>
          <a:p>
            <a:pPr algn="just"/>
            <a:endParaRPr lang="fr-FR" sz="2400" dirty="0">
              <a:solidFill>
                <a:srgbClr val="000000"/>
              </a:solidFill>
              <a:latin typeface="Calibri" panose="020F0502020204030204" pitchFamily="34" charset="0"/>
              <a:cs typeface="Calibri" panose="020F0502020204030204" pitchFamily="34" charset="0"/>
            </a:endParaRPr>
          </a:p>
          <a:p>
            <a:pPr algn="just"/>
            <a:r>
              <a:rPr lang="fr-FR" sz="1800" dirty="0">
                <a:solidFill>
                  <a:srgbClr val="000000"/>
                </a:solidFill>
                <a:latin typeface="Calibri" panose="020F0502020204030204" pitchFamily="34" charset="0"/>
                <a:cs typeface="Calibri" panose="020F0502020204030204" pitchFamily="34" charset="0"/>
              </a:rPr>
              <a:t> </a:t>
            </a:r>
          </a:p>
        </p:txBody>
      </p:sp>
      <p:sp>
        <p:nvSpPr>
          <p:cNvPr id="2" name="Espace réservé du texte 5">
            <a:extLst>
              <a:ext uri="{FF2B5EF4-FFF2-40B4-BE49-F238E27FC236}">
                <a16:creationId xmlns:a16="http://schemas.microsoft.com/office/drawing/2014/main" id="{47A7A910-5894-67A5-D6BF-A778D6ECE4CE}"/>
              </a:ext>
            </a:extLst>
          </p:cNvPr>
          <p:cNvSpPr txBox="1">
            <a:spLocks/>
          </p:cNvSpPr>
          <p:nvPr/>
        </p:nvSpPr>
        <p:spPr>
          <a:xfrm>
            <a:off x="768167" y="2585835"/>
            <a:ext cx="7873598" cy="3194876"/>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fr-FR" sz="1600" dirty="0">
              <a:solidFill>
                <a:srgbClr val="202020"/>
              </a:solidFill>
              <a:latin typeface="Noto Sans" panose="020B0502040504020204" pitchFamily="34" charset="0"/>
            </a:endParaRPr>
          </a:p>
        </p:txBody>
      </p:sp>
      <p:sp>
        <p:nvSpPr>
          <p:cNvPr id="5" name="Espace réservé du texte 3">
            <a:extLst>
              <a:ext uri="{FF2B5EF4-FFF2-40B4-BE49-F238E27FC236}">
                <a16:creationId xmlns:a16="http://schemas.microsoft.com/office/drawing/2014/main" id="{2DADE82A-D284-41A7-7B5C-45EA58CDF478}"/>
              </a:ext>
            </a:extLst>
          </p:cNvPr>
          <p:cNvSpPr txBox="1">
            <a:spLocks/>
          </p:cNvSpPr>
          <p:nvPr/>
        </p:nvSpPr>
        <p:spPr>
          <a:xfrm>
            <a:off x="-893464" y="714957"/>
            <a:ext cx="7991082" cy="432048"/>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95"/>
              </a:lnSpc>
              <a:spcAft>
                <a:spcPts val="800"/>
              </a:spcAft>
            </a:pPr>
            <a:r>
              <a:rPr lang="fr-FR" sz="3600" b="1" dirty="0">
                <a:solidFill>
                  <a:srgbClr val="00B0F0"/>
                </a:solidFill>
                <a:latin typeface="+mj-lt"/>
                <a:ea typeface="+mj-ea"/>
                <a:cs typeface="+mj-cs"/>
              </a:rPr>
              <a:t>Développer</a:t>
            </a:r>
            <a:r>
              <a:rPr lang="fr-FR" b="1" kern="0" dirty="0">
                <a:ea typeface="Times New Roman" panose="02020603050405020304" pitchFamily="18" charset="0"/>
              </a:rPr>
              <a:t> </a:t>
            </a:r>
            <a:r>
              <a:rPr lang="fr-FR" sz="3600" b="1" dirty="0">
                <a:solidFill>
                  <a:srgbClr val="00B0F0"/>
                </a:solidFill>
                <a:latin typeface="+mj-lt"/>
                <a:ea typeface="+mj-ea"/>
                <a:cs typeface="+mj-cs"/>
              </a:rPr>
              <a:t>la culture du risque</a:t>
            </a:r>
          </a:p>
        </p:txBody>
      </p:sp>
    </p:spTree>
    <p:extLst>
      <p:ext uri="{BB962C8B-B14F-4D97-AF65-F5344CB8AC3E}">
        <p14:creationId xmlns:p14="http://schemas.microsoft.com/office/powerpoint/2010/main" val="225358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2" name="ZoneTexte 1">
            <a:extLst>
              <a:ext uri="{FF2B5EF4-FFF2-40B4-BE49-F238E27FC236}">
                <a16:creationId xmlns:a16="http://schemas.microsoft.com/office/drawing/2014/main" id="{B0E74A0B-0B6E-2E77-92D1-E2B3A65B67C1}"/>
              </a:ext>
            </a:extLst>
          </p:cNvPr>
          <p:cNvSpPr txBox="1"/>
          <p:nvPr/>
        </p:nvSpPr>
        <p:spPr>
          <a:xfrm>
            <a:off x="180976" y="1209942"/>
            <a:ext cx="11450586" cy="3675237"/>
          </a:xfrm>
          <a:prstGeom prst="rect">
            <a:avLst/>
          </a:prstGeom>
          <a:noFill/>
        </p:spPr>
        <p:txBody>
          <a:bodyPr wrap="square">
            <a:spAutoFit/>
          </a:bodyPr>
          <a:lstStyle/>
          <a:p>
            <a:pPr algn="just">
              <a:lnSpc>
                <a:spcPct val="115000"/>
              </a:lnSpc>
            </a:pPr>
            <a:r>
              <a:rPr lang="fr-FR" sz="3600" b="1" dirty="0">
                <a:solidFill>
                  <a:srgbClr val="00B0F0"/>
                </a:solidFill>
                <a:latin typeface="+mj-lt"/>
                <a:ea typeface="+mj-ea"/>
                <a:cs typeface="+mj-cs"/>
              </a:rPr>
              <a:t>Les risques naturels en région Sud </a:t>
            </a:r>
          </a:p>
          <a:p>
            <a:pPr algn="just">
              <a:lnSpc>
                <a:spcPct val="115000"/>
              </a:lnSpc>
            </a:pPr>
            <a:endParaRPr lang="fr-FR" sz="2400" kern="150" dirty="0">
              <a:effectLst/>
              <a:latin typeface="Calibri" panose="020F0502020204030204" pitchFamily="34" charset="0"/>
              <a:ea typeface="Times New Roman" panose="02020603050405020304" pitchFamily="18" charset="0"/>
            </a:endParaRPr>
          </a:p>
          <a:p>
            <a:pPr algn="just">
              <a:lnSpc>
                <a:spcPct val="115000"/>
              </a:lnSpc>
            </a:pPr>
            <a:r>
              <a:rPr lang="fr-FR" sz="2400" kern="150" dirty="0">
                <a:effectLst/>
                <a:latin typeface="Calibri" panose="020F0502020204030204" pitchFamily="34" charset="0"/>
                <a:ea typeface="Times New Roman" panose="02020603050405020304" pitchFamily="18" charset="0"/>
              </a:rPr>
              <a:t>La totalité des 946 communes est confrontée à au moins un des cinq risques naturels majeurs présent en métropole (les inondations, les mouvements de terrain, les séismes, les avalanches et les incendies de forêts). Environ 15% des communes sont soumises à la totalité des 5 aléas et 67% des communes soumises à 4 aléas. </a:t>
            </a:r>
          </a:p>
          <a:p>
            <a:pPr algn="just">
              <a:lnSpc>
                <a:spcPct val="115000"/>
              </a:lnSpc>
            </a:pPr>
            <a:r>
              <a:rPr lang="fr-FR" sz="2400" kern="150" dirty="0">
                <a:effectLst/>
                <a:latin typeface="Calibri" panose="020F0502020204030204" pitchFamily="34" charset="0"/>
                <a:ea typeface="Times New Roman" panose="02020603050405020304" pitchFamily="18" charset="0"/>
              </a:rPr>
              <a:t>Près de 90 % des communes de la région ont fait l’objet d’un arrêté de reconnaissance de l’état de catastrophe naturelle (« </a:t>
            </a:r>
            <a:r>
              <a:rPr lang="fr-FR" sz="2400" kern="150" dirty="0" err="1">
                <a:effectLst/>
                <a:latin typeface="Calibri" panose="020F0502020204030204" pitchFamily="34" charset="0"/>
                <a:ea typeface="Times New Roman" panose="02020603050405020304" pitchFamily="18" charset="0"/>
              </a:rPr>
              <a:t>Catnat</a:t>
            </a:r>
            <a:r>
              <a:rPr lang="fr-FR" sz="2400" kern="150" dirty="0">
                <a:effectLst/>
                <a:latin typeface="Calibri" panose="020F0502020204030204" pitchFamily="34" charset="0"/>
                <a:ea typeface="Times New Roman" panose="02020603050405020304" pitchFamily="18" charset="0"/>
              </a:rPr>
              <a:t> ») depuis ces 20 dernières années.</a:t>
            </a:r>
            <a:endParaRPr lang="fr-FR" sz="2400" kern="15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808697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pic>
        <p:nvPicPr>
          <p:cNvPr id="5" name="Image 4" descr="Une image contenant texte, carte, atlas&#10;&#10;Description générée automatiquement">
            <a:extLst>
              <a:ext uri="{FF2B5EF4-FFF2-40B4-BE49-F238E27FC236}">
                <a16:creationId xmlns:a16="http://schemas.microsoft.com/office/drawing/2014/main" id="{63B00138-8EFB-6E41-3D86-90146603BA0E}"/>
              </a:ext>
            </a:extLst>
          </p:cNvPr>
          <p:cNvPicPr>
            <a:picLocks noChangeAspect="1"/>
          </p:cNvPicPr>
          <p:nvPr/>
        </p:nvPicPr>
        <p:blipFill>
          <a:blip r:embed="rId4"/>
          <a:stretch>
            <a:fillRect/>
          </a:stretch>
        </p:blipFill>
        <p:spPr>
          <a:xfrm>
            <a:off x="2" y="393017"/>
            <a:ext cx="7175028" cy="4956749"/>
          </a:xfrm>
          <a:prstGeom prst="rect">
            <a:avLst/>
          </a:prstGeom>
        </p:spPr>
      </p:pic>
      <p:sp>
        <p:nvSpPr>
          <p:cNvPr id="2" name="ZoneTexte 1">
            <a:extLst>
              <a:ext uri="{FF2B5EF4-FFF2-40B4-BE49-F238E27FC236}">
                <a16:creationId xmlns:a16="http://schemas.microsoft.com/office/drawing/2014/main" id="{939A51EF-862B-D492-E7D6-7C7B99DFA3F2}"/>
              </a:ext>
            </a:extLst>
          </p:cNvPr>
          <p:cNvSpPr txBox="1"/>
          <p:nvPr/>
        </p:nvSpPr>
        <p:spPr>
          <a:xfrm>
            <a:off x="7175030" y="956446"/>
            <a:ext cx="4859315" cy="6079293"/>
          </a:xfrm>
          <a:prstGeom prst="rect">
            <a:avLst/>
          </a:prstGeom>
          <a:noFill/>
        </p:spPr>
        <p:txBody>
          <a:bodyPr wrap="square">
            <a:spAutoFit/>
          </a:bodyPr>
          <a:lstStyle/>
          <a:p>
            <a:pPr algn="just">
              <a:lnSpc>
                <a:spcPct val="115000"/>
              </a:lnSpc>
            </a:pPr>
            <a:r>
              <a:rPr lang="fr-FR" sz="2800" b="1" kern="150" dirty="0">
                <a:effectLst/>
                <a:latin typeface="Calibri" panose="020F0502020204030204" pitchFamily="34" charset="0"/>
                <a:ea typeface="Times New Roman" panose="02020603050405020304" pitchFamily="18" charset="0"/>
              </a:rPr>
              <a:t>Une région fortement concernée</a:t>
            </a:r>
          </a:p>
          <a:p>
            <a:pPr algn="just">
              <a:lnSpc>
                <a:spcPct val="115000"/>
              </a:lnSpc>
            </a:pPr>
            <a:endParaRPr lang="fr-FR" sz="2400" b="1" kern="150" dirty="0">
              <a:effectLst/>
              <a:latin typeface="Calibri" panose="020F0502020204030204" pitchFamily="34" charset="0"/>
              <a:ea typeface="Times New Roman" panose="02020603050405020304" pitchFamily="18" charset="0"/>
            </a:endParaRPr>
          </a:p>
          <a:p>
            <a:pPr algn="just">
              <a:lnSpc>
                <a:spcPct val="115000"/>
              </a:lnSpc>
            </a:pPr>
            <a:r>
              <a:rPr lang="fr-FR" sz="2000" kern="150" dirty="0">
                <a:effectLst/>
                <a:latin typeface="Calibri" panose="020F0502020204030204" pitchFamily="34" charset="0"/>
                <a:ea typeface="Times New Roman" panose="02020603050405020304" pitchFamily="18" charset="0"/>
              </a:rPr>
              <a:t>Les </a:t>
            </a:r>
            <a:r>
              <a:rPr lang="fr-FR" sz="2000" b="1" kern="150" dirty="0">
                <a:effectLst/>
                <a:latin typeface="Calibri" panose="020F0502020204030204" pitchFamily="34" charset="0"/>
                <a:ea typeface="Times New Roman" panose="02020603050405020304" pitchFamily="18" charset="0"/>
              </a:rPr>
              <a:t>946 communes confrontées à au moins un des cinq risques naturels.</a:t>
            </a:r>
          </a:p>
          <a:p>
            <a:pPr algn="just">
              <a:lnSpc>
                <a:spcPct val="115000"/>
              </a:lnSpc>
            </a:pPr>
            <a:endParaRPr lang="fr-FR" sz="2000" b="1" kern="150" dirty="0">
              <a:effectLst/>
              <a:latin typeface="Calibri" panose="020F0502020204030204" pitchFamily="34" charset="0"/>
              <a:ea typeface="Times New Roman" panose="02020603050405020304" pitchFamily="18" charset="0"/>
            </a:endParaRPr>
          </a:p>
          <a:p>
            <a:pPr algn="just">
              <a:lnSpc>
                <a:spcPct val="115000"/>
              </a:lnSpc>
            </a:pPr>
            <a:r>
              <a:rPr lang="fr-FR" sz="2000" kern="150" dirty="0">
                <a:effectLst/>
                <a:latin typeface="Calibri" panose="020F0502020204030204" pitchFamily="34" charset="0"/>
                <a:ea typeface="Times New Roman" panose="02020603050405020304" pitchFamily="18" charset="0"/>
              </a:rPr>
              <a:t>67% des communes soumises à 4 aléas. </a:t>
            </a:r>
          </a:p>
          <a:p>
            <a:pPr algn="just">
              <a:lnSpc>
                <a:spcPct val="115000"/>
              </a:lnSpc>
            </a:pPr>
            <a:endParaRPr lang="fr-FR" sz="2000" kern="150" dirty="0">
              <a:effectLst/>
              <a:latin typeface="Calibri" panose="020F0502020204030204" pitchFamily="34" charset="0"/>
              <a:ea typeface="Times New Roman" panose="02020603050405020304" pitchFamily="18" charset="0"/>
            </a:endParaRPr>
          </a:p>
          <a:p>
            <a:pPr algn="just">
              <a:lnSpc>
                <a:spcPct val="115000"/>
              </a:lnSpc>
            </a:pPr>
            <a:r>
              <a:rPr lang="fr-FR" sz="2000" kern="150" dirty="0">
                <a:effectLst/>
                <a:latin typeface="Calibri" panose="020F0502020204030204" pitchFamily="34" charset="0"/>
                <a:ea typeface="Times New Roman" panose="02020603050405020304" pitchFamily="18" charset="0"/>
              </a:rPr>
              <a:t>Près de </a:t>
            </a:r>
            <a:r>
              <a:rPr lang="fr-FR" sz="2000" b="1" kern="150" dirty="0">
                <a:effectLst/>
                <a:latin typeface="Calibri" panose="020F0502020204030204" pitchFamily="34" charset="0"/>
                <a:ea typeface="Times New Roman" panose="02020603050405020304" pitchFamily="18" charset="0"/>
              </a:rPr>
              <a:t>90 % des communes de la région ont fait l’objet d’un arrêté de reconnaissance de l’état de catastrophe naturelle </a:t>
            </a:r>
            <a:r>
              <a:rPr lang="fr-FR" sz="2000" kern="150" dirty="0">
                <a:effectLst/>
                <a:latin typeface="Calibri" panose="020F0502020204030204" pitchFamily="34" charset="0"/>
                <a:ea typeface="Times New Roman" panose="02020603050405020304" pitchFamily="18" charset="0"/>
              </a:rPr>
              <a:t>depuis ces 20 dernières années.</a:t>
            </a:r>
          </a:p>
          <a:p>
            <a:pPr algn="just">
              <a:lnSpc>
                <a:spcPct val="115000"/>
              </a:lnSpc>
            </a:pPr>
            <a:endParaRPr lang="fr-FR" sz="2000" kern="150" dirty="0">
              <a:latin typeface="Calibri" panose="020F0502020204030204" pitchFamily="34" charset="0"/>
              <a:ea typeface="Times New Roman" panose="02020603050405020304" pitchFamily="18" charset="0"/>
            </a:endParaRPr>
          </a:p>
          <a:p>
            <a:pPr algn="just">
              <a:lnSpc>
                <a:spcPct val="115000"/>
              </a:lnSpc>
            </a:pPr>
            <a:endParaRPr lang="fr-FR" sz="2000" kern="150" dirty="0">
              <a:effectLst/>
              <a:latin typeface="Calibri" panose="020F0502020204030204" pitchFamily="34" charset="0"/>
              <a:ea typeface="Times New Roman" panose="02020603050405020304" pitchFamily="18" charset="0"/>
            </a:endParaRPr>
          </a:p>
          <a:p>
            <a:pPr algn="just">
              <a:lnSpc>
                <a:spcPct val="115000"/>
              </a:lnSpc>
            </a:pPr>
            <a:endParaRPr lang="fr-FR" sz="2000" kern="150" dirty="0">
              <a:latin typeface="Calibri" panose="020F0502020204030204" pitchFamily="34" charset="0"/>
              <a:ea typeface="Times New Roman" panose="02020603050405020304" pitchFamily="18" charset="0"/>
            </a:endParaRPr>
          </a:p>
          <a:p>
            <a:pPr algn="just">
              <a:lnSpc>
                <a:spcPct val="115000"/>
              </a:lnSpc>
            </a:pPr>
            <a:r>
              <a:rPr lang="fr-FR" sz="2000" kern="150" dirty="0">
                <a:effectLst/>
                <a:latin typeface="Arial" panose="020B0604020202020204" pitchFamily="34" charset="0"/>
                <a:ea typeface="Times New Roman" panose="02020603050405020304" pitchFamily="18" charset="0"/>
              </a:rPr>
              <a:t>&amp;</a:t>
            </a:r>
          </a:p>
        </p:txBody>
      </p:sp>
    </p:spTree>
    <p:extLst>
      <p:ext uri="{BB962C8B-B14F-4D97-AF65-F5344CB8AC3E}">
        <p14:creationId xmlns:p14="http://schemas.microsoft.com/office/powerpoint/2010/main" val="85909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D3F3C19-BE98-6434-457C-5D424AB84516}"/>
              </a:ext>
            </a:extLst>
          </p:cNvPr>
          <p:cNvSpPr txBox="1"/>
          <p:nvPr/>
        </p:nvSpPr>
        <p:spPr>
          <a:xfrm>
            <a:off x="413365" y="1465984"/>
            <a:ext cx="11258682" cy="736355"/>
          </a:xfrm>
          <a:prstGeom prst="rect">
            <a:avLst/>
          </a:prstGeom>
          <a:noFill/>
        </p:spPr>
        <p:txBody>
          <a:bodyPr wrap="square">
            <a:spAutoFit/>
          </a:bodyPr>
          <a:lstStyle/>
          <a:p>
            <a:pPr>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Pour connaître l’exposition de votre commune vous pouvez vous renseigner en mairie ou sur </a:t>
            </a:r>
            <a:r>
              <a:rPr lang="fr-FR" sz="2000" dirty="0">
                <a:latin typeface="Calibri" panose="020F0502020204030204" pitchFamily="34" charset="0"/>
                <a:ea typeface="Calibri" panose="020F0502020204030204" pitchFamily="34" charset="0"/>
                <a:cs typeface="Times New Roman" panose="02020603050405020304" pitchFamily="18" charset="0"/>
              </a:rPr>
              <a:t>le </a:t>
            </a:r>
            <a:r>
              <a:rPr lang="fr-FR" sz="2000" dirty="0">
                <a:latin typeface="Calibri" panose="020F0502020204030204" pitchFamily="34" charset="0"/>
                <a:ea typeface="Calibri" panose="020F0502020204030204" pitchFamily="34" charset="0"/>
                <a:cs typeface="Times New Roman" panose="02020603050405020304" pitchFamily="18" charset="0"/>
                <a:hlinkClick r:id="rId3"/>
              </a:rPr>
              <a:t>site </a:t>
            </a:r>
            <a:r>
              <a:rPr lang="fr-FR" sz="2000" dirty="0" err="1">
                <a:latin typeface="Calibri" panose="020F0502020204030204" pitchFamily="34" charset="0"/>
                <a:ea typeface="Calibri" panose="020F0502020204030204" pitchFamily="34" charset="0"/>
                <a:cs typeface="Times New Roman" panose="02020603050405020304" pitchFamily="18" charset="0"/>
                <a:hlinkClick r:id="rId3"/>
              </a:rPr>
              <a:t>géorisques</a:t>
            </a:r>
            <a:r>
              <a:rPr lang="fr-FR" sz="2000" dirty="0">
                <a:latin typeface="Calibri" panose="020F0502020204030204" pitchFamily="34" charset="0"/>
                <a:ea typeface="Calibri" panose="020F0502020204030204" pitchFamily="34" charset="0"/>
                <a:cs typeface="Times New Roman" panose="02020603050405020304" pitchFamily="18" charset="0"/>
                <a:hlinkClick r:id="rId3"/>
              </a:rPr>
              <a:t> </a:t>
            </a:r>
            <a:r>
              <a:rPr lang="fr-FR" sz="2000" dirty="0">
                <a:effectLst/>
                <a:latin typeface="Calibri" panose="020F0502020204030204" pitchFamily="34" charset="0"/>
                <a:ea typeface="Calibri" panose="020F0502020204030204" pitchFamily="34" charset="0"/>
                <a:cs typeface="Times New Roman" panose="02020603050405020304" pitchFamily="18" charset="0"/>
              </a:rPr>
              <a:t>ou le site de </a:t>
            </a:r>
            <a:r>
              <a:rPr lang="fr-FR" sz="2000" dirty="0">
                <a:effectLst/>
                <a:latin typeface="Calibri" panose="020F0502020204030204" pitchFamily="34" charset="0"/>
                <a:ea typeface="Calibri" panose="020F0502020204030204" pitchFamily="34" charset="0"/>
                <a:cs typeface="Times New Roman" panose="02020603050405020304" pitchFamily="18" charset="0"/>
                <a:hlinkClick r:id="rId4"/>
              </a:rPr>
              <a:t>l’Observatoire régional des risques</a:t>
            </a:r>
            <a:endParaRPr lang="fr-FR" sz="2000"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7670F1DC-AB16-D2CB-75CD-F18832421983}"/>
              </a:ext>
            </a:extLst>
          </p:cNvPr>
          <p:cNvSpPr txBox="1"/>
          <p:nvPr/>
        </p:nvSpPr>
        <p:spPr>
          <a:xfrm>
            <a:off x="168071" y="324557"/>
            <a:ext cx="490588" cy="369332"/>
          </a:xfrm>
          <a:prstGeom prst="rect">
            <a:avLst/>
          </a:prstGeom>
          <a:solidFill>
            <a:schemeClr val="bg1"/>
          </a:solidFill>
        </p:spPr>
        <p:txBody>
          <a:bodyPr wrap="square" rtlCol="0">
            <a:spAutoFit/>
          </a:bodyPr>
          <a:lstStyle/>
          <a:p>
            <a:r>
              <a:rPr lang="fr-FR" dirty="0"/>
              <a:t>      </a:t>
            </a:r>
          </a:p>
        </p:txBody>
      </p:sp>
      <p:grpSp>
        <p:nvGrpSpPr>
          <p:cNvPr id="4" name="Groupe 3">
            <a:extLst>
              <a:ext uri="{FF2B5EF4-FFF2-40B4-BE49-F238E27FC236}">
                <a16:creationId xmlns:a16="http://schemas.microsoft.com/office/drawing/2014/main" id="{23BF42A3-B164-43C6-9E42-CBFB4A183BA8}"/>
              </a:ext>
            </a:extLst>
          </p:cNvPr>
          <p:cNvGrpSpPr/>
          <p:nvPr/>
        </p:nvGrpSpPr>
        <p:grpSpPr>
          <a:xfrm>
            <a:off x="-25399" y="5068338"/>
            <a:ext cx="12217399" cy="1808066"/>
            <a:chOff x="-15239" y="5059680"/>
            <a:chExt cx="12207241" cy="1806563"/>
          </a:xfrm>
          <a:solidFill>
            <a:srgbClr val="75AD40"/>
          </a:solidFill>
        </p:grpSpPr>
        <p:sp>
          <p:nvSpPr>
            <p:cNvPr id="18" name="Triangle isocèle 17">
              <a:extLst>
                <a:ext uri="{FF2B5EF4-FFF2-40B4-BE49-F238E27FC236}">
                  <a16:creationId xmlns:a16="http://schemas.microsoft.com/office/drawing/2014/main" id="{34019B28-8CE0-450A-B516-A3C003675BB5}"/>
                </a:ext>
              </a:extLst>
            </p:cNvPr>
            <p:cNvSpPr/>
            <p:nvPr/>
          </p:nvSpPr>
          <p:spPr>
            <a:xfrm>
              <a:off x="-15239" y="6172200"/>
              <a:ext cx="2083268" cy="6858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isocèle 18">
              <a:extLst>
                <a:ext uri="{FF2B5EF4-FFF2-40B4-BE49-F238E27FC236}">
                  <a16:creationId xmlns:a16="http://schemas.microsoft.com/office/drawing/2014/main" id="{D2CA006D-A6B7-41A9-99EE-7E6A6EC54C32}"/>
                </a:ext>
              </a:extLst>
            </p:cNvPr>
            <p:cNvSpPr/>
            <p:nvPr/>
          </p:nvSpPr>
          <p:spPr>
            <a:xfrm rot="16200000">
              <a:off x="8301532" y="2975773"/>
              <a:ext cx="1806563" cy="5974377"/>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Image 19">
            <a:extLst>
              <a:ext uri="{FF2B5EF4-FFF2-40B4-BE49-F238E27FC236}">
                <a16:creationId xmlns:a16="http://schemas.microsoft.com/office/drawing/2014/main" id="{FF519966-3A3B-45A5-92A5-A4F0AB3777B3}"/>
              </a:ext>
            </a:extLst>
          </p:cNvPr>
          <p:cNvPicPr>
            <a:picLocks noChangeAspect="1"/>
          </p:cNvPicPr>
          <p:nvPr/>
        </p:nvPicPr>
        <p:blipFill rotWithShape="1">
          <a:blip r:embed="rId5">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sp>
        <p:nvSpPr>
          <p:cNvPr id="2" name="ZoneTexte 1">
            <a:extLst>
              <a:ext uri="{FF2B5EF4-FFF2-40B4-BE49-F238E27FC236}">
                <a16:creationId xmlns:a16="http://schemas.microsoft.com/office/drawing/2014/main" id="{A5D646A4-461D-EBAA-C830-E63C8544CF43}"/>
              </a:ext>
            </a:extLst>
          </p:cNvPr>
          <p:cNvSpPr txBox="1"/>
          <p:nvPr/>
        </p:nvSpPr>
        <p:spPr>
          <a:xfrm>
            <a:off x="416024" y="2700767"/>
            <a:ext cx="11385116" cy="1938992"/>
          </a:xfrm>
          <a:prstGeom prst="rect">
            <a:avLst/>
          </a:prstGeom>
          <a:solidFill>
            <a:schemeClr val="bg1"/>
          </a:solidFill>
        </p:spPr>
        <p:txBody>
          <a:bodyPr wrap="square">
            <a:spAutoFit/>
          </a:bodyPr>
          <a:lstStyle/>
          <a:p>
            <a:pPr algn="just"/>
            <a:r>
              <a:rPr lang="fr-FR" sz="2000" b="0" dirty="0">
                <a:solidFill>
                  <a:srgbClr val="3A3A3A"/>
                </a:solidFill>
                <a:effectLst/>
                <a:latin typeface="Calibri" panose="020F0502020204030204" pitchFamily="34" charset="0"/>
                <a:ea typeface="Times New Roman" panose="02020603050405020304" pitchFamily="18" charset="0"/>
              </a:rPr>
              <a:t>Le </a:t>
            </a:r>
            <a:r>
              <a:rPr lang="fr-FR" sz="2000" b="1" dirty="0">
                <a:solidFill>
                  <a:srgbClr val="3A3A3A"/>
                </a:solidFill>
                <a:effectLst/>
                <a:latin typeface="Calibri" panose="020F0502020204030204" pitchFamily="34" charset="0"/>
                <a:ea typeface="Times New Roman" panose="02020603050405020304" pitchFamily="18" charset="0"/>
              </a:rPr>
              <a:t>Document d’Information Communal sur les Risques Majeurs (DICRIM)</a:t>
            </a:r>
            <a:r>
              <a:rPr lang="fr-FR" sz="2000" b="0" dirty="0">
                <a:solidFill>
                  <a:srgbClr val="3A3A3A"/>
                </a:solidFill>
                <a:effectLst/>
                <a:latin typeface="Calibri" panose="020F0502020204030204" pitchFamily="34" charset="0"/>
                <a:ea typeface="Times New Roman" panose="02020603050405020304" pitchFamily="18" charset="0"/>
              </a:rPr>
              <a:t> est une </a:t>
            </a:r>
            <a:r>
              <a:rPr lang="fr-FR" sz="2000" dirty="0">
                <a:solidFill>
                  <a:srgbClr val="3A3A3A"/>
                </a:solidFill>
                <a:latin typeface="Calibri" panose="020F0502020204030204" pitchFamily="34" charset="0"/>
                <a:hlinkClick r:id="rId6">
                  <a:extLst>
                    <a:ext uri="{A12FA001-AC4F-418D-AE19-62706E023703}">
                      <ahyp:hlinkClr xmlns:ahyp="http://schemas.microsoft.com/office/drawing/2018/hyperlinkcolor" val="tx"/>
                    </a:ext>
                  </a:extLst>
                </a:hlinkClick>
              </a:rPr>
              <a:t>obligation réglementaire</a:t>
            </a:r>
            <a:r>
              <a:rPr lang="fr-FR" sz="2000" dirty="0">
                <a:solidFill>
                  <a:srgbClr val="3A3A3A"/>
                </a:solidFill>
                <a:latin typeface="Calibri" panose="020F0502020204030204" pitchFamily="34" charset="0"/>
              </a:rPr>
              <a:t> </a:t>
            </a:r>
            <a:r>
              <a:rPr lang="fr-FR" sz="2000" b="0" dirty="0">
                <a:solidFill>
                  <a:srgbClr val="3A3A3A"/>
                </a:solidFill>
                <a:effectLst/>
                <a:latin typeface="Calibri" panose="020F0502020204030204" pitchFamily="34" charset="0"/>
                <a:ea typeface="Times New Roman" panose="02020603050405020304" pitchFamily="18" charset="0"/>
              </a:rPr>
              <a:t>pour toutes les communes exposées à au moins un risque majeur. L’objectif est d’informer la population (administrés, touristes…) de l’existence de ce(s) risque(s) et des mesures de prévention, de protection et de sauvegarde mises en place. Il contribue ainsi à responsabiliser chaque citoyen pour sa propre mise en sécurité, renforçant l’efficacité des mesures mises en œuvre par la collectivité dans le cadre de son plan communal de sauvegarde (PCS).</a:t>
            </a:r>
            <a:endParaRPr lang="fr-FR" sz="4000" b="1" dirty="0">
              <a:effectLst/>
              <a:latin typeface="Times New Roman" panose="02020603050405020304" pitchFamily="18" charset="0"/>
              <a:ea typeface="Times New Roman" panose="02020603050405020304" pitchFamily="18" charset="0"/>
            </a:endParaRPr>
          </a:p>
        </p:txBody>
      </p:sp>
      <p:sp>
        <p:nvSpPr>
          <p:cNvPr id="6" name="ZoneTexte 5">
            <a:extLst>
              <a:ext uri="{FF2B5EF4-FFF2-40B4-BE49-F238E27FC236}">
                <a16:creationId xmlns:a16="http://schemas.microsoft.com/office/drawing/2014/main" id="{3B53AED8-25CE-EA2E-1E4E-4A1794A06A0A}"/>
              </a:ext>
            </a:extLst>
          </p:cNvPr>
          <p:cNvSpPr txBox="1"/>
          <p:nvPr/>
        </p:nvSpPr>
        <p:spPr>
          <a:xfrm>
            <a:off x="2981482" y="4795218"/>
            <a:ext cx="4721352" cy="923330"/>
          </a:xfrm>
          <a:prstGeom prst="rect">
            <a:avLst/>
          </a:prstGeom>
          <a:solidFill>
            <a:schemeClr val="bg1"/>
          </a:solidFill>
        </p:spPr>
        <p:txBody>
          <a:bodyPr wrap="square" rtlCol="0">
            <a:spAutoFit/>
          </a:bodyPr>
          <a:lstStyle/>
          <a:p>
            <a:r>
              <a:rPr lang="fr-FR" dirty="0">
                <a:hlinkClick r:id="rId7"/>
              </a:rPr>
              <a:t>Le dossier départemental des risques majeurs (DDRM) - L'ETAT dans le Vaucluse - Préfecture d'Avignon (84)</a:t>
            </a:r>
            <a:endParaRPr lang="fr-FR" dirty="0"/>
          </a:p>
        </p:txBody>
      </p:sp>
      <p:sp>
        <p:nvSpPr>
          <p:cNvPr id="8" name="ZoneTexte 7">
            <a:extLst>
              <a:ext uri="{FF2B5EF4-FFF2-40B4-BE49-F238E27FC236}">
                <a16:creationId xmlns:a16="http://schemas.microsoft.com/office/drawing/2014/main" id="{875DB6D7-0D4E-3EE4-F2EC-AA9B2C056925}"/>
              </a:ext>
            </a:extLst>
          </p:cNvPr>
          <p:cNvSpPr txBox="1"/>
          <p:nvPr/>
        </p:nvSpPr>
        <p:spPr>
          <a:xfrm>
            <a:off x="278611" y="303029"/>
            <a:ext cx="9048269" cy="646331"/>
          </a:xfrm>
          <a:prstGeom prst="rect">
            <a:avLst/>
          </a:prstGeom>
          <a:noFill/>
        </p:spPr>
        <p:txBody>
          <a:bodyPr wrap="square">
            <a:spAutoFit/>
          </a:bodyPr>
          <a:lstStyle/>
          <a:p>
            <a:r>
              <a:rPr lang="fr-FR" sz="3600" b="1" dirty="0">
                <a:solidFill>
                  <a:srgbClr val="00B0F0"/>
                </a:solidFill>
                <a:latin typeface="+mj-lt"/>
                <a:ea typeface="+mj-ea"/>
                <a:cs typeface="+mj-cs"/>
              </a:rPr>
              <a:t>Connaître son exposition aux risques naturels ?</a:t>
            </a:r>
          </a:p>
        </p:txBody>
      </p:sp>
    </p:spTree>
    <p:extLst>
      <p:ext uri="{BB962C8B-B14F-4D97-AF65-F5344CB8AC3E}">
        <p14:creationId xmlns:p14="http://schemas.microsoft.com/office/powerpoint/2010/main" val="349813891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0A2F065724404C99537AC957DAB2D3" ma:contentTypeVersion="0" ma:contentTypeDescription="Crée un document." ma:contentTypeScope="" ma:versionID="9fe9870014614833f6616307c299f40b">
  <xsd:schema xmlns:xsd="http://www.w3.org/2001/XMLSchema" xmlns:xs="http://www.w3.org/2001/XMLSchema" xmlns:p="http://schemas.microsoft.com/office/2006/metadata/properties" targetNamespace="http://schemas.microsoft.com/office/2006/metadata/properties" ma:root="true" ma:fieldsID="7043723848d0f805fbc3fbd7bf262d2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F03B6D-4648-4FED-BF7B-B49DFB72A712}">
  <ds:schemaRefs>
    <ds:schemaRef ds:uri="http://schemas.microsoft.com/sharepoint/v3/contenttype/forms"/>
  </ds:schemaRefs>
</ds:datastoreItem>
</file>

<file path=customXml/itemProps2.xml><?xml version="1.0" encoding="utf-8"?>
<ds:datastoreItem xmlns:ds="http://schemas.openxmlformats.org/officeDocument/2006/customXml" ds:itemID="{68A09D5B-EBF1-4DCD-ADF2-A3CDD22E2B0D}">
  <ds:schemaRefs>
    <ds:schemaRef ds:uri="http://purl.org/dc/terms/"/>
    <ds:schemaRef ds:uri="http://purl.org/dc/elements/1.1/"/>
    <ds:schemaRef ds:uri="http://www.w3.org/XML/1998/namespace"/>
    <ds:schemaRef ds:uri="http://schemas.microsoft.com/office/infopath/2007/PartnerControls"/>
    <ds:schemaRef ds:uri="http://schemas.microsoft.com/office/2006/documentManagement/types"/>
    <ds:schemaRef ds:uri="http://purl.org/dc/dcmitype/"/>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C073B0F7-2F1E-4987-8A46-F5984DC337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3600</TotalTime>
  <Words>1344</Words>
  <Application>Microsoft Office PowerPoint</Application>
  <PresentationFormat>Grand écran</PresentationFormat>
  <Paragraphs>153</Paragraphs>
  <Slides>22</Slides>
  <Notes>18</Notes>
  <HiddenSlides>0</HiddenSlides>
  <MMClips>4</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vt:i4>
      </vt:variant>
    </vt:vector>
  </HeadingPairs>
  <TitlesOfParts>
    <vt:vector size="29" baseType="lpstr">
      <vt:lpstr>Arial</vt:lpstr>
      <vt:lpstr>Calibri</vt:lpstr>
      <vt:lpstr>Calibri Light</vt:lpstr>
      <vt:lpstr>Helvetica Neue LT Std</vt:lpstr>
      <vt:lpstr>Noto Sans</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LUCIEN Lauryane</dc:creator>
  <cp:lastModifiedBy>CRISTOL Cecile</cp:lastModifiedBy>
  <cp:revision>176</cp:revision>
  <cp:lastPrinted>2024-11-25T16:15:41Z</cp:lastPrinted>
  <dcterms:created xsi:type="dcterms:W3CDTF">2021-02-11T09:09:03Z</dcterms:created>
  <dcterms:modified xsi:type="dcterms:W3CDTF">2024-12-05T10:35:07Z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0x010100230A2F065724404C99537AC957DAB2D3</vt:lpwstr>
  </property>
</Properties>
</file>