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3" r:id="rId3"/>
    <p:sldId id="262" r:id="rId4"/>
    <p:sldId id="265" r:id="rId5"/>
    <p:sldId id="266" r:id="rId6"/>
    <p:sldId id="269" r:id="rId7"/>
    <p:sldId id="270" r:id="rId8"/>
    <p:sldId id="274" r:id="rId9"/>
    <p:sldId id="273" r:id="rId1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A5E9C"/>
    <a:srgbClr val="714360"/>
    <a:srgbClr val="909397"/>
    <a:srgbClr val="5F4E82"/>
    <a:srgbClr val="FDBB3E"/>
    <a:srgbClr val="006EBA"/>
    <a:srgbClr val="1D499A"/>
    <a:srgbClr val="0071BB"/>
    <a:srgbClr val="007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p:normalViewPr>
  <p:slideViewPr>
    <p:cSldViewPr snapToGrid="0">
      <p:cViewPr varScale="1">
        <p:scale>
          <a:sx n="98" d="100"/>
          <a:sy n="98" d="100"/>
        </p:scale>
        <p:origin x="1488" y="77"/>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9B27F62-C239-4612-A162-A067730DAA4D}" type="datetimeFigureOut">
              <a:rPr lang="fr-FR" smtClean="0"/>
              <a:t>20/08/2021</a:t>
            </a:fld>
            <a:endParaRPr lang="fr-FR"/>
          </a:p>
        </p:txBody>
      </p:sp>
      <p:sp>
        <p:nvSpPr>
          <p:cNvPr id="4" name="Espace réservé de l'image des diapositives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0AB49A6-D454-475D-8ED8-91FA0C0CAB08}" type="slidenum">
              <a:rPr lang="fr-FR" smtClean="0"/>
              <a:t>‹N°›</a:t>
            </a:fld>
            <a:endParaRPr lang="fr-FR"/>
          </a:p>
        </p:txBody>
      </p:sp>
    </p:spTree>
    <p:extLst>
      <p:ext uri="{BB962C8B-B14F-4D97-AF65-F5344CB8AC3E}">
        <p14:creationId xmlns:p14="http://schemas.microsoft.com/office/powerpoint/2010/main" val="17717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70" y="23707"/>
            <a:ext cx="1013848" cy="58488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4118" y="81373"/>
            <a:ext cx="711028" cy="884573"/>
          </a:xfrm>
          <a:prstGeom prst="rect">
            <a:avLst/>
          </a:prstGeom>
        </p:spPr>
      </p:pic>
    </p:spTree>
    <p:extLst>
      <p:ext uri="{BB962C8B-B14F-4D97-AF65-F5344CB8AC3E}">
        <p14:creationId xmlns:p14="http://schemas.microsoft.com/office/powerpoint/2010/main" val="201962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11BBC9A-4453-4742-9F93-7134C6D80D9F}"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33394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378456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188991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70" y="23707"/>
            <a:ext cx="1013848" cy="584886"/>
          </a:xfrm>
          <a:prstGeom prst="rect">
            <a:avLst/>
          </a:prstGeom>
        </p:spPr>
      </p:pic>
    </p:spTree>
    <p:extLst>
      <p:ext uri="{BB962C8B-B14F-4D97-AF65-F5344CB8AC3E}">
        <p14:creationId xmlns:p14="http://schemas.microsoft.com/office/powerpoint/2010/main" val="9649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248966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11BBC9A-4453-4742-9F93-7134C6D80D9F}" type="datetimeFigureOut">
              <a:rPr lang="fr-FR" smtClean="0"/>
              <a:t>20/08/2021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282401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1BBC9A-4453-4742-9F93-7134C6D80D9F}"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204659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11BBC9A-4453-4742-9F93-7134C6D80D9F}" type="datetimeFigureOut">
              <a:rPr lang="fr-FR" smtClean="0"/>
              <a:t>20/08/2021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309604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11BBC9A-4453-4742-9F93-7134C6D80D9F}" type="datetimeFigureOut">
              <a:rPr lang="fr-FR" smtClean="0"/>
              <a:t>20/08/2021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2861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BBC9A-4453-4742-9F93-7134C6D80D9F}" type="datetimeFigureOut">
              <a:rPr lang="fr-FR" smtClean="0"/>
              <a:t>20/08/2021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355629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11BBC9A-4453-4742-9F93-7134C6D80D9F}" type="datetimeFigureOut">
              <a:rPr lang="fr-FR" smtClean="0"/>
              <a:t>20/08/2021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4F8A83-7B2B-4A39-83AC-1017FB45D86E}" type="slidenum">
              <a:rPr lang="fr-FR" smtClean="0"/>
              <a:t>‹N°›</a:t>
            </a:fld>
            <a:endParaRPr lang="fr-FR"/>
          </a:p>
        </p:txBody>
      </p:sp>
    </p:spTree>
    <p:extLst>
      <p:ext uri="{BB962C8B-B14F-4D97-AF65-F5344CB8AC3E}">
        <p14:creationId xmlns:p14="http://schemas.microsoft.com/office/powerpoint/2010/main" val="92031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BBC9A-4453-4742-9F93-7134C6D80D9F}" type="datetimeFigureOut">
              <a:rPr lang="fr-FR" smtClean="0"/>
              <a:t>20/08/2021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8A83-7B2B-4A39-83AC-1017FB45D86E}" type="slidenum">
              <a:rPr lang="fr-FR" smtClean="0"/>
              <a:t>‹N°›</a:t>
            </a:fld>
            <a:endParaRPr lang="fr-FR"/>
          </a:p>
        </p:txBody>
      </p:sp>
    </p:spTree>
    <p:extLst>
      <p:ext uri="{BB962C8B-B14F-4D97-AF65-F5344CB8AC3E}">
        <p14:creationId xmlns:p14="http://schemas.microsoft.com/office/powerpoint/2010/main" val="122986376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ec.com-network.fr/backoffice" TargetMode="External"/><Relationship Id="rId2" Type="http://schemas.openxmlformats.org/officeDocument/2006/relationships/hyperlink" Target="https://www.atrium-sud.fr/web/manuels-numeriques-411137/espace-etablissemen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lec.com-network.fr/backoffic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l-ec@maregionsud.fr" TargetMode="External"/><Relationship Id="rId2" Type="http://schemas.openxmlformats.org/officeDocument/2006/relationships/hyperlink" Target="https://lec.com-network.fr/backoffice" TargetMode="External"/><Relationship Id="rId1" Type="http://schemas.openxmlformats.org/officeDocument/2006/relationships/slideLayout" Target="../slideLayouts/slideLayout1.xml"/><Relationship Id="rId4" Type="http://schemas.openxmlformats.org/officeDocument/2006/relationships/hyperlink" Target="https://www.atrium-sud.fr/web/manuels-numeriques-411137/gestion-des-prets-de-tablettes-numer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atrium-sud.fr/web/manuels-numeriques-411137/application-de-distribution"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mailto:ce.0xxxxx@ac-[acad&#233;mie].fr" TargetMode="External"/><Relationship Id="rId4" Type="http://schemas.openxmlformats.org/officeDocument/2006/relationships/hyperlink" Target="https://lec.com-network.fr/backoffi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lec.com-network.fr/backoffice"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982180" y="4247069"/>
            <a:ext cx="7287097" cy="1661993"/>
          </a:xfrm>
          <a:prstGeom prst="rect">
            <a:avLst/>
          </a:prstGeom>
          <a:noFill/>
        </p:spPr>
        <p:txBody>
          <a:bodyPr wrap="square" rtlCol="0">
            <a:spAutoFit/>
          </a:bodyPr>
          <a:lstStyle/>
          <a:p>
            <a:pPr algn="ctr"/>
            <a:r>
              <a:rPr lang="fr-FR" sz="3200" i="1" dirty="0">
                <a:solidFill>
                  <a:srgbClr val="0071BB"/>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3200" i="1" dirty="0">
                <a:solidFill>
                  <a:srgbClr val="0071BB"/>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endParaRPr lang="fr-FR" sz="2800" b="1" dirty="0">
              <a:solidFill>
                <a:srgbClr val="0071BB"/>
              </a:solidFill>
              <a:latin typeface="Tahoma" panose="020B0604030504040204" pitchFamily="34" charset="0"/>
              <a:ea typeface="Tahoma" panose="020B0604030504040204" pitchFamily="34" charset="0"/>
              <a:cs typeface="Tahoma" panose="020B0604030504040204" pitchFamily="34" charset="0"/>
            </a:endParaRPr>
          </a:p>
          <a:p>
            <a:pPr algn="ctr"/>
            <a:r>
              <a:rPr lang="fr-FR" sz="800" dirty="0">
                <a:solidFill>
                  <a:srgbClr val="0071BB"/>
                </a:solidFill>
                <a:latin typeface="Tahoma" panose="020B0604030504040204" pitchFamily="34" charset="0"/>
                <a:ea typeface="Tahoma" panose="020B0604030504040204" pitchFamily="34" charset="0"/>
                <a:cs typeface="Tahoma" panose="020B0604030504040204" pitchFamily="34" charset="0"/>
              </a:rPr>
              <a:t>V. 20082021 </a:t>
            </a:r>
            <a:endParaRPr lang="fr-FR" sz="400" dirty="0">
              <a:solidFill>
                <a:srgbClr val="0071BB"/>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932" y="734136"/>
            <a:ext cx="2503592" cy="3114658"/>
          </a:xfrm>
          <a:prstGeom prst="rect">
            <a:avLst/>
          </a:prstGeom>
        </p:spPr>
      </p:pic>
    </p:spTree>
    <p:extLst>
      <p:ext uri="{BB962C8B-B14F-4D97-AF65-F5344CB8AC3E}">
        <p14:creationId xmlns:p14="http://schemas.microsoft.com/office/powerpoint/2010/main" val="354957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90246" y="57534"/>
            <a:ext cx="7287097" cy="1046440"/>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(déroulement typique)</a:t>
            </a:r>
          </a:p>
        </p:txBody>
      </p:sp>
      <p:sp>
        <p:nvSpPr>
          <p:cNvPr id="4" name="ZoneTexte 3">
            <a:extLst>
              <a:ext uri="{FF2B5EF4-FFF2-40B4-BE49-F238E27FC236}">
                <a16:creationId xmlns:a16="http://schemas.microsoft.com/office/drawing/2014/main" id="{053D6586-9C29-4BB3-9D9D-AF5F01332CF9}"/>
              </a:ext>
            </a:extLst>
          </p:cNvPr>
          <p:cNvSpPr txBox="1"/>
          <p:nvPr/>
        </p:nvSpPr>
        <p:spPr>
          <a:xfrm>
            <a:off x="937776" y="1351484"/>
            <a:ext cx="7241948" cy="4778231"/>
          </a:xfrm>
          <a:prstGeom prst="rect">
            <a:avLst/>
          </a:prstGeom>
          <a:noFill/>
        </p:spPr>
        <p:txBody>
          <a:bodyPr wrap="square" rtlCol="0">
            <a:spAutoFit/>
          </a:bodyPr>
          <a:lstStyle/>
          <a:p>
            <a:pPr lvl="1" algn="just"/>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Le présent document est destiné à présenter le déroulement typique d’une séquence de distribution par les lycées, des tablettes et accessoires aux élèves.</a:t>
            </a:r>
          </a:p>
          <a:p>
            <a:pPr lvl="1" algn="just"/>
            <a:endPar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gn="just"/>
            <a:r>
              <a:rPr lang="fr-FR" sz="105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Il s’agit d’une proposition aux équipes de Direction des établissements, que chaque lycée pourra adapter en fonction de son organisation.</a:t>
            </a:r>
          </a:p>
          <a:p>
            <a:pPr lvl="1" algn="just"/>
            <a:endParaRPr lang="fr-FR" sz="105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gn="just"/>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proposition s’attache à simplifier au maximum le processus de distribution pour les établissements, en se limitant aux seules actions indispensables, et en fournissant une application d’aide à la distribution.</a:t>
            </a:r>
          </a:p>
          <a:p>
            <a:pPr lvl="1" algn="just"/>
            <a:endPar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gn="just"/>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Cette séquence ne pourra s’effectuer qu’une fois les équipements livrés dans l’établissement : Pour la rentrée 2021, les livraisons de plus de 65.000 tablettes réparties sur plus de 250 sites géographiques différents, s’échelonneront </a:t>
            </a:r>
            <a:r>
              <a:rPr lang="fr-FR" sz="1050"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entre le mercredi 1</a:t>
            </a:r>
            <a:r>
              <a:rPr lang="fr-FR" sz="1050" u="sng" baseline="30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er</a:t>
            </a:r>
            <a:r>
              <a:rPr lang="fr-FR" sz="1050"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septembre et le lundi 30 septembre</a:t>
            </a:r>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(4 semaines). Le jour de livraison est préalablement communiqué au lycée directement par la société </a:t>
            </a:r>
            <a:r>
              <a:rPr lang="fr-FR" sz="105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Com-Network</a:t>
            </a:r>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titulaire du marché d’équipement et prestations associées.</a:t>
            </a:r>
          </a:p>
          <a:p>
            <a:pPr lvl="1" algn="just"/>
            <a:endPar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gn="just"/>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Il est rappelé que l’accès aux manuels numériques (sous réserve que le lycée ait validé son devis EMLS et de leur mise à disposition par leur éditeur), est </a:t>
            </a:r>
            <a:r>
              <a:rPr lang="fr-FR" sz="1050"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ouvert aux élèves dès le 1 septembre</a:t>
            </a:r>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de tout point d’accès à internet (ordinateurs du lycée, du domicile, smartphone,…), et peut être téléchargé deux fois par identifiant utilisateur en plus de la tablette livrée. Ainsi, même si la tablette est distribuée plusieurs jours ou semaines après la rentrée, l’accès aux manuels est immédiatement possible dès la rentrée (sous réserve de la distribution des comptes ATRIUM aux élèves nouveaux entrants).</a:t>
            </a:r>
          </a:p>
          <a:p>
            <a:pPr lvl="1" algn="just"/>
            <a:endPar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gn="just"/>
            <a:r>
              <a:rPr lang="fr-FR" sz="10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Trois grandes phases sont décrites dans la suite de ce document :</a:t>
            </a:r>
          </a:p>
          <a:p>
            <a:pPr lvl="1" algn="just"/>
            <a:endParaRPr lang="fr-FR" sz="1050" b="1"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marL="2971800" lvl="6" indent="-228600" algn="just">
              <a:buFont typeface="+mj-lt"/>
              <a:buAutoNum type="arabicPeriod"/>
            </a:pPr>
            <a:r>
              <a:rPr lang="fr-FR" sz="1050" b="1" u="sng" dirty="0">
                <a:solidFill>
                  <a:schemeClr val="accent2"/>
                </a:solidFill>
                <a:latin typeface="Tahoma" panose="020B0604030504040204" pitchFamily="34" charset="0"/>
                <a:ea typeface="Tahoma" panose="020B0604030504040204" pitchFamily="34" charset="0"/>
                <a:cs typeface="Tahoma" panose="020B0604030504040204" pitchFamily="34" charset="0"/>
              </a:rPr>
              <a:t>Avant la distribution</a:t>
            </a:r>
          </a:p>
          <a:p>
            <a:pPr marL="2971800" lvl="6" indent="-228600" algn="just">
              <a:buFont typeface="+mj-lt"/>
              <a:buAutoNum type="arabicPeriod"/>
            </a:pPr>
            <a:endParaRPr lang="fr-FR" sz="1050" b="1" u="sng"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2971800" lvl="6" indent="-228600" algn="just">
              <a:buFont typeface="+mj-lt"/>
              <a:buAutoNum type="arabicPeriod"/>
            </a:pPr>
            <a:r>
              <a:rPr lang="fr-FR" sz="1050" b="1" u="sng" dirty="0">
                <a:solidFill>
                  <a:schemeClr val="accent2"/>
                </a:solidFill>
                <a:latin typeface="Tahoma" panose="020B0604030504040204" pitchFamily="34" charset="0"/>
                <a:ea typeface="Tahoma" panose="020B0604030504040204" pitchFamily="34" charset="0"/>
                <a:cs typeface="Tahoma" panose="020B0604030504040204" pitchFamily="34" charset="0"/>
              </a:rPr>
              <a:t>La distribution</a:t>
            </a:r>
          </a:p>
          <a:p>
            <a:pPr marL="2971800" lvl="6" indent="-228600" algn="just">
              <a:buFont typeface="+mj-lt"/>
              <a:buAutoNum type="arabicPeriod"/>
            </a:pPr>
            <a:endParaRPr lang="fr-FR" sz="1050" b="1" u="sng"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2971800" lvl="6" indent="-228600" algn="just">
              <a:buFont typeface="+mj-lt"/>
              <a:buAutoNum type="arabicPeriod"/>
            </a:pPr>
            <a:r>
              <a:rPr lang="fr-FR" sz="1050" b="1" u="sng" dirty="0">
                <a:solidFill>
                  <a:schemeClr val="accent2"/>
                </a:solidFill>
                <a:latin typeface="Tahoma" panose="020B0604030504040204" pitchFamily="34" charset="0"/>
                <a:ea typeface="Tahoma" panose="020B0604030504040204" pitchFamily="34" charset="0"/>
                <a:cs typeface="Tahoma" panose="020B0604030504040204" pitchFamily="34" charset="0"/>
              </a:rPr>
              <a:t>Après la distribution</a:t>
            </a:r>
          </a:p>
        </p:txBody>
      </p:sp>
    </p:spTree>
    <p:extLst>
      <p:ext uri="{BB962C8B-B14F-4D97-AF65-F5344CB8AC3E}">
        <p14:creationId xmlns:p14="http://schemas.microsoft.com/office/powerpoint/2010/main" val="199923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90246" y="57534"/>
            <a:ext cx="7287097" cy="1046440"/>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(déroulement typique – lycées publics)</a:t>
            </a:r>
          </a:p>
        </p:txBody>
      </p:sp>
      <p:sp>
        <p:nvSpPr>
          <p:cNvPr id="4" name="ZoneTexte 3">
            <a:extLst>
              <a:ext uri="{FF2B5EF4-FFF2-40B4-BE49-F238E27FC236}">
                <a16:creationId xmlns:a16="http://schemas.microsoft.com/office/drawing/2014/main" id="{053D6586-9C29-4BB3-9D9D-AF5F01332CF9}"/>
              </a:ext>
            </a:extLst>
          </p:cNvPr>
          <p:cNvSpPr txBox="1"/>
          <p:nvPr/>
        </p:nvSpPr>
        <p:spPr>
          <a:xfrm>
            <a:off x="608854" y="1334858"/>
            <a:ext cx="7768489" cy="5016758"/>
          </a:xfrm>
          <a:prstGeom prst="rect">
            <a:avLst/>
          </a:prstGeom>
          <a:noFill/>
          <a:ln>
            <a:solidFill>
              <a:srgbClr val="5476B1"/>
            </a:solidFill>
          </a:ln>
        </p:spPr>
        <p:txBody>
          <a:bodyPr wrap="square" rtlCol="0">
            <a:spAutoFit/>
          </a:bodyPr>
          <a:lstStyle/>
          <a:p>
            <a:pPr lvl="1"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Etape 1 : Avant la distribution</a:t>
            </a:r>
          </a:p>
          <a:p>
            <a:pPr lvl="1" algn="ctr"/>
            <a:endPar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1" algn="ctr"/>
            <a:r>
              <a:rPr lang="fr-FR" sz="16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fr-FR" sz="16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Communication de la charte de cession aux responsables légaux</a:t>
            </a:r>
          </a:p>
          <a:p>
            <a:pPr marL="628650" lvl="1" indent="-171450" algn="just">
              <a:spcBef>
                <a:spcPts val="1200"/>
              </a:spcBef>
              <a:buFont typeface="Arial" panose="020B0604020202020204" pitchFamily="34" charset="0"/>
              <a:buChar char="•"/>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charte de cession est disponible en téléchargement sur le site d’information ATRIUM du dispositif : </a:t>
            </a: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hlinkClick r:id="rId2"/>
              </a:rPr>
              <a:t>https://www.atrium-sud.fr/web/manuels-numeriques-411137/espace-etablissement</a:t>
            </a:r>
            <a:endPar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marL="628650" lvl="1" indent="-171450" algn="just">
              <a:spcBef>
                <a:spcPts val="1200"/>
              </a:spcBef>
              <a:buFont typeface="Arial" panose="020B0604020202020204" pitchFamily="34" charset="0"/>
              <a:buChar char="•"/>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Le lycée peut la distribuer en version papier (en deux exemplaires), ou indiquer le lien de téléchargement ci-dessus, ou un spécifique à l’établissement (par exemple sur son site ATRIUM). </a:t>
            </a:r>
          </a:p>
          <a:p>
            <a:pPr marL="628650" lvl="1" indent="-171450" algn="just">
              <a:spcBef>
                <a:spcPts val="1200"/>
              </a:spcBef>
              <a:buFont typeface="Arial" panose="020B0604020202020204" pitchFamily="34" charset="0"/>
              <a:buChar char="•"/>
            </a:pP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La charte de cession en version papier doit être signée par les responsables légaux avant la distribution.</a:t>
            </a:r>
          </a:p>
          <a:p>
            <a:pPr marL="628650" lvl="1" indent="-171450" algn="just">
              <a:spcBef>
                <a:spcPts val="1200"/>
              </a:spcBef>
              <a:buFont typeface="Arial" panose="020B0604020202020204" pitchFamily="34" charset="0"/>
              <a:buChar char="•"/>
            </a:pPr>
            <a:r>
              <a:rPr lang="fr-FR" sz="1200" b="1" dirty="0">
                <a:solidFill>
                  <a:srgbClr val="ED7D31"/>
                </a:solidFill>
                <a:latin typeface="Tahoma" panose="020B0604030504040204" pitchFamily="34" charset="0"/>
                <a:ea typeface="Tahoma" panose="020B0604030504040204" pitchFamily="34" charset="0"/>
                <a:cs typeface="Tahoma" panose="020B0604030504040204" pitchFamily="34" charset="0"/>
              </a:rPr>
              <a:t>[Facultatif] </a:t>
            </a: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Dans la salle prévue pour la distribution aux élèves, un ordinateur connecté sur internet avec un lecteur code barre laser </a:t>
            </a:r>
            <a:r>
              <a:rPr lang="fr-FR" sz="1200" i="1"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peut</a:t>
            </a: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être mis en place. Si plusieurs files de distribution, prévoir un ordinateur pour chacune. </a:t>
            </a:r>
          </a:p>
          <a:p>
            <a:pPr marL="1085850" lvl="2" indent="-171450" algn="just">
              <a:spcBef>
                <a:spcPts val="1200"/>
              </a:spcBef>
              <a:buFont typeface="Arial" panose="020B0604020202020204" pitchFamily="34" charset="0"/>
              <a:buChar char="•"/>
            </a:pP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L’ordinateur va permettre l’accès par un personnel habilité par le Chef d’établissement, à l’application en ligne mise à disposition par la Région via Com-Network, qui pourra aider à la distribution : </a:t>
            </a:r>
            <a:r>
              <a:rPr lang="fr-FR" sz="1200" i="1" dirty="0">
                <a:latin typeface="Tahoma" panose="020B0604030504040204" pitchFamily="34" charset="0"/>
                <a:ea typeface="Tahoma" panose="020B0604030504040204" pitchFamily="34" charset="0"/>
                <a:cs typeface="Tahoma" panose="020B0604030504040204" pitchFamily="34" charset="0"/>
                <a:hlinkClick r:id="rId3"/>
              </a:rPr>
              <a:t>https://lec.com-network.fr/backoffice</a:t>
            </a:r>
            <a:r>
              <a:rPr lang="fr-FR" sz="1200" i="1" dirty="0">
                <a:latin typeface="Tahoma" panose="020B0604030504040204" pitchFamily="34" charset="0"/>
                <a:ea typeface="Tahoma" panose="020B0604030504040204" pitchFamily="34" charset="0"/>
                <a:cs typeface="Tahoma" panose="020B0604030504040204" pitchFamily="34" charset="0"/>
              </a:rPr>
              <a:t> </a:t>
            </a:r>
          </a:p>
          <a:p>
            <a:pPr marL="1085850" lvl="2" indent="-171450" algn="just">
              <a:spcBef>
                <a:spcPts val="1200"/>
              </a:spcBef>
              <a:buFont typeface="Arial" panose="020B0604020202020204" pitchFamily="34" charset="0"/>
              <a:buChar char="•"/>
            </a:pP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Cette application interroge la base des utilisateurs ATRIUM; aucun chargement ou import spécifique de données n’est nécessaire. </a:t>
            </a:r>
          </a:p>
          <a:p>
            <a:pPr marL="1085850" lvl="2" indent="-171450" algn="just">
              <a:spcBef>
                <a:spcPts val="1200"/>
              </a:spcBef>
              <a:buFont typeface="Arial" panose="020B0604020202020204" pitchFamily="34" charset="0"/>
              <a:buChar char="•"/>
            </a:pP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 NOTER : L’utilisation d’un ordinateur lors de la distribution n’est pas obligatoire.</a:t>
            </a:r>
          </a:p>
          <a:p>
            <a:pPr marL="628650" lvl="1" indent="-171450" algn="just">
              <a:spcBef>
                <a:spcPts val="1200"/>
              </a:spcBef>
              <a:buFont typeface="Arial" panose="020B0604020202020204" pitchFamily="34" charset="0"/>
              <a:buChar char="•"/>
            </a:pP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Les équipements livrés sont sous la responsabilité du Chef d’établissement jusqu’à leur distribution.</a:t>
            </a:r>
          </a:p>
        </p:txBody>
      </p:sp>
    </p:spTree>
    <p:extLst>
      <p:ext uri="{BB962C8B-B14F-4D97-AF65-F5344CB8AC3E}">
        <p14:creationId xmlns:p14="http://schemas.microsoft.com/office/powerpoint/2010/main" val="39457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90246" y="57534"/>
            <a:ext cx="7287097" cy="1046440"/>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(déroulement typique – lycées publics)</a:t>
            </a:r>
          </a:p>
        </p:txBody>
      </p:sp>
      <p:sp>
        <p:nvSpPr>
          <p:cNvPr id="4" name="ZoneTexte 3">
            <a:extLst>
              <a:ext uri="{FF2B5EF4-FFF2-40B4-BE49-F238E27FC236}">
                <a16:creationId xmlns:a16="http://schemas.microsoft.com/office/drawing/2014/main" id="{053D6586-9C29-4BB3-9D9D-AF5F01332CF9}"/>
              </a:ext>
            </a:extLst>
          </p:cNvPr>
          <p:cNvSpPr txBox="1"/>
          <p:nvPr/>
        </p:nvSpPr>
        <p:spPr>
          <a:xfrm>
            <a:off x="608854" y="1059620"/>
            <a:ext cx="7920000" cy="5355312"/>
          </a:xfrm>
          <a:prstGeom prst="rect">
            <a:avLst/>
          </a:prstGeom>
          <a:noFill/>
          <a:ln>
            <a:solidFill>
              <a:srgbClr val="5476B1"/>
            </a:solidFill>
          </a:ln>
        </p:spPr>
        <p:txBody>
          <a:bodyPr wrap="square" rtlCol="0">
            <a:spAutoFit/>
          </a:bodyPr>
          <a:lstStyle/>
          <a:p>
            <a:pPr lvl="1" algn="ctr">
              <a:spcBef>
                <a:spcPts val="600"/>
              </a:spcBef>
            </a:pP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Etape 2 : La distribution</a:t>
            </a:r>
          </a:p>
          <a:p>
            <a:pPr marL="742950" lvl="1"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Déplacement des élèves par classe sur le lieu de distribution dans le lycée.</a:t>
            </a:r>
          </a:p>
          <a:p>
            <a:pPr marL="742950" lvl="1" indent="-285750" algn="just">
              <a:spcBef>
                <a:spcPts val="600"/>
              </a:spcBef>
              <a:buFont typeface="+mj-lt"/>
              <a:buAutoNum type="arabicPeriod"/>
            </a:pPr>
            <a:r>
              <a:rPr lang="fr-FR" sz="1200" b="1" dirty="0">
                <a:solidFill>
                  <a:srgbClr val="ED7D31"/>
                </a:solidFill>
                <a:latin typeface="Tahoma" panose="020B0604030504040204" pitchFamily="34" charset="0"/>
                <a:ea typeface="Tahoma" panose="020B0604030504040204" pitchFamily="34" charset="0"/>
                <a:cs typeface="Tahoma" panose="020B0604030504040204" pitchFamily="34" charset="0"/>
              </a:rPr>
              <a:t>[Facultatif] </a:t>
            </a: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Accès à l’application </a:t>
            </a:r>
            <a:r>
              <a:rPr lang="fr-FR" sz="1200" i="1" dirty="0">
                <a:latin typeface="Tahoma" panose="020B0604030504040204" pitchFamily="34" charset="0"/>
                <a:ea typeface="Tahoma" panose="020B0604030504040204" pitchFamily="34" charset="0"/>
                <a:cs typeface="Tahoma" panose="020B0604030504040204" pitchFamily="34" charset="0"/>
                <a:hlinkClick r:id="rId2"/>
              </a:rPr>
              <a:t>https://lec.com-network.fr/backoffice</a:t>
            </a:r>
            <a:r>
              <a:rPr lang="fr-FR" sz="1200" i="1" dirty="0">
                <a:latin typeface="Tahoma" panose="020B0604030504040204" pitchFamily="34" charset="0"/>
                <a:ea typeface="Tahoma" panose="020B0604030504040204" pitchFamily="34" charset="0"/>
                <a:cs typeface="Tahoma" panose="020B0604030504040204" pitchFamily="34" charset="0"/>
              </a:rPr>
              <a:t> </a:t>
            </a: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sur l’ordinateur de la file de distribution par personnel habilité + sélection de la classe à l’écran + affichage à l’écran des élèves par ordre alphabétique pour appel.</a:t>
            </a:r>
          </a:p>
          <a:p>
            <a:pPr marL="742950" lvl="1"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Pour chaque élève appelé, à effectuer dans l’ordre :</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Collecte des deux chartes de cession signées par les responsables légaux</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Remise de la tablette et ses accessoires à l’élève </a:t>
            </a: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(pas de distribution sans charte signée)</a:t>
            </a:r>
          </a:p>
          <a:p>
            <a:pPr marL="1657350" lvl="3" indent="-285750" algn="just">
              <a:buFont typeface="+mj-lt"/>
              <a:buAutoNum type="alphaLcParenR"/>
            </a:pPr>
            <a:r>
              <a:rPr lang="fr-FR" sz="1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tablette dans son emballage comprenant chargeur, câble, protection d’écran</a:t>
            </a:r>
          </a:p>
          <a:p>
            <a:pPr marL="1657350" lvl="3" indent="-285750" algn="just">
              <a:buFont typeface="+mj-lt"/>
              <a:buAutoNum type="alphaLcParenR"/>
            </a:pPr>
            <a:r>
              <a:rPr lang="fr-FR" sz="1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housse de protection </a:t>
            </a:r>
          </a:p>
          <a:p>
            <a:pPr marL="1657350" lvl="3" indent="-285750" algn="just">
              <a:buFont typeface="+mj-lt"/>
              <a:buAutoNum type="alphaLcParenR"/>
            </a:pPr>
            <a:r>
              <a:rPr lang="fr-FR" sz="1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notice de prise en main (avec indications notamment sur le SAV et l’assurance)</a:t>
            </a:r>
          </a:p>
          <a:p>
            <a:pPr marL="1657350" lvl="3" indent="-285750" algn="just">
              <a:buFont typeface="+mj-lt"/>
              <a:buAutoNum type="alphaLcParenR"/>
            </a:pPr>
            <a:r>
              <a:rPr lang="fr-FR" sz="1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Le courrier d’accompagnement du Président de région</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Signature sur place de chaque exemplaire de la charte par l’élève attestant de la bonne perception de la tablette.</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Signature sur place de chaque exemplaire de la charte par le personnel habilité de la file de distribution, attestant de la remise de la tablette </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Collage par le lycée sur chaque exemplaire de l’étiquette d’identification prévue à cet effet sur l’emballage de la tablette (n° série avec code barre – cf. annexe)</a:t>
            </a:r>
          </a:p>
          <a:p>
            <a:pPr marL="1200150" lvl="2" indent="-285750" algn="just">
              <a:spcBef>
                <a:spcPts val="600"/>
              </a:spcBef>
              <a:buFont typeface="+mj-lt"/>
              <a:buAutoNum type="arabicPeriod"/>
            </a:pPr>
            <a:r>
              <a:rPr lang="fr-FR" sz="1200" b="1" dirty="0">
                <a:solidFill>
                  <a:srgbClr val="ED7D31"/>
                </a:solidFill>
                <a:latin typeface="Tahoma" panose="020B0604030504040204" pitchFamily="34" charset="0"/>
                <a:ea typeface="Tahoma" panose="020B0604030504040204" pitchFamily="34" charset="0"/>
                <a:cs typeface="Tahoma" panose="020B0604030504040204" pitchFamily="34" charset="0"/>
              </a:rPr>
              <a:t>[Facultatif] </a:t>
            </a:r>
            <a:r>
              <a:rPr lang="fr-FR" sz="12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Sur l’ordinateur, en regard du nom de l’élève, le personnel habilité </a:t>
            </a:r>
            <a:r>
              <a:rPr lang="fr-FR" sz="1200" i="1"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scanne le numéro de série </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Le lycée conserve un exemplaire de la charte.</a:t>
            </a:r>
          </a:p>
          <a:p>
            <a:pPr marL="1200150" lvl="2"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L’élève conserve le second exemplaire de la charte.</a:t>
            </a:r>
          </a:p>
          <a:p>
            <a:pPr marL="1200150" lvl="2" indent="-285750" algn="just">
              <a:spcBef>
                <a:spcPts val="600"/>
              </a:spcBef>
              <a:buFont typeface="+mj-lt"/>
              <a:buAutoNum type="arabicPeriod"/>
            </a:pP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L’élève est désormais propriétaire de l’équipement</a:t>
            </a:r>
            <a:endParaRPr lang="fr-FR" sz="105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079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90246" y="57534"/>
            <a:ext cx="7287097" cy="1046440"/>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(déroulement typique – lycées publics)</a:t>
            </a:r>
          </a:p>
        </p:txBody>
      </p:sp>
      <p:sp>
        <p:nvSpPr>
          <p:cNvPr id="4" name="ZoneTexte 3">
            <a:extLst>
              <a:ext uri="{FF2B5EF4-FFF2-40B4-BE49-F238E27FC236}">
                <a16:creationId xmlns:a16="http://schemas.microsoft.com/office/drawing/2014/main" id="{053D6586-9C29-4BB3-9D9D-AF5F01332CF9}"/>
              </a:ext>
            </a:extLst>
          </p:cNvPr>
          <p:cNvSpPr txBox="1"/>
          <p:nvPr/>
        </p:nvSpPr>
        <p:spPr>
          <a:xfrm>
            <a:off x="608854" y="1153852"/>
            <a:ext cx="7768489" cy="5386090"/>
          </a:xfrm>
          <a:prstGeom prst="rect">
            <a:avLst/>
          </a:prstGeom>
          <a:noFill/>
          <a:ln>
            <a:solidFill>
              <a:srgbClr val="5476B1"/>
            </a:solidFill>
          </a:ln>
        </p:spPr>
        <p:txBody>
          <a:bodyPr wrap="square" rtlCol="0">
            <a:spAutoFit/>
          </a:bodyPr>
          <a:lstStyle/>
          <a:p>
            <a:pPr lvl="1" algn="ctr">
              <a:spcBef>
                <a:spcPts val="600"/>
              </a:spcBef>
            </a:pP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Etape 3 : Après la distribution</a:t>
            </a:r>
          </a:p>
          <a:p>
            <a:pPr marL="742950" lvl="1" indent="-285750" algn="just">
              <a:spcBef>
                <a:spcPts val="600"/>
              </a:spcBef>
              <a:buFont typeface="Wingdings" panose="05000000000000000000" pitchFamily="2" charset="2"/>
              <a:buChar char="Ø"/>
            </a:pP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rPr>
              <a:t>Si l’application </a:t>
            </a: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hlinkClick r:id="rId2"/>
              </a:rPr>
              <a:t>https://lec.com-network.fr/backoffice</a:t>
            </a: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rPr>
              <a:t> n’a pas été utilisée pendant la distribution, celle-ci doit être obligatoirement utilisée à cette étape pour scanner le numéro de série collé sur chaque charte conservée par le lycée, en regard du nom du destinataire de la tablette.</a:t>
            </a:r>
          </a:p>
          <a:p>
            <a:pPr marL="742950" lvl="1"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 partir de l’application, une fois l’ensemble des distributions effectuées et les numéros de séries scannés, le lycée imprime la liste des bénéficiaires où figure notamment le numéro de série de leur tablette.</a:t>
            </a:r>
          </a:p>
          <a:p>
            <a:pPr marL="742950" lvl="1" indent="-285750" algn="just">
              <a:spcBef>
                <a:spcPts val="600"/>
              </a:spcBef>
              <a:buFont typeface="+mj-lt"/>
              <a:buAutoNum type="arabicPeriod"/>
            </a:pP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Le lycée adresse à la Région cette liste, avec le cachet et la signature du Chef d’établissement, certifiant ainsi que les chartes de cessions des élèves listés ont bien été signées et les équipements  cédés. La liste est communiquée à la Région en version scannée par mél (</a:t>
            </a: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l-ec@maregionsud.fr</a:t>
            </a:r>
            <a:r>
              <a:rPr lang="fr-FR" sz="1200" dirty="0">
                <a:solidFill>
                  <a:schemeClr val="accent2"/>
                </a:solidFill>
                <a:latin typeface="Tahoma" panose="020B0604030504040204" pitchFamily="34" charset="0"/>
                <a:ea typeface="Tahoma" panose="020B0604030504040204" pitchFamily="34" charset="0"/>
                <a:cs typeface="Tahoma" panose="020B0604030504040204" pitchFamily="34" charset="0"/>
              </a:rPr>
              <a:t>) ainsi qu’en original par voie postale à la Direction des lycées – Service du numérique éducatif. </a:t>
            </a:r>
            <a:r>
              <a:rPr lang="fr-FR" sz="1200" b="1" u="sng" dirty="0">
                <a:solidFill>
                  <a:schemeClr val="accent2"/>
                </a:solidFill>
                <a:latin typeface="Tahoma" panose="020B0604030504040204" pitchFamily="34" charset="0"/>
                <a:ea typeface="Tahoma" panose="020B0604030504040204" pitchFamily="34" charset="0"/>
                <a:cs typeface="Tahoma" panose="020B0604030504040204" pitchFamily="34" charset="0"/>
              </a:rPr>
              <a:t>Cette liste certifiée est indispensable pour la Région</a:t>
            </a:r>
            <a:r>
              <a:rPr lang="fr-FR" sz="1200" u="sng" dirty="0">
                <a:solidFill>
                  <a:schemeClr val="accent2"/>
                </a:solidFill>
                <a:latin typeface="Tahoma" panose="020B0604030504040204" pitchFamily="34" charset="0"/>
                <a:ea typeface="Tahoma" panose="020B0604030504040204" pitchFamily="34" charset="0"/>
                <a:cs typeface="Tahoma" panose="020B0604030504040204" pitchFamily="34" charset="0"/>
              </a:rPr>
              <a:t>.</a:t>
            </a:r>
            <a:endParaRPr lang="fr-FR" sz="1200"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spcBef>
                <a:spcPts val="600"/>
              </a:spcBef>
              <a:buFont typeface="+mj-lt"/>
              <a:buAutoNum type="arabicPeriod"/>
            </a:pPr>
            <a:r>
              <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Le lycée conserve les chartes de cession pendant 3 ans (durée de garantie des équipements). En cas de besoin, le lycée devra être en mesure de produire toute charte sur demande de la Région (litige, contrôle CRC, etc.).</a:t>
            </a:r>
          </a:p>
          <a:p>
            <a:pPr marL="742950" lvl="1" indent="-285750" algn="just">
              <a:spcBef>
                <a:spcPts val="600"/>
              </a:spcBef>
              <a:buFont typeface="+mj-lt"/>
              <a:buAutoNum type="arabicPeriod"/>
            </a:pPr>
            <a:r>
              <a:rPr lang="fr-FR" sz="1200" dirty="0">
                <a:solidFill>
                  <a:srgbClr val="1D499A"/>
                </a:solidFill>
                <a:latin typeface="Tahoma" panose="020B0604030504040204" pitchFamily="34" charset="0"/>
                <a:ea typeface="Tahoma" panose="020B0604030504040204" pitchFamily="34" charset="0"/>
                <a:cs typeface="Tahoma" panose="020B0604030504040204" pitchFamily="34" charset="0"/>
              </a:rPr>
              <a:t>Les équipements non distribués constituent un stock dont la gestion relève de la responsabilité du Chef d’établissement (prêt temporaire, arrivants en cours d’année, …). L’établissement pourra établir à cet effet une attestation de prêt temporaire : </a:t>
            </a:r>
            <a:r>
              <a:rPr lang="fr-FR" sz="1200" dirty="0">
                <a:solidFill>
                  <a:srgbClr val="1D499A"/>
                </a:solidFill>
                <a:latin typeface="Tahoma" panose="020B0604030504040204" pitchFamily="34" charset="0"/>
                <a:ea typeface="Tahoma" panose="020B0604030504040204" pitchFamily="34" charset="0"/>
                <a:cs typeface="Tahoma" panose="020B0604030504040204" pitchFamily="34" charset="0"/>
                <a:hlinkClick r:id="rId4"/>
              </a:rPr>
              <a:t>https://www.atrium-sud.fr/web/manuels-numeriques-411137/gestion-des-prets-de-tablettes-numeriques</a:t>
            </a:r>
            <a:endParaRPr lang="fr-FR" sz="1200" dirty="0">
              <a:solidFill>
                <a:srgbClr val="1D499A"/>
              </a:solidFill>
              <a:latin typeface="Tahoma" panose="020B0604030504040204" pitchFamily="34" charset="0"/>
              <a:ea typeface="Tahoma" panose="020B0604030504040204" pitchFamily="34" charset="0"/>
              <a:cs typeface="Tahoma" panose="020B0604030504040204" pitchFamily="34" charset="0"/>
            </a:endParaRPr>
          </a:p>
          <a:p>
            <a:pPr marL="628650" lvl="1" indent="-171450" algn="just">
              <a:spcBef>
                <a:spcPts val="600"/>
              </a:spcBef>
              <a:buFont typeface="Wingdings" panose="05000000000000000000" pitchFamily="2" charset="2"/>
              <a:buChar char="è"/>
            </a:pPr>
            <a:r>
              <a:rPr lang="fr-FR" sz="1200" dirty="0">
                <a:solidFill>
                  <a:srgbClr val="3A5E9C"/>
                </a:solidFill>
                <a:latin typeface="Tahoma" panose="020B0604030504040204" pitchFamily="34" charset="0"/>
                <a:ea typeface="Tahoma" panose="020B0604030504040204" pitchFamily="34" charset="0"/>
                <a:cs typeface="Tahoma" panose="020B0604030504040204" pitchFamily="34" charset="0"/>
              </a:rPr>
              <a:t>La distribution aux professeurs adopte le même processus selon une temporalité et une organisation décidées par l’établissement : Collecte de la charte de cession Professeur, Utilisation de l’application pour procéder à l’affectation de la tablette, Envoi de la liste certifiée à la Région une fois l’ensemble des professeurs dotés ….  </a:t>
            </a:r>
          </a:p>
          <a:p>
            <a:pPr marL="628650" lvl="1" indent="-171450" algn="just">
              <a:spcBef>
                <a:spcPts val="600"/>
              </a:spcBef>
              <a:buFont typeface="Wingdings" panose="05000000000000000000" pitchFamily="2" charset="2"/>
              <a:buChar char="è"/>
            </a:pPr>
            <a:r>
              <a:rPr lang="fr-FR" sz="1200" dirty="0">
                <a:solidFill>
                  <a:srgbClr val="1D499A"/>
                </a:solidFill>
                <a:latin typeface="Tahoma" panose="020B0604030504040204" pitchFamily="34" charset="0"/>
                <a:ea typeface="Tahoma" panose="020B0604030504040204" pitchFamily="34" charset="0"/>
                <a:cs typeface="Tahoma" panose="020B0604030504040204" pitchFamily="34" charset="0"/>
              </a:rPr>
              <a:t>La distribution d’une tablette est possible tout au long de l’année selon le même processus.</a:t>
            </a:r>
          </a:p>
          <a:p>
            <a:pPr marL="742950" lvl="1" indent="-285750" algn="just">
              <a:spcBef>
                <a:spcPts val="600"/>
              </a:spcBef>
              <a:buFont typeface="+mj-lt"/>
              <a:buAutoNum type="arabicPeriod"/>
            </a:pPr>
            <a:endParaRPr lang="fr-FR" sz="1200" dirty="0">
              <a:solidFill>
                <a:srgbClr val="1D499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038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5961792" y="2105571"/>
            <a:ext cx="2840245" cy="4033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ZoneTexte 17"/>
          <p:cNvSpPr txBox="1"/>
          <p:nvPr/>
        </p:nvSpPr>
        <p:spPr>
          <a:xfrm>
            <a:off x="1090246" y="57534"/>
            <a:ext cx="7287097" cy="1323439"/>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ANNEXE Etape 2 </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Collage de l’étiquette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8546" t="25697" r="303" b="33091"/>
          <a:stretch/>
        </p:blipFill>
        <p:spPr>
          <a:xfrm>
            <a:off x="128035" y="1101540"/>
            <a:ext cx="1866158" cy="1687483"/>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t="3637" b="13940"/>
          <a:stretch/>
        </p:blipFill>
        <p:spPr>
          <a:xfrm>
            <a:off x="2107762" y="1585463"/>
            <a:ext cx="1262038" cy="2080450"/>
          </a:xfrm>
          <a:prstGeom prst="rect">
            <a:avLst/>
          </a:prstGeom>
          <a:ln>
            <a:noFill/>
          </a:ln>
          <a:effectLst>
            <a:outerShdw blurRad="292100" dist="139700" dir="2700000" algn="tl" rotWithShape="0">
              <a:srgbClr val="333333">
                <a:alpha val="65000"/>
              </a:srgbClr>
            </a:outerShdw>
          </a:effectLst>
        </p:spPr>
      </p:pic>
      <p:sp>
        <p:nvSpPr>
          <p:cNvPr id="6" name="Flèche courbée vers le bas 5"/>
          <p:cNvSpPr/>
          <p:nvPr/>
        </p:nvSpPr>
        <p:spPr>
          <a:xfrm rot="1384168">
            <a:off x="1318428" y="1070954"/>
            <a:ext cx="1831988" cy="748005"/>
          </a:xfrm>
          <a:prstGeom prst="curvedDownArrow">
            <a:avLst/>
          </a:prstGeom>
          <a:solidFill>
            <a:srgbClr val="71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l="16683" t="49188" r="20143" b="29297"/>
          <a:stretch/>
        </p:blipFill>
        <p:spPr>
          <a:xfrm>
            <a:off x="1125104" y="4375087"/>
            <a:ext cx="2974360" cy="2026012"/>
          </a:xfrm>
          <a:prstGeom prst="rect">
            <a:avLst/>
          </a:prstGeom>
          <a:ln>
            <a:noFill/>
          </a:ln>
          <a:effectLst>
            <a:outerShdw blurRad="292100" dist="139700" dir="2700000" algn="tl" rotWithShape="0">
              <a:srgbClr val="333333">
                <a:alpha val="65000"/>
              </a:srgbClr>
            </a:outerShdw>
          </a:effectLst>
        </p:spPr>
      </p:pic>
      <p:sp>
        <p:nvSpPr>
          <p:cNvPr id="7" name="Flèche droite 6"/>
          <p:cNvSpPr/>
          <p:nvPr/>
        </p:nvSpPr>
        <p:spPr>
          <a:xfrm rot="5207199">
            <a:off x="1814251" y="4302627"/>
            <a:ext cx="2230723" cy="224444"/>
          </a:xfrm>
          <a:prstGeom prst="rightArrow">
            <a:avLst/>
          </a:prstGeom>
          <a:solidFill>
            <a:srgbClr val="71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2456799" y="5556439"/>
            <a:ext cx="1379228" cy="615141"/>
          </a:xfrm>
          <a:prstGeom prst="rect">
            <a:avLst/>
          </a:prstGeom>
          <a:noFill/>
          <a:ln>
            <a:solidFill>
              <a:srgbClr val="714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234422" y="3017539"/>
            <a:ext cx="981718" cy="249382"/>
          </a:xfrm>
          <a:prstGeom prst="ellipse">
            <a:avLst/>
          </a:prstGeom>
          <a:noFill/>
          <a:ln>
            <a:solidFill>
              <a:srgbClr val="714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Image 10"/>
          <p:cNvPicPr>
            <a:picLocks noChangeAspect="1"/>
          </p:cNvPicPr>
          <p:nvPr/>
        </p:nvPicPr>
        <p:blipFill>
          <a:blip r:embed="rId6"/>
          <a:stretch>
            <a:fillRect/>
          </a:stretch>
        </p:blipFill>
        <p:spPr>
          <a:xfrm>
            <a:off x="5669850" y="3015776"/>
            <a:ext cx="2530554" cy="3581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rcRect l="22327" t="60890" r="60794" b="33609"/>
          <a:stretch/>
        </p:blipFill>
        <p:spPr>
          <a:xfrm>
            <a:off x="6046668" y="4986948"/>
            <a:ext cx="705692" cy="459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ZoneTexte 18"/>
          <p:cNvSpPr txBox="1"/>
          <p:nvPr/>
        </p:nvSpPr>
        <p:spPr>
          <a:xfrm>
            <a:off x="66928" y="4070059"/>
            <a:ext cx="2823402" cy="276999"/>
          </a:xfrm>
          <a:prstGeom prst="rect">
            <a:avLst/>
          </a:prstGeom>
          <a:noFill/>
        </p:spPr>
        <p:txBody>
          <a:bodyPr wrap="none" rtlCol="0">
            <a:spAutoFit/>
          </a:bodyPr>
          <a:lstStyle/>
          <a:p>
            <a:r>
              <a:rPr lang="fr-FR" sz="1200" dirty="0">
                <a:solidFill>
                  <a:srgbClr val="714360"/>
                </a:solidFill>
              </a:rPr>
              <a:t>Deux étiquettes autocollantes décollables </a:t>
            </a:r>
          </a:p>
        </p:txBody>
      </p:sp>
      <p:sp>
        <p:nvSpPr>
          <p:cNvPr id="22" name="ZoneTexte 21"/>
          <p:cNvSpPr txBox="1"/>
          <p:nvPr/>
        </p:nvSpPr>
        <p:spPr>
          <a:xfrm>
            <a:off x="2847699" y="6238859"/>
            <a:ext cx="263214" cy="276999"/>
          </a:xfrm>
          <a:prstGeom prst="rect">
            <a:avLst/>
          </a:prstGeom>
          <a:solidFill>
            <a:schemeClr val="bg1"/>
          </a:solidFill>
          <a:ln>
            <a:solidFill>
              <a:srgbClr val="714360"/>
            </a:solidFill>
          </a:ln>
        </p:spPr>
        <p:txBody>
          <a:bodyPr wrap="none" rtlCol="0">
            <a:spAutoFit/>
          </a:bodyPr>
          <a:lstStyle/>
          <a:p>
            <a:r>
              <a:rPr lang="fr-FR" sz="1200" dirty="0">
                <a:solidFill>
                  <a:srgbClr val="714360"/>
                </a:solidFill>
              </a:rPr>
              <a:t>1</a:t>
            </a:r>
          </a:p>
        </p:txBody>
      </p:sp>
      <p:sp>
        <p:nvSpPr>
          <p:cNvPr id="23" name="ZoneTexte 22"/>
          <p:cNvSpPr txBox="1"/>
          <p:nvPr/>
        </p:nvSpPr>
        <p:spPr>
          <a:xfrm>
            <a:off x="1632443" y="5956741"/>
            <a:ext cx="263214" cy="276999"/>
          </a:xfrm>
          <a:prstGeom prst="rect">
            <a:avLst/>
          </a:prstGeom>
          <a:solidFill>
            <a:schemeClr val="bg1"/>
          </a:solidFill>
          <a:ln>
            <a:solidFill>
              <a:srgbClr val="714360"/>
            </a:solidFill>
          </a:ln>
        </p:spPr>
        <p:txBody>
          <a:bodyPr wrap="none" rtlCol="0">
            <a:spAutoFit/>
          </a:bodyPr>
          <a:lstStyle/>
          <a:p>
            <a:r>
              <a:rPr lang="fr-FR" sz="1200" dirty="0">
                <a:solidFill>
                  <a:srgbClr val="714360"/>
                </a:solidFill>
              </a:rPr>
              <a:t>2</a:t>
            </a:r>
          </a:p>
        </p:txBody>
      </p:sp>
      <p:sp>
        <p:nvSpPr>
          <p:cNvPr id="24" name="ZoneTexte 23"/>
          <p:cNvSpPr txBox="1"/>
          <p:nvPr/>
        </p:nvSpPr>
        <p:spPr>
          <a:xfrm>
            <a:off x="741448" y="2989123"/>
            <a:ext cx="1395070" cy="276999"/>
          </a:xfrm>
          <a:prstGeom prst="rect">
            <a:avLst/>
          </a:prstGeom>
          <a:noFill/>
        </p:spPr>
        <p:txBody>
          <a:bodyPr wrap="square" rtlCol="0">
            <a:spAutoFit/>
          </a:bodyPr>
          <a:lstStyle/>
          <a:p>
            <a:r>
              <a:rPr lang="fr-FR" sz="1200" dirty="0">
                <a:solidFill>
                  <a:srgbClr val="714360"/>
                </a:solidFill>
              </a:rPr>
              <a:t>Au dos de la boite : </a:t>
            </a:r>
          </a:p>
        </p:txBody>
      </p:sp>
      <p:sp>
        <p:nvSpPr>
          <p:cNvPr id="25" name="ZoneTexte 24"/>
          <p:cNvSpPr txBox="1"/>
          <p:nvPr/>
        </p:nvSpPr>
        <p:spPr>
          <a:xfrm>
            <a:off x="4429303" y="5246250"/>
            <a:ext cx="929849" cy="830997"/>
          </a:xfrm>
          <a:prstGeom prst="rect">
            <a:avLst/>
          </a:prstGeom>
          <a:noFill/>
        </p:spPr>
        <p:txBody>
          <a:bodyPr wrap="square" rtlCol="0">
            <a:spAutoFit/>
          </a:bodyPr>
          <a:lstStyle/>
          <a:p>
            <a:pPr algn="ctr"/>
            <a:r>
              <a:rPr lang="fr-FR" sz="1200" dirty="0">
                <a:solidFill>
                  <a:srgbClr val="714360"/>
                </a:solidFill>
              </a:rPr>
              <a:t>A coller sur chaque charte de cession</a:t>
            </a:r>
          </a:p>
        </p:txBody>
      </p:sp>
      <p:pic>
        <p:nvPicPr>
          <p:cNvPr id="26" name="Image 25"/>
          <p:cNvPicPr>
            <a:picLocks noChangeAspect="1"/>
          </p:cNvPicPr>
          <p:nvPr/>
        </p:nvPicPr>
        <p:blipFill rotWithShape="1">
          <a:blip r:embed="rId7" cstate="print">
            <a:extLst>
              <a:ext uri="{28A0092B-C50C-407E-A947-70E740481C1C}">
                <a14:useLocalDpi xmlns:a14="http://schemas.microsoft.com/office/drawing/2010/main" val="0"/>
              </a:ext>
            </a:extLst>
          </a:blip>
          <a:srcRect l="22327" t="60890" r="60794" b="33609"/>
          <a:stretch/>
        </p:blipFill>
        <p:spPr>
          <a:xfrm>
            <a:off x="4833508" y="6161532"/>
            <a:ext cx="493194" cy="321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Flèche courbée vers le bas 26"/>
          <p:cNvSpPr/>
          <p:nvPr/>
        </p:nvSpPr>
        <p:spPr>
          <a:xfrm rot="20603889" flipV="1">
            <a:off x="3563735" y="5802217"/>
            <a:ext cx="2898257" cy="560405"/>
          </a:xfrm>
          <a:prstGeom prst="curvedDownArrow">
            <a:avLst/>
          </a:prstGeom>
          <a:solidFill>
            <a:srgbClr val="71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ZoneTexte 28"/>
          <p:cNvSpPr txBox="1"/>
          <p:nvPr/>
        </p:nvSpPr>
        <p:spPr>
          <a:xfrm>
            <a:off x="5602916" y="1682135"/>
            <a:ext cx="3501087" cy="276999"/>
          </a:xfrm>
          <a:prstGeom prst="rect">
            <a:avLst/>
          </a:prstGeom>
          <a:noFill/>
        </p:spPr>
        <p:txBody>
          <a:bodyPr wrap="none" rtlCol="0">
            <a:spAutoFit/>
          </a:bodyPr>
          <a:lstStyle/>
          <a:p>
            <a:r>
              <a:rPr lang="fr-FR" sz="1200" dirty="0">
                <a:solidFill>
                  <a:srgbClr val="714360"/>
                </a:solidFill>
              </a:rPr>
              <a:t>Deux chartes de cession signées du responsable légal</a:t>
            </a:r>
          </a:p>
        </p:txBody>
      </p:sp>
      <p:sp>
        <p:nvSpPr>
          <p:cNvPr id="30" name="ZoneTexte 29"/>
          <p:cNvSpPr txBox="1"/>
          <p:nvPr/>
        </p:nvSpPr>
        <p:spPr>
          <a:xfrm>
            <a:off x="8056920" y="3830074"/>
            <a:ext cx="677272" cy="584775"/>
          </a:xfrm>
          <a:prstGeom prst="rect">
            <a:avLst/>
          </a:prstGeom>
          <a:solidFill>
            <a:schemeClr val="accent3">
              <a:lumMod val="60000"/>
              <a:lumOff val="40000"/>
            </a:schemeClr>
          </a:solidFill>
        </p:spPr>
        <p:txBody>
          <a:bodyPr wrap="square" rtlCol="0">
            <a:spAutoFit/>
          </a:bodyPr>
          <a:lstStyle/>
          <a:p>
            <a:pPr algn="ctr"/>
            <a:r>
              <a:rPr lang="fr-FR" sz="3200" dirty="0">
                <a:solidFill>
                  <a:srgbClr val="714360"/>
                </a:solidFill>
              </a:rPr>
              <a:t>x 2</a:t>
            </a:r>
          </a:p>
        </p:txBody>
      </p:sp>
    </p:spTree>
    <p:extLst>
      <p:ext uri="{BB962C8B-B14F-4D97-AF65-F5344CB8AC3E}">
        <p14:creationId xmlns:p14="http://schemas.microsoft.com/office/powerpoint/2010/main" val="14674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59490" y="0"/>
            <a:ext cx="7287097" cy="1323439"/>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ANNEXE </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Application en ligne de gestion des tablettes </a:t>
            </a:r>
            <a:r>
              <a:rPr lang="fr-FR" sz="1600" dirty="0">
                <a:solidFill>
                  <a:schemeClr val="accent2"/>
                </a:solidFill>
                <a:latin typeface="Tahoma" panose="020B0604030504040204" pitchFamily="34" charset="0"/>
                <a:ea typeface="Tahoma" panose="020B0604030504040204" pitchFamily="34" charset="0"/>
                <a:cs typeface="Tahoma" panose="020B0604030504040204" pitchFamily="34" charset="0"/>
              </a:rPr>
              <a:t>(1/3)</a:t>
            </a:r>
          </a:p>
        </p:txBody>
      </p:sp>
      <p:pic>
        <p:nvPicPr>
          <p:cNvPr id="3" name="Image 2">
            <a:extLst>
              <a:ext uri="{FF2B5EF4-FFF2-40B4-BE49-F238E27FC236}">
                <a16:creationId xmlns:a16="http://schemas.microsoft.com/office/drawing/2014/main" id="{3E8C99FF-46E9-4C41-A755-EFC3D9BC66B9}"/>
              </a:ext>
            </a:extLst>
          </p:cNvPr>
          <p:cNvPicPr>
            <a:picLocks noChangeAspect="1"/>
          </p:cNvPicPr>
          <p:nvPr/>
        </p:nvPicPr>
        <p:blipFill>
          <a:blip r:embed="rId2"/>
          <a:stretch>
            <a:fillRect/>
          </a:stretch>
        </p:blipFill>
        <p:spPr>
          <a:xfrm>
            <a:off x="4634188" y="1479195"/>
            <a:ext cx="4150426" cy="2033120"/>
          </a:xfrm>
          <a:prstGeom prst="rect">
            <a:avLst/>
          </a:prstGeom>
          <a:ln>
            <a:noFill/>
          </a:ln>
          <a:effectLst>
            <a:outerShdw blurRad="190500" algn="tl" rotWithShape="0">
              <a:srgbClr val="000000">
                <a:alpha val="70000"/>
              </a:srgbClr>
            </a:outerShdw>
          </a:effectLst>
        </p:spPr>
      </p:pic>
      <p:sp>
        <p:nvSpPr>
          <p:cNvPr id="5" name="ZoneTexte 4">
            <a:extLst>
              <a:ext uri="{FF2B5EF4-FFF2-40B4-BE49-F238E27FC236}">
                <a16:creationId xmlns:a16="http://schemas.microsoft.com/office/drawing/2014/main" id="{C81F7E70-D33D-47FC-82A5-10B23C5E1DBA}"/>
              </a:ext>
            </a:extLst>
          </p:cNvPr>
          <p:cNvSpPr txBox="1"/>
          <p:nvPr/>
        </p:nvSpPr>
        <p:spPr>
          <a:xfrm>
            <a:off x="139645" y="1479195"/>
            <a:ext cx="4424860" cy="5147628"/>
          </a:xfrm>
          <a:prstGeom prst="rect">
            <a:avLst/>
          </a:prstGeom>
          <a:noFill/>
        </p:spPr>
        <p:txBody>
          <a:bodyPr wrap="square" rtlCol="0">
            <a:spAutoFit/>
          </a:bodyPr>
          <a:lstStyle/>
          <a:p>
            <a:pPr>
              <a:lnSpc>
                <a:spcPct val="150000"/>
              </a:lnSpc>
            </a:pPr>
            <a:r>
              <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rPr>
              <a:t>Modalités d’utilisation : </a:t>
            </a:r>
            <a:r>
              <a:rPr lang="fr-FR" sz="1050" dirty="0">
                <a:solidFill>
                  <a:srgbClr val="ED7D31"/>
                </a:solidFill>
                <a:latin typeface="Tahoma" panose="020B0604030504040204" pitchFamily="34" charset="0"/>
                <a:ea typeface="Tahoma" panose="020B0604030504040204" pitchFamily="34" charset="0"/>
                <a:cs typeface="Tahoma" panose="020B0604030504040204" pitchFamily="34" charset="0"/>
                <a:hlinkClick r:id="rId3"/>
              </a:rPr>
              <a:t>https://www.atrium-sud.fr/web/manuels-numeriques-411137/application-de-distribution</a:t>
            </a:r>
            <a:endParaRPr lang="fr-FR" sz="1050" dirty="0">
              <a:solidFill>
                <a:srgbClr val="ED7D3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rPr>
              <a:t>1</a:t>
            </a:r>
            <a:r>
              <a:rPr lang="fr-FR" sz="1100" b="1" baseline="30000" dirty="0">
                <a:solidFill>
                  <a:srgbClr val="ED7D31"/>
                </a:solidFill>
                <a:latin typeface="Tahoma" panose="020B0604030504040204" pitchFamily="34" charset="0"/>
                <a:ea typeface="Tahoma" panose="020B0604030504040204" pitchFamily="34" charset="0"/>
                <a:cs typeface="Tahoma" panose="020B0604030504040204" pitchFamily="34" charset="0"/>
              </a:rPr>
              <a:t>ère</a:t>
            </a:r>
            <a:r>
              <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rPr>
              <a:t> connexion :</a:t>
            </a:r>
          </a:p>
          <a:p>
            <a:pPr marL="171450" indent="-171450">
              <a:lnSpc>
                <a:spcPct val="150000"/>
              </a:lnSpc>
              <a:buFont typeface="Wingdings" panose="05000000000000000000" pitchFamily="2" charset="2"/>
              <a:buChar char="§"/>
            </a:pP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Aller sur </a:t>
            </a:r>
            <a:r>
              <a:rPr lang="fr-FR" sz="1100" dirty="0">
                <a:latin typeface="Tahoma" panose="020B0604030504040204" pitchFamily="34" charset="0"/>
                <a:ea typeface="Tahoma" panose="020B0604030504040204" pitchFamily="34" charset="0"/>
                <a:cs typeface="Tahoma" panose="020B0604030504040204" pitchFamily="34" charset="0"/>
                <a:hlinkClick r:id="rId4"/>
              </a:rPr>
              <a:t>https://lec.com-network.fr/backoffice</a:t>
            </a:r>
            <a:endParaRPr lang="fr-FR" sz="1100" dirty="0">
              <a:latin typeface="Tahoma" panose="020B0604030504040204" pitchFamily="34" charset="0"/>
              <a:ea typeface="Tahoma" panose="020B0604030504040204" pitchFamily="34" charset="0"/>
              <a:cs typeface="Tahoma" panose="020B0604030504040204" pitchFamily="34" charset="0"/>
            </a:endParaRPr>
          </a:p>
          <a:p>
            <a:pPr marL="171450" indent="-171450">
              <a:lnSpc>
                <a:spcPct val="150000"/>
              </a:lnSpc>
              <a:buFont typeface="Wingdings" panose="05000000000000000000" pitchFamily="2" charset="2"/>
              <a:buChar char="§"/>
            </a:pP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Saisir le </a:t>
            </a:r>
            <a:r>
              <a:rPr lang="fr-FR" sz="1100" dirty="0" err="1">
                <a:solidFill>
                  <a:srgbClr val="3A5E9C"/>
                </a:solidFill>
                <a:latin typeface="Tahoma" panose="020B0604030504040204" pitchFamily="34" charset="0"/>
                <a:ea typeface="Tahoma" panose="020B0604030504040204" pitchFamily="34" charset="0"/>
                <a:cs typeface="Tahoma" panose="020B0604030504040204" pitchFamily="34" charset="0"/>
              </a:rPr>
              <a:t>n°UAI</a:t>
            </a: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/RNE de l’établissement</a:t>
            </a:r>
          </a:p>
          <a:p>
            <a:pPr marL="171450" indent="-171450">
              <a:lnSpc>
                <a:spcPct val="150000"/>
              </a:lnSpc>
              <a:buFont typeface="Wingdings" panose="05000000000000000000" pitchFamily="2" charset="2"/>
              <a:buChar char="§"/>
            </a:pP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Cliquer sur [Mot de passe oublié ?]</a:t>
            </a:r>
          </a:p>
          <a:p>
            <a:pPr marL="171450" indent="-171450" algn="just">
              <a:buFont typeface="Wingdings" panose="05000000000000000000" pitchFamily="2" charset="2"/>
              <a:buChar char="§"/>
            </a:pP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Un mél est adressé à l’adresse </a:t>
            </a: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hlinkClick r:id="rId5"/>
              </a:rPr>
              <a:t>ce.0xxxxx@ac-[académie].</a:t>
            </a:r>
            <a:r>
              <a:rPr lang="fr-FR" sz="1100" dirty="0" err="1">
                <a:solidFill>
                  <a:srgbClr val="3A5E9C"/>
                </a:solidFill>
                <a:latin typeface="Tahoma" panose="020B0604030504040204" pitchFamily="34" charset="0"/>
                <a:ea typeface="Tahoma" panose="020B0604030504040204" pitchFamily="34" charset="0"/>
                <a:cs typeface="Tahoma" panose="020B0604030504040204" pitchFamily="34" charset="0"/>
                <a:hlinkClick r:id="rId5"/>
              </a:rPr>
              <a:t>fr</a:t>
            </a: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 avec un mot de passe temporaire à changer à la 1</a:t>
            </a:r>
            <a:r>
              <a:rPr lang="fr-FR" sz="1100" baseline="30000" dirty="0">
                <a:solidFill>
                  <a:srgbClr val="3A5E9C"/>
                </a:solidFill>
                <a:latin typeface="Tahoma" panose="020B0604030504040204" pitchFamily="34" charset="0"/>
                <a:ea typeface="Tahoma" panose="020B0604030504040204" pitchFamily="34" charset="0"/>
                <a:cs typeface="Tahoma" panose="020B0604030504040204" pitchFamily="34" charset="0"/>
              </a:rPr>
              <a:t>ère</a:t>
            </a: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 connexion : Pour cela cliquer sur [Mon compte] une fois connecté sur l’application.</a:t>
            </a:r>
          </a:p>
          <a:p>
            <a:pPr>
              <a:lnSpc>
                <a:spcPct val="150000"/>
              </a:lnSpc>
            </a:pPr>
            <a:endParaRPr lang="fr-FR" sz="11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1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1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100" b="1" dirty="0">
                <a:solidFill>
                  <a:srgbClr val="ED7D31"/>
                </a:solidFill>
                <a:latin typeface="Tahoma" panose="020B0604030504040204" pitchFamily="34" charset="0"/>
                <a:ea typeface="Tahoma" panose="020B0604030504040204" pitchFamily="34" charset="0"/>
                <a:cs typeface="Tahoma" panose="020B0604030504040204" pitchFamily="34" charset="0"/>
              </a:rPr>
              <a:t>Fonction de distribution :</a:t>
            </a:r>
          </a:p>
          <a:p>
            <a:pPr marL="171450" indent="-171450">
              <a:lnSpc>
                <a:spcPct val="150000"/>
              </a:lnSpc>
              <a:buFont typeface="Wingdings" panose="05000000000000000000" pitchFamily="2" charset="2"/>
              <a:buChar char="§"/>
            </a:pPr>
            <a:r>
              <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rPr>
              <a:t>Cliquer dans le menu de gauche sur [Distribution]</a:t>
            </a:r>
          </a:p>
          <a:p>
            <a:pPr marL="171450" indent="-171450">
              <a:lnSpc>
                <a:spcPct val="150000"/>
              </a:lnSpc>
              <a:buFont typeface="Wingdings" panose="05000000000000000000" pitchFamily="2" charset="2"/>
              <a:buChar char="§"/>
            </a:pPr>
            <a:endParaRPr lang="fr-FR" sz="1100" dirty="0">
              <a:solidFill>
                <a:srgbClr val="3A5E9C"/>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50000"/>
              </a:lnSpc>
              <a:buFont typeface="Wingdings" panose="05000000000000000000" pitchFamily="2" charset="2"/>
              <a:buChar char="§"/>
            </a:pPr>
            <a:endParaRPr lang="fr-FR" sz="1100" b="1" dirty="0">
              <a:solidFill>
                <a:srgbClr val="3A5E9C"/>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200" b="1" dirty="0">
                <a:solidFill>
                  <a:srgbClr val="ED7D31"/>
                </a:solidFill>
                <a:latin typeface="Tahoma" panose="020B0604030504040204" pitchFamily="34" charset="0"/>
                <a:ea typeface="Tahoma" panose="020B0604030504040204" pitchFamily="34" charset="0"/>
                <a:cs typeface="Tahoma" panose="020B0604030504040204" pitchFamily="34" charset="0"/>
              </a:rPr>
              <a:t>N° TEL SUPPORT A l’APPLICATION: 0825 825 722</a:t>
            </a:r>
          </a:p>
          <a:p>
            <a:pPr>
              <a:lnSpc>
                <a:spcPct val="150000"/>
              </a:lnSpc>
            </a:pPr>
            <a:endParaRPr lang="fr-FR" sz="11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 6">
            <a:extLst>
              <a:ext uri="{FF2B5EF4-FFF2-40B4-BE49-F238E27FC236}">
                <a16:creationId xmlns:a16="http://schemas.microsoft.com/office/drawing/2014/main" id="{093B818C-5765-4078-9E92-1F08970117A7}"/>
              </a:ext>
            </a:extLst>
          </p:cNvPr>
          <p:cNvPicPr>
            <a:picLocks noChangeAspect="1"/>
          </p:cNvPicPr>
          <p:nvPr/>
        </p:nvPicPr>
        <p:blipFill rotWithShape="1">
          <a:blip r:embed="rId6"/>
          <a:srcRect r="32425"/>
          <a:stretch/>
        </p:blipFill>
        <p:spPr>
          <a:xfrm>
            <a:off x="5072215" y="3733100"/>
            <a:ext cx="3274372" cy="2934943"/>
          </a:xfrm>
          <a:prstGeom prst="rect">
            <a:avLst/>
          </a:prstGeom>
          <a:ln>
            <a:noFill/>
          </a:ln>
          <a:effectLst>
            <a:outerShdw blurRad="190500" algn="tl" rotWithShape="0">
              <a:srgbClr val="000000">
                <a:alpha val="70000"/>
              </a:srgbClr>
            </a:outerShdw>
          </a:effectLst>
        </p:spPr>
      </p:pic>
      <p:cxnSp>
        <p:nvCxnSpPr>
          <p:cNvPr id="9" name="Connecteur droit avec flèche 8">
            <a:extLst>
              <a:ext uri="{FF2B5EF4-FFF2-40B4-BE49-F238E27FC236}">
                <a16:creationId xmlns:a16="http://schemas.microsoft.com/office/drawing/2014/main" id="{309E0CD3-052B-436E-B654-D331FD711F3C}"/>
              </a:ext>
            </a:extLst>
          </p:cNvPr>
          <p:cNvCxnSpPr>
            <a:cxnSpLocks/>
          </p:cNvCxnSpPr>
          <p:nvPr/>
        </p:nvCxnSpPr>
        <p:spPr>
          <a:xfrm flipV="1">
            <a:off x="2938072" y="2273417"/>
            <a:ext cx="3244614" cy="8548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necteur droit avec flèche 10">
            <a:extLst>
              <a:ext uri="{FF2B5EF4-FFF2-40B4-BE49-F238E27FC236}">
                <a16:creationId xmlns:a16="http://schemas.microsoft.com/office/drawing/2014/main" id="{D44A2C12-B4B6-4036-9514-1B5E1566A25B}"/>
              </a:ext>
            </a:extLst>
          </p:cNvPr>
          <p:cNvCxnSpPr>
            <a:cxnSpLocks/>
          </p:cNvCxnSpPr>
          <p:nvPr/>
        </p:nvCxnSpPr>
        <p:spPr>
          <a:xfrm flipV="1">
            <a:off x="2698230" y="2495757"/>
            <a:ext cx="3610291" cy="9324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Connecteur droit avec flèche 25">
            <a:extLst>
              <a:ext uri="{FF2B5EF4-FFF2-40B4-BE49-F238E27FC236}">
                <a16:creationId xmlns:a16="http://schemas.microsoft.com/office/drawing/2014/main" id="{EA99F0BC-3082-431B-B64A-E9E65A908E4A}"/>
              </a:ext>
            </a:extLst>
          </p:cNvPr>
          <p:cNvCxnSpPr>
            <a:cxnSpLocks/>
            <a:endCxn id="23" idx="2"/>
          </p:cNvCxnSpPr>
          <p:nvPr/>
        </p:nvCxnSpPr>
        <p:spPr>
          <a:xfrm flipV="1">
            <a:off x="3545174" y="5184396"/>
            <a:ext cx="1501874" cy="1944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Ellipse 22">
            <a:extLst>
              <a:ext uri="{FF2B5EF4-FFF2-40B4-BE49-F238E27FC236}">
                <a16:creationId xmlns:a16="http://schemas.microsoft.com/office/drawing/2014/main" id="{7323D4E9-89AE-45B0-A23A-5C0162700DC3}"/>
              </a:ext>
            </a:extLst>
          </p:cNvPr>
          <p:cNvSpPr/>
          <p:nvPr/>
        </p:nvSpPr>
        <p:spPr>
          <a:xfrm>
            <a:off x="5047048" y="5100506"/>
            <a:ext cx="531631" cy="16778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3328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090246" y="57534"/>
            <a:ext cx="7287097" cy="1323439"/>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ANNEXE </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Application en ligne de gestion des tablettes </a:t>
            </a:r>
            <a:r>
              <a:rPr lang="fr-FR" sz="1600" dirty="0">
                <a:solidFill>
                  <a:schemeClr val="accent2"/>
                </a:solidFill>
                <a:latin typeface="Tahoma" panose="020B0604030504040204" pitchFamily="34" charset="0"/>
                <a:ea typeface="Tahoma" panose="020B0604030504040204" pitchFamily="34" charset="0"/>
                <a:cs typeface="Tahoma" panose="020B0604030504040204" pitchFamily="34" charset="0"/>
              </a:rPr>
              <a:t>(2/3)</a:t>
            </a:r>
          </a:p>
        </p:txBody>
      </p:sp>
      <p:pic>
        <p:nvPicPr>
          <p:cNvPr id="2" name="Image 1">
            <a:extLst>
              <a:ext uri="{FF2B5EF4-FFF2-40B4-BE49-F238E27FC236}">
                <a16:creationId xmlns:a16="http://schemas.microsoft.com/office/drawing/2014/main" id="{666B0585-A389-4BCD-B235-2980465C0469}"/>
              </a:ext>
            </a:extLst>
          </p:cNvPr>
          <p:cNvPicPr>
            <a:picLocks noChangeAspect="1"/>
          </p:cNvPicPr>
          <p:nvPr/>
        </p:nvPicPr>
        <p:blipFill>
          <a:blip r:embed="rId2"/>
          <a:stretch>
            <a:fillRect/>
          </a:stretch>
        </p:blipFill>
        <p:spPr>
          <a:xfrm>
            <a:off x="337460" y="2368479"/>
            <a:ext cx="8039882" cy="3785200"/>
          </a:xfrm>
          <a:prstGeom prst="rect">
            <a:avLst/>
          </a:prstGeom>
          <a:ln>
            <a:noFill/>
          </a:ln>
          <a:effectLst>
            <a:outerShdw blurRad="190500" algn="tl" rotWithShape="0">
              <a:srgbClr val="000000">
                <a:alpha val="70000"/>
              </a:srgbClr>
            </a:outerShdw>
          </a:effectLst>
        </p:spPr>
      </p:pic>
      <p:sp>
        <p:nvSpPr>
          <p:cNvPr id="7" name="ZoneTexte 6">
            <a:extLst>
              <a:ext uri="{FF2B5EF4-FFF2-40B4-BE49-F238E27FC236}">
                <a16:creationId xmlns:a16="http://schemas.microsoft.com/office/drawing/2014/main" id="{FA32E0E8-DE4F-42B1-9A32-B9C9ECCD7ACC}"/>
              </a:ext>
            </a:extLst>
          </p:cNvPr>
          <p:cNvSpPr txBox="1"/>
          <p:nvPr/>
        </p:nvSpPr>
        <p:spPr>
          <a:xfrm>
            <a:off x="283765" y="1364686"/>
            <a:ext cx="8093577" cy="1162691"/>
          </a:xfrm>
          <a:prstGeom prst="rect">
            <a:avLst/>
          </a:prstGeom>
          <a:noFill/>
        </p:spPr>
        <p:txBody>
          <a:bodyPr wrap="square" rtlCol="0">
            <a:spAutoFit/>
          </a:bodyPr>
          <a:lstStyle/>
          <a:p>
            <a:pPr>
              <a:lnSpc>
                <a:spcPct val="150000"/>
              </a:lnSpc>
            </a:pPr>
            <a:r>
              <a:rPr lang="fr-FR" sz="1200" b="1" dirty="0">
                <a:solidFill>
                  <a:srgbClr val="ED7D31"/>
                </a:solidFill>
                <a:latin typeface="Tahoma" panose="020B0604030504040204" pitchFamily="34" charset="0"/>
                <a:ea typeface="Tahoma" panose="020B0604030504040204" pitchFamily="34" charset="0"/>
                <a:cs typeface="Tahoma" panose="020B0604030504040204" pitchFamily="34" charset="0"/>
              </a:rPr>
              <a:t>[Distribution] Lister les bénéficiaires : </a:t>
            </a:r>
          </a:p>
          <a:p>
            <a:pPr marL="171450" indent="-171450">
              <a:lnSpc>
                <a:spcPct val="150000"/>
              </a:lnSpc>
              <a:buFont typeface="Wingdings" panose="05000000000000000000" pitchFamily="2" charset="2"/>
              <a:buChar char="§"/>
            </a:pPr>
            <a:r>
              <a:rPr lang="fr-FR" sz="1200" dirty="0">
                <a:solidFill>
                  <a:srgbClr val="3A5E9C"/>
                </a:solidFill>
                <a:latin typeface="Tahoma" panose="020B0604030504040204" pitchFamily="34" charset="0"/>
                <a:ea typeface="Tahoma" panose="020B0604030504040204" pitchFamily="34" charset="0"/>
                <a:cs typeface="Tahoma" panose="020B0604030504040204" pitchFamily="34" charset="0"/>
              </a:rPr>
              <a:t>Utiliser les filtres puis faire rechercher (exemple : sélectionner une Classe)</a:t>
            </a:r>
          </a:p>
          <a:p>
            <a:pPr marL="1543050" lvl="3" indent="-171450">
              <a:lnSpc>
                <a:spcPct val="150000"/>
              </a:lnSpc>
              <a:buFont typeface="Wingdings" panose="05000000000000000000" pitchFamily="2" charset="2"/>
              <a:buChar char="§"/>
            </a:pPr>
            <a:r>
              <a:rPr lang="fr-FR" sz="1200" dirty="0">
                <a:solidFill>
                  <a:srgbClr val="3A5E9C"/>
                </a:solidFill>
                <a:latin typeface="Tahoma" panose="020B0604030504040204" pitchFamily="34" charset="0"/>
                <a:ea typeface="Tahoma" panose="020B0604030504040204" pitchFamily="34" charset="0"/>
                <a:cs typeface="Tahoma" panose="020B0604030504040204" pitchFamily="34" charset="0"/>
              </a:rPr>
              <a:t>Un clic sur l’entête de colonne entraine un tri de la liste sur ses valeurs (exemple Nom)</a:t>
            </a:r>
            <a:endParaRPr lang="fr-FR" sz="1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F50CBED6-5D79-42F0-A66C-745C77452438}"/>
              </a:ext>
            </a:extLst>
          </p:cNvPr>
          <p:cNvSpPr/>
          <p:nvPr/>
        </p:nvSpPr>
        <p:spPr>
          <a:xfrm>
            <a:off x="1224793" y="3420611"/>
            <a:ext cx="1048624" cy="10217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CBBBAB6D-C937-4F68-BA6E-BAA226199C78}"/>
              </a:ext>
            </a:extLst>
          </p:cNvPr>
          <p:cNvCxnSpPr>
            <a:cxnSpLocks/>
          </p:cNvCxnSpPr>
          <p:nvPr/>
        </p:nvCxnSpPr>
        <p:spPr>
          <a:xfrm>
            <a:off x="1409350" y="1954635"/>
            <a:ext cx="218114" cy="14659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E97D9BF4-7485-4B85-A1ED-3629E9CDC4B2}"/>
              </a:ext>
            </a:extLst>
          </p:cNvPr>
          <p:cNvCxnSpPr>
            <a:cxnSpLocks/>
          </p:cNvCxnSpPr>
          <p:nvPr/>
        </p:nvCxnSpPr>
        <p:spPr>
          <a:xfrm flipH="1">
            <a:off x="2112126" y="2249572"/>
            <a:ext cx="4406120" cy="21920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27CE1818-F7F6-4F69-9E3E-22D5063D82AE}"/>
              </a:ext>
            </a:extLst>
          </p:cNvPr>
          <p:cNvSpPr/>
          <p:nvPr/>
        </p:nvSpPr>
        <p:spPr>
          <a:xfrm>
            <a:off x="6746658" y="4330625"/>
            <a:ext cx="342040" cy="1384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ZoneTexte 19">
            <a:extLst>
              <a:ext uri="{FF2B5EF4-FFF2-40B4-BE49-F238E27FC236}">
                <a16:creationId xmlns:a16="http://schemas.microsoft.com/office/drawing/2014/main" id="{B7CBF8C3-1A33-4F3E-803A-F70927DCBF1C}"/>
              </a:ext>
            </a:extLst>
          </p:cNvPr>
          <p:cNvSpPr txBox="1"/>
          <p:nvPr/>
        </p:nvSpPr>
        <p:spPr>
          <a:xfrm>
            <a:off x="159391" y="5785415"/>
            <a:ext cx="8970965" cy="885692"/>
          </a:xfrm>
          <a:prstGeom prst="rect">
            <a:avLst/>
          </a:prstGeom>
          <a:solidFill>
            <a:schemeClr val="bg1"/>
          </a:solidFill>
        </p:spPr>
        <p:txBody>
          <a:bodyPr wrap="square" rtlCol="0">
            <a:spAutoFit/>
          </a:bodyPr>
          <a:lstStyle/>
          <a:p>
            <a:pPr>
              <a:lnSpc>
                <a:spcPct val="150000"/>
              </a:lnSpc>
            </a:pP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rPr>
              <a:t>Ces champs sont destinés aux numéros de série à scanner (ou à saisir)</a:t>
            </a:r>
          </a:p>
          <a:p>
            <a:pPr>
              <a:lnSpc>
                <a:spcPct val="150000"/>
              </a:lnSpc>
            </a:pP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rPr>
              <a:t>								Possibilité de cocher Carte Micro SD et Etui </a:t>
            </a:r>
          </a:p>
          <a:p>
            <a:pPr>
              <a:lnSpc>
                <a:spcPct val="150000"/>
              </a:lnSpc>
            </a:pPr>
            <a:r>
              <a:rPr lang="fr-FR" sz="1200" dirty="0">
                <a:solidFill>
                  <a:srgbClr val="ED7D31"/>
                </a:solidFill>
                <a:latin typeface="Tahoma" panose="020B0604030504040204" pitchFamily="34" charset="0"/>
                <a:ea typeface="Tahoma" panose="020B0604030504040204" pitchFamily="34" charset="0"/>
                <a:cs typeface="Tahoma" panose="020B0604030504040204" pitchFamily="34" charset="0"/>
              </a:rPr>
              <a:t>                                                                                                                Renseigner le N° de master est inutile</a:t>
            </a:r>
          </a:p>
        </p:txBody>
      </p:sp>
      <p:cxnSp>
        <p:nvCxnSpPr>
          <p:cNvPr id="21" name="Connecteur droit avec flèche 20">
            <a:extLst>
              <a:ext uri="{FF2B5EF4-FFF2-40B4-BE49-F238E27FC236}">
                <a16:creationId xmlns:a16="http://schemas.microsoft.com/office/drawing/2014/main" id="{6AA9E66D-D3F5-4C61-BA1D-9A4C23B011AD}"/>
              </a:ext>
            </a:extLst>
          </p:cNvPr>
          <p:cNvCxnSpPr>
            <a:cxnSpLocks/>
          </p:cNvCxnSpPr>
          <p:nvPr/>
        </p:nvCxnSpPr>
        <p:spPr>
          <a:xfrm flipV="1">
            <a:off x="2759978" y="4595591"/>
            <a:ext cx="2760170" cy="12850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Rectangle 22">
            <a:extLst>
              <a:ext uri="{FF2B5EF4-FFF2-40B4-BE49-F238E27FC236}">
                <a16:creationId xmlns:a16="http://schemas.microsoft.com/office/drawing/2014/main" id="{16D42472-BE0C-427C-8BB3-E1395DA6B730}"/>
              </a:ext>
            </a:extLst>
          </p:cNvPr>
          <p:cNvSpPr/>
          <p:nvPr/>
        </p:nvSpPr>
        <p:spPr>
          <a:xfrm>
            <a:off x="5571688" y="4500979"/>
            <a:ext cx="1071891" cy="121395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E0CD85E9-327C-4590-A58B-3AC831065B66}"/>
              </a:ext>
            </a:extLst>
          </p:cNvPr>
          <p:cNvCxnSpPr>
            <a:cxnSpLocks/>
          </p:cNvCxnSpPr>
          <p:nvPr/>
        </p:nvCxnSpPr>
        <p:spPr>
          <a:xfrm flipV="1">
            <a:off x="6643579" y="5714938"/>
            <a:ext cx="253626" cy="4387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Rectangle 27">
            <a:extLst>
              <a:ext uri="{FF2B5EF4-FFF2-40B4-BE49-F238E27FC236}">
                <a16:creationId xmlns:a16="http://schemas.microsoft.com/office/drawing/2014/main" id="{52EC3106-496A-43F4-937E-D702D65925CC}"/>
              </a:ext>
            </a:extLst>
          </p:cNvPr>
          <p:cNvSpPr/>
          <p:nvPr/>
        </p:nvSpPr>
        <p:spPr>
          <a:xfrm>
            <a:off x="7960029" y="4330624"/>
            <a:ext cx="342040" cy="13953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29" name="Connecteur droit avec flèche 28">
            <a:extLst>
              <a:ext uri="{FF2B5EF4-FFF2-40B4-BE49-F238E27FC236}">
                <a16:creationId xmlns:a16="http://schemas.microsoft.com/office/drawing/2014/main" id="{8A1F9166-CA82-4E7B-B4D5-E5964A1F254C}"/>
              </a:ext>
            </a:extLst>
          </p:cNvPr>
          <p:cNvCxnSpPr>
            <a:cxnSpLocks/>
          </p:cNvCxnSpPr>
          <p:nvPr/>
        </p:nvCxnSpPr>
        <p:spPr>
          <a:xfrm flipV="1">
            <a:off x="6820250" y="5725961"/>
            <a:ext cx="1325460" cy="427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Connecteur droit avec flèche 34">
            <a:extLst>
              <a:ext uri="{FF2B5EF4-FFF2-40B4-BE49-F238E27FC236}">
                <a16:creationId xmlns:a16="http://schemas.microsoft.com/office/drawing/2014/main" id="{D8BF4ABB-6AD3-4D2A-A6E4-727124BABF34}"/>
              </a:ext>
            </a:extLst>
          </p:cNvPr>
          <p:cNvCxnSpPr>
            <a:cxnSpLocks/>
          </p:cNvCxnSpPr>
          <p:nvPr/>
        </p:nvCxnSpPr>
        <p:spPr>
          <a:xfrm flipV="1">
            <a:off x="7474591" y="5785415"/>
            <a:ext cx="125835" cy="6489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245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5879497-EE01-4450-B3E9-9EC4D25C128C}"/>
              </a:ext>
            </a:extLst>
          </p:cNvPr>
          <p:cNvPicPr>
            <a:picLocks noChangeAspect="1"/>
          </p:cNvPicPr>
          <p:nvPr/>
        </p:nvPicPr>
        <p:blipFill rotWithShape="1">
          <a:blip r:embed="rId2"/>
          <a:srcRect l="10288" t="49302"/>
          <a:stretch/>
        </p:blipFill>
        <p:spPr>
          <a:xfrm>
            <a:off x="6479087" y="2295658"/>
            <a:ext cx="1836276" cy="924412"/>
          </a:xfrm>
          <a:prstGeom prst="rect">
            <a:avLst/>
          </a:prstGeom>
          <a:ln>
            <a:noFill/>
          </a:ln>
          <a:effectLst>
            <a:outerShdw blurRad="190500" algn="tl" rotWithShape="0">
              <a:srgbClr val="000000">
                <a:alpha val="70000"/>
              </a:srgbClr>
            </a:outerShdw>
          </a:effectLst>
        </p:spPr>
      </p:pic>
      <p:sp>
        <p:nvSpPr>
          <p:cNvPr id="18" name="ZoneTexte 17"/>
          <p:cNvSpPr txBox="1"/>
          <p:nvPr/>
        </p:nvSpPr>
        <p:spPr>
          <a:xfrm>
            <a:off x="1090246" y="57534"/>
            <a:ext cx="7287097" cy="1569660"/>
          </a:xfrm>
          <a:prstGeom prst="rect">
            <a:avLst/>
          </a:prstGeom>
          <a:noFill/>
        </p:spPr>
        <p:txBody>
          <a:bodyPr wrap="square" rtlCol="0">
            <a:spAutoFit/>
          </a:bodyPr>
          <a:lstStyle/>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Séquence de distribution par les lycées </a:t>
            </a:r>
          </a:p>
          <a:p>
            <a:pPr algn="ctr"/>
            <a:r>
              <a:rPr lang="fr-FR" sz="2400"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des tablettes élèves et accessoires</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ANNEXE </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Application en ligne de gestion des tablettes </a:t>
            </a:r>
            <a:r>
              <a:rPr lang="fr-FR" sz="1600" dirty="0">
                <a:solidFill>
                  <a:schemeClr val="accent2"/>
                </a:solidFill>
                <a:latin typeface="Tahoma" panose="020B0604030504040204" pitchFamily="34" charset="0"/>
                <a:ea typeface="Tahoma" panose="020B0604030504040204" pitchFamily="34" charset="0"/>
                <a:cs typeface="Tahoma" panose="020B0604030504040204" pitchFamily="34" charset="0"/>
              </a:rPr>
              <a:t>(3/3)</a:t>
            </a:r>
          </a:p>
          <a:p>
            <a:pPr algn="ctr"/>
            <a:r>
              <a:rPr lang="fr-FR" sz="1600" b="1" dirty="0">
                <a:solidFill>
                  <a:schemeClr val="accent2"/>
                </a:solidFill>
                <a:latin typeface="Tahoma" panose="020B0604030504040204" pitchFamily="34" charset="0"/>
                <a:ea typeface="Tahoma" panose="020B0604030504040204" pitchFamily="34" charset="0"/>
                <a:cs typeface="Tahoma" panose="020B0604030504040204" pitchFamily="34" charset="0"/>
              </a:rPr>
              <a:t>Association numéro de série/bénéficiaire</a:t>
            </a:r>
          </a:p>
        </p:txBody>
      </p:sp>
      <p:pic>
        <p:nvPicPr>
          <p:cNvPr id="4" name="Image 3"/>
          <p:cNvPicPr>
            <a:picLocks noChangeAspect="1"/>
          </p:cNvPicPr>
          <p:nvPr/>
        </p:nvPicPr>
        <p:blipFill rotWithShape="1">
          <a:blip r:embed="rId3"/>
          <a:srcRect l="38094" t="8141" b="17859"/>
          <a:stretch/>
        </p:blipFill>
        <p:spPr>
          <a:xfrm>
            <a:off x="2978840" y="2594755"/>
            <a:ext cx="2258425" cy="1799719"/>
          </a:xfrm>
          <a:prstGeom prst="rect">
            <a:avLst/>
          </a:prstGeom>
        </p:spPr>
      </p:pic>
      <p:pic>
        <p:nvPicPr>
          <p:cNvPr id="15" name="Image 1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40893" y="2081849"/>
            <a:ext cx="2109443" cy="2109443"/>
          </a:xfrm>
          <a:prstGeom prst="rect">
            <a:avLst/>
          </a:prstGeom>
        </p:spPr>
      </p:pic>
      <p:sp>
        <p:nvSpPr>
          <p:cNvPr id="16" name="ZoneTexte 15"/>
          <p:cNvSpPr txBox="1"/>
          <p:nvPr/>
        </p:nvSpPr>
        <p:spPr>
          <a:xfrm>
            <a:off x="6780032" y="1731204"/>
            <a:ext cx="1231164" cy="430887"/>
          </a:xfrm>
          <a:prstGeom prst="rect">
            <a:avLst/>
          </a:prstGeom>
          <a:noFill/>
        </p:spPr>
        <p:txBody>
          <a:bodyPr wrap="square" rtlCol="0">
            <a:spAutoFit/>
          </a:bodyPr>
          <a:lstStyle/>
          <a:p>
            <a:pPr algn="ctr"/>
            <a:r>
              <a:rPr lang="fr-FR" sz="1100" dirty="0">
                <a:solidFill>
                  <a:srgbClr val="714360"/>
                </a:solidFill>
              </a:rPr>
              <a:t>Application d’aide à la distribution</a:t>
            </a:r>
          </a:p>
        </p:txBody>
      </p:sp>
      <p:sp>
        <p:nvSpPr>
          <p:cNvPr id="37" name="ZoneTexte 36"/>
          <p:cNvSpPr txBox="1"/>
          <p:nvPr/>
        </p:nvSpPr>
        <p:spPr>
          <a:xfrm>
            <a:off x="3255281" y="4464569"/>
            <a:ext cx="2035857" cy="276999"/>
          </a:xfrm>
          <a:prstGeom prst="rect">
            <a:avLst/>
          </a:prstGeom>
          <a:noFill/>
        </p:spPr>
        <p:txBody>
          <a:bodyPr wrap="square" rtlCol="0">
            <a:spAutoFit/>
          </a:bodyPr>
          <a:lstStyle/>
          <a:p>
            <a:r>
              <a:rPr lang="fr-FR" sz="1200" dirty="0">
                <a:solidFill>
                  <a:srgbClr val="714360"/>
                </a:solidFill>
              </a:rPr>
              <a:t>« scan » du numéro de série</a:t>
            </a:r>
          </a:p>
        </p:txBody>
      </p:sp>
      <p:sp>
        <p:nvSpPr>
          <p:cNvPr id="38" name="Rectangle 37"/>
          <p:cNvSpPr/>
          <p:nvPr/>
        </p:nvSpPr>
        <p:spPr>
          <a:xfrm>
            <a:off x="7576298" y="2434270"/>
            <a:ext cx="326131" cy="7858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9" name="Flèche droite 38"/>
          <p:cNvSpPr/>
          <p:nvPr/>
        </p:nvSpPr>
        <p:spPr>
          <a:xfrm flipV="1">
            <a:off x="4273209" y="2842299"/>
            <a:ext cx="3243327" cy="211278"/>
          </a:xfrm>
          <a:prstGeom prst="right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D7D31"/>
              </a:solidFill>
              <a:highlight>
                <a:srgbClr val="ED7D31"/>
              </a:highlight>
            </a:endParaRPr>
          </a:p>
        </p:txBody>
      </p:sp>
      <p:pic>
        <p:nvPicPr>
          <p:cNvPr id="40" name="Image 39"/>
          <p:cNvPicPr>
            <a:picLocks noChangeAspect="1"/>
          </p:cNvPicPr>
          <p:nvPr/>
        </p:nvPicPr>
        <p:blipFill>
          <a:blip r:embed="rId5"/>
          <a:stretch>
            <a:fillRect/>
          </a:stretch>
        </p:blipFill>
        <p:spPr>
          <a:xfrm>
            <a:off x="402318" y="1834092"/>
            <a:ext cx="2530554" cy="3581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Image 40"/>
          <p:cNvPicPr>
            <a:picLocks noChangeAspect="1"/>
          </p:cNvPicPr>
          <p:nvPr/>
        </p:nvPicPr>
        <p:blipFill rotWithShape="1">
          <a:blip r:embed="rId6" cstate="print">
            <a:extLst>
              <a:ext uri="{28A0092B-C50C-407E-A947-70E740481C1C}">
                <a14:useLocalDpi xmlns:a14="http://schemas.microsoft.com/office/drawing/2010/main" val="0"/>
              </a:ext>
            </a:extLst>
          </a:blip>
          <a:srcRect l="22327" t="60890" r="60794" b="33609"/>
          <a:stretch/>
        </p:blipFill>
        <p:spPr>
          <a:xfrm>
            <a:off x="779136" y="3805264"/>
            <a:ext cx="705692" cy="459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Flèche droite 30"/>
          <p:cNvSpPr/>
          <p:nvPr/>
        </p:nvSpPr>
        <p:spPr>
          <a:xfrm rot="9289143">
            <a:off x="1834979" y="3703190"/>
            <a:ext cx="943531" cy="8538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Flèche droite 32"/>
          <p:cNvSpPr/>
          <p:nvPr/>
        </p:nvSpPr>
        <p:spPr>
          <a:xfrm rot="9289143">
            <a:off x="1817334" y="3604828"/>
            <a:ext cx="943531" cy="8538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Flèche droite 33"/>
          <p:cNvSpPr/>
          <p:nvPr/>
        </p:nvSpPr>
        <p:spPr>
          <a:xfrm rot="9289143">
            <a:off x="1923781" y="3765252"/>
            <a:ext cx="943531" cy="8538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ZoneTexte 41"/>
          <p:cNvSpPr txBox="1"/>
          <p:nvPr/>
        </p:nvSpPr>
        <p:spPr>
          <a:xfrm>
            <a:off x="691048" y="1487648"/>
            <a:ext cx="2035857" cy="276999"/>
          </a:xfrm>
          <a:prstGeom prst="rect">
            <a:avLst/>
          </a:prstGeom>
          <a:noFill/>
        </p:spPr>
        <p:txBody>
          <a:bodyPr wrap="square" rtlCol="0">
            <a:spAutoFit/>
          </a:bodyPr>
          <a:lstStyle/>
          <a:p>
            <a:pPr algn="ctr"/>
            <a:r>
              <a:rPr lang="fr-FR" sz="1200" dirty="0">
                <a:solidFill>
                  <a:srgbClr val="714360"/>
                </a:solidFill>
              </a:rPr>
              <a:t>Charte de cession</a:t>
            </a:r>
          </a:p>
        </p:txBody>
      </p:sp>
      <p:sp>
        <p:nvSpPr>
          <p:cNvPr id="2" name="Rectangle 1"/>
          <p:cNvSpPr/>
          <p:nvPr/>
        </p:nvSpPr>
        <p:spPr>
          <a:xfrm>
            <a:off x="5544590" y="4191292"/>
            <a:ext cx="3329462" cy="276999"/>
          </a:xfrm>
          <a:prstGeom prst="rect">
            <a:avLst/>
          </a:prstGeom>
        </p:spPr>
        <p:txBody>
          <a:bodyPr wrap="square">
            <a:spAutoFit/>
          </a:bodyPr>
          <a:lstStyle/>
          <a:p>
            <a:pPr lvl="1" algn="ctr"/>
            <a:r>
              <a:rPr lang="fr-FR" sz="1200" dirty="0">
                <a:latin typeface="Tahoma" panose="020B0604030504040204" pitchFamily="34" charset="0"/>
                <a:ea typeface="Tahoma" panose="020B0604030504040204" pitchFamily="34" charset="0"/>
                <a:cs typeface="Tahoma" panose="020B0604030504040204" pitchFamily="34" charset="0"/>
                <a:hlinkClick r:id="rId7"/>
              </a:rPr>
              <a:t>https://lec.com-network.fr/backoffice</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053D6586-9C29-4BB3-9D9D-AF5F01332CF9}"/>
              </a:ext>
            </a:extLst>
          </p:cNvPr>
          <p:cNvSpPr txBox="1"/>
          <p:nvPr/>
        </p:nvSpPr>
        <p:spPr>
          <a:xfrm>
            <a:off x="326649" y="5801810"/>
            <a:ext cx="8547402" cy="461665"/>
          </a:xfrm>
          <a:prstGeom prst="rect">
            <a:avLst/>
          </a:prstGeom>
          <a:noFill/>
          <a:ln>
            <a:noFill/>
          </a:ln>
        </p:spPr>
        <p:txBody>
          <a:bodyPr wrap="square" rtlCol="0">
            <a:spAutoFit/>
          </a:bodyPr>
          <a:lstStyle/>
          <a:p>
            <a:pPr algn="just">
              <a:spcBef>
                <a:spcPts val="600"/>
              </a:spcBef>
            </a:pPr>
            <a:r>
              <a:rPr lang="fr-FR" sz="1200" dirty="0">
                <a:solidFill>
                  <a:srgbClr val="3A5E9C"/>
                </a:solidFill>
                <a:latin typeface="Tahoma" panose="020B0604030504040204" pitchFamily="34" charset="0"/>
                <a:ea typeface="Tahoma" panose="020B0604030504040204" pitchFamily="34" charset="0"/>
                <a:cs typeface="Tahoma" panose="020B0604030504040204" pitchFamily="34" charset="0"/>
              </a:rPr>
              <a:t>Le lecteur code-barre n’est pas fourni par la Région; les lecteurs des CDI conviennent; un lecteur code-barre USB de bonne qualité coute à partir d’une quarantaine d’euros.</a:t>
            </a:r>
          </a:p>
        </p:txBody>
      </p:sp>
    </p:spTree>
    <p:extLst>
      <p:ext uri="{BB962C8B-B14F-4D97-AF65-F5344CB8AC3E}">
        <p14:creationId xmlns:p14="http://schemas.microsoft.com/office/powerpoint/2010/main" val="147114726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3333</TotalTime>
  <Words>1560</Words>
  <Application>Microsoft Office PowerPoint</Application>
  <PresentationFormat>Affichage à l'écran (4:3)</PresentationFormat>
  <Paragraphs>121</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Tahoma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Conseil Régional Pocence Alpes Côte D'Azur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MAZO Eric</dc:creator>
  <cp:lastModifiedBy>CEREZUELA Sebastien</cp:lastModifiedBy>
  <cp:revision>128</cp:revision>
  <cp:lastPrinted>2019-08-27T22:10:46Z</cp:lastPrinted>
  <dcterms:created xsi:type="dcterms:W3CDTF">2019-02-26T16:48:18Z</dcterms:created>
  <dcterms:modified xsi:type="dcterms:W3CDTF">2021-08-20T16:38:50Z</dcterms:modified>
</cp:coreProperties>
</file>