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0080625" cy="567055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5" d="100"/>
          <a:sy n="135" d="100"/>
        </p:scale>
        <p:origin x="-228" y="-78"/>
      </p:cViewPr>
      <p:guideLst>
        <p:guide orient="horz" pos="1786"/>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squar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fr-FR" sz="1400" b="0" i="0" u="none" strike="noStrike" kern="1200" cap="none">
              <a:ln>
                <a:noFill/>
              </a:ln>
              <a:latin typeface="Liberation Sans" pitchFamily="18"/>
              <a:ea typeface="Microsoft YaHei" pitchFamily="2"/>
              <a:cs typeface="Lucida Sans"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squar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fr-FR" sz="1400" b="0" i="0" u="none" strike="noStrike" kern="1200" cap="none">
              <a:ln>
                <a:noFill/>
              </a:ln>
              <a:latin typeface="Liberation Sans" pitchFamily="18"/>
              <a:ea typeface="Microsoft YaHei" pitchFamily="2"/>
              <a:cs typeface="Lucida Sans"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squar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fr-FR" sz="1400" b="0" i="0" u="none" strike="noStrike" kern="1200" cap="none">
              <a:ln>
                <a:noFill/>
              </a:ln>
              <a:latin typeface="Liberation Sans" pitchFamily="18"/>
              <a:ea typeface="Microsoft YaHei" pitchFamily="2"/>
              <a:cs typeface="Lucida Sans"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squar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1E798575-DEFF-4AE1-B19A-27B8DCD46DA7}" type="slidenum">
              <a:t>‹N°›</a:t>
            </a:fld>
            <a:endParaRPr lang="fr-FR" sz="1400" b="0" i="0" u="none" strike="noStrike" kern="1200" cap="none">
              <a:ln>
                <a:noFill/>
              </a:ln>
              <a:latin typeface="Liberation Sans" pitchFamily="18"/>
              <a:ea typeface="Microsoft YaHei" pitchFamily="2"/>
              <a:cs typeface="Lucida San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216000" y="812520"/>
            <a:ext cx="7127279" cy="4008959"/>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vert="horz" lIns="0" tIns="0" rIns="0" bIns="0" anchorCtr="0"/>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vert="horz" lIns="0" tIns="0" rIns="0" bIns="0" anchorCtr="0"/>
          <a:lstStyle>
            <a:lvl1pPr lvl="0" algn="r" rtl="0" hangingPunct="0">
              <a:buNone/>
              <a:tabLst/>
              <a:defRPr lang="fr-FR" sz="1400" kern="1200">
                <a:latin typeface="Liberation Serif" pitchFamily="18"/>
                <a:ea typeface="Segoe UI"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lstStyle>
            <a:lvl1pPr lvl="0" algn="r" rtl="0" hangingPunct="0">
              <a:buNone/>
              <a:tabLst/>
              <a:defRPr lang="fr-FR" sz="1400" kern="1200">
                <a:latin typeface="Liberation Serif" pitchFamily="18"/>
                <a:ea typeface="Segoe UI" pitchFamily="2"/>
                <a:cs typeface="Tahoma" pitchFamily="2"/>
              </a:defRPr>
            </a:lvl1pPr>
          </a:lstStyle>
          <a:p>
            <a:pPr lvl="0"/>
            <a:fld id="{825FA8ED-2BE9-4E83-962A-0FC72A209554}" type="slidenum">
              <a:t>‹N°›</a:t>
            </a:fld>
            <a:endParaRPr lang="fr-FR"/>
          </a:p>
        </p:txBody>
      </p:sp>
    </p:spTree>
  </p:cSld>
  <p:clrMap bg1="lt1" tx1="dk1" bg2="lt2" tx2="dk2" accent1="accent1" accent2="accent2" accent3="accent3" accent4="accent4" accent5="accent5" accent6="accent6" hlink="hlink" folHlink="folHlink"/>
  <p:notesStyle>
    <a:lvl1pPr marL="216000" marR="0" indent="-216000" rtl="0" hangingPunct="0">
      <a:tabLst/>
      <a:defRPr lang="fr-FR"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commentaires 2"/>
          <p:cNvSpPr txBox="1">
            <a:spLocks noGrp="1"/>
          </p:cNvSpPr>
          <p:nvPr>
            <p:ph type="body" sz="quarter" idx="1"/>
          </p:nvPr>
        </p:nvSpPr>
        <p:spPr/>
        <p:txBody>
          <a:bodyPr vert="horz">
            <a:spAutoFit/>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1762125"/>
            <a:ext cx="8569325" cy="1214438"/>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12888" y="3213100"/>
            <a:ext cx="7056437" cy="14493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5258094F-F2FE-4E7F-AE60-B1B8F8D0F0C8}" type="slidenum">
              <a:t>‹N°›</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6B6C1F81-B8B3-4900-87AC-2FB0E08B0D8D}" type="slidenum">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225425"/>
            <a:ext cx="2266950" cy="438943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03238" y="225425"/>
            <a:ext cx="6653212" cy="43894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1C848629-EE1E-4342-86AE-E2FD283E1B7A}" type="slidenum">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A1E675F6-3F04-443E-8112-4BACA4E166AA}" type="slidenum">
              <a:t>‹N°›</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3643313"/>
            <a:ext cx="8567738" cy="112712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96925" y="2403475"/>
            <a:ext cx="8567738" cy="12398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38DBE9C3-2FB3-4D8F-87AC-A8E9F2644FD5}" type="slidenum">
              <a:t>‹N°›</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03238" y="1327150"/>
            <a:ext cx="4459287" cy="328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14925" y="1327150"/>
            <a:ext cx="4460875" cy="3287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F739C6BF-2180-497A-B66A-38BBE6AB3076}" type="slidenum">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227013"/>
            <a:ext cx="9072563" cy="944562"/>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4825" y="1270000"/>
            <a:ext cx="4452938" cy="528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825" y="1798638"/>
            <a:ext cx="4452938" cy="326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270000"/>
            <a:ext cx="4456113" cy="5286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1275" y="1798638"/>
            <a:ext cx="4456113" cy="326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5269114E-F032-499F-A5B9-7132D56FA8C9}" type="slidenum">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82EFE554-94CA-47E5-B23D-66713C78239D}" type="slidenum">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3A9C35C4-D108-489E-A6FA-F843D3B07400}" type="slidenum">
              <a:t>‹N°›</a:t>
            </a:fld>
            <a:endParaRPr lang="fr-F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225425"/>
            <a:ext cx="3316288" cy="960438"/>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41763" y="225425"/>
            <a:ext cx="5635625" cy="48402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185863"/>
            <a:ext cx="3316288" cy="3879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2601690-6037-471D-8DC0-F29CEC1C6F96}" type="slidenum">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3968750"/>
            <a:ext cx="6048375" cy="46990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76438" y="506413"/>
            <a:ext cx="6048375" cy="34020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4438650"/>
            <a:ext cx="6048375" cy="665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0BD7DA96-ED33-431D-BD58-933CBE7F0807}" type="slidenum">
              <a:t>‹N°›</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503999" y="226080"/>
            <a:ext cx="9071640" cy="94644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503999" y="1326600"/>
            <a:ext cx="9071640" cy="3288239"/>
          </a:xfrm>
          <a:prstGeom prst="rect">
            <a:avLst/>
          </a:prstGeom>
          <a:noFill/>
          <a:ln>
            <a:noFill/>
          </a:ln>
        </p:spPr>
        <p:txBody>
          <a:bodyPr lIns="0" tIns="0" rIns="0" bIns="0"/>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503999" y="5165280"/>
            <a:ext cx="2348280" cy="390600"/>
          </a:xfrm>
          <a:prstGeom prst="rect">
            <a:avLst/>
          </a:prstGeom>
          <a:noFill/>
          <a:ln>
            <a:noFill/>
          </a:ln>
        </p:spPr>
        <p:txBody>
          <a:bodyPr vert="horz" lIns="0" tIns="0" rIns="0" bIns="0" anchorCtr="0"/>
          <a:lstStyle>
            <a:lvl1pPr lvl="0" rtl="0" hangingPunct="0">
              <a:buNone/>
              <a:tabLst/>
              <a:defRPr lang="fr-FR" sz="1400" kern="1200">
                <a:latin typeface="Liberation Serif" pitchFamily="18"/>
                <a:ea typeface="Segoe UI"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5165280"/>
            <a:ext cx="3195000" cy="390600"/>
          </a:xfrm>
          <a:prstGeom prst="rect">
            <a:avLst/>
          </a:prstGeom>
          <a:noFill/>
          <a:ln>
            <a:noFill/>
          </a:ln>
        </p:spPr>
        <p:txBody>
          <a:bodyPr vert="horz" lIns="0" tIns="0" rIns="0" bIns="0" anchorCtr="0"/>
          <a:lstStyle>
            <a:lvl1pPr lvl="0" algn="ctr" rtl="0" hangingPunct="0">
              <a:buNone/>
              <a:tabLst/>
              <a:defRPr lang="fr-FR" sz="1400" kern="1200">
                <a:latin typeface="Liberation Serif" pitchFamily="18"/>
                <a:ea typeface="Segoe UI"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7227360" y="5165280"/>
            <a:ext cx="2348280" cy="390600"/>
          </a:xfrm>
          <a:prstGeom prst="rect">
            <a:avLst/>
          </a:prstGeom>
          <a:noFill/>
          <a:ln>
            <a:noFill/>
          </a:ln>
        </p:spPr>
        <p:txBody>
          <a:bodyPr vert="horz" lIns="0" tIns="0" rIns="0" bIns="0" anchorCtr="0"/>
          <a:lstStyle>
            <a:lvl1pPr lvl="0" algn="r" rtl="0" hangingPunct="0">
              <a:buNone/>
              <a:tabLst/>
              <a:defRPr lang="fr-FR" sz="1400" kern="1200">
                <a:latin typeface="Liberation Serif" pitchFamily="18"/>
                <a:ea typeface="Segoe UI" pitchFamily="2"/>
                <a:cs typeface="Tahoma" pitchFamily="2"/>
              </a:defRPr>
            </a:lvl1pPr>
          </a:lstStyle>
          <a:p>
            <a:pPr lvl="0"/>
            <a:fld id="{1FEBF5BA-6D70-4F15-BF59-2E22AAAAE368}"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fr-FR" sz="4400" b="0" i="0" u="none" strike="noStrike" kern="1200" cap="none">
          <a:ln>
            <a:noFill/>
          </a:ln>
          <a:highlight>
            <a:scrgbClr r="0" g="0" b="0">
              <a:alpha val="0"/>
            </a:scrgbClr>
          </a:highlight>
          <a:latin typeface="Liberation Sans" pitchFamily="18"/>
          <a:ea typeface="Microsoft YaHei" pitchFamily="2"/>
        </a:defRPr>
      </a:lvl1pPr>
    </p:titleStyle>
    <p:bodyStyle>
      <a:lvl1pPr marL="0" marR="0" indent="0" rtl="0" hangingPunct="0">
        <a:spcBef>
          <a:spcPts val="1417"/>
        </a:spcBef>
        <a:spcAft>
          <a:spcPts val="0"/>
        </a:spcAft>
        <a:tabLst/>
        <a:defRPr lang="fr-FR" sz="3200" b="0" i="0" u="none" strike="noStrike" kern="1200" cap="none">
          <a:ln>
            <a:noFill/>
          </a:ln>
          <a:highlight>
            <a:scrgbClr r="0" g="0" b="0">
              <a:alpha val="0"/>
            </a:scrgbClr>
          </a:highlight>
          <a:latin typeface="Liberation Sans" pitchFamily="18"/>
          <a:ea typeface="Microsoft YaHei"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clary@lyceeperier.fr"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mailto:salina@lyceeperier.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t>Option et spécialité Histoire des arts</a:t>
            </a:r>
          </a:p>
        </p:txBody>
      </p:sp>
      <p:sp>
        <p:nvSpPr>
          <p:cNvPr id="3" name="Espace réservé du texte 2"/>
          <p:cNvSpPr txBox="1">
            <a:spLocks noGrp="1"/>
          </p:cNvSpPr>
          <p:nvPr>
            <p:ph type="body" idx="4294967295"/>
          </p:nvPr>
        </p:nvSpPr>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marL="0" lvl="0" indent="0">
              <a:spcBef>
                <a:spcPts val="0"/>
              </a:spcBef>
              <a:buNone/>
            </a:pPr>
            <a:endParaRPr lang="fr-FR">
              <a:solidFill>
                <a:srgbClr val="000000"/>
              </a:solidFill>
            </a:endParaRPr>
          </a:p>
          <a:p>
            <a:pPr marL="0" lvl="0" indent="0">
              <a:spcBef>
                <a:spcPts val="0"/>
              </a:spcBef>
              <a:buNone/>
            </a:pPr>
            <a:r>
              <a:rPr lang="fr-FR">
                <a:solidFill>
                  <a:srgbClr val="000000"/>
                </a:solidFill>
              </a:rPr>
              <a:t>L’option et la spécialité Histoire des arts sont enseignées au lycée Périer, mais l’enseignement est mutualisé avec les lycées Daumier et Marseilleveyre.</a:t>
            </a:r>
          </a:p>
          <a:p>
            <a:pPr marL="0" lvl="0" indent="0">
              <a:spcBef>
                <a:spcPts val="0"/>
              </a:spcBef>
              <a:buNone/>
            </a:pPr>
            <a:endParaRPr lang="fr-FR">
              <a:solidFill>
                <a:srgbClr val="000000"/>
              </a:solidFill>
            </a:endParaRPr>
          </a:p>
          <a:p>
            <a:pPr marL="0" lvl="0" indent="0">
              <a:spcBef>
                <a:spcPts val="0"/>
              </a:spcBef>
              <a:buNone/>
            </a:pPr>
            <a:endParaRPr lang="fr-FR">
              <a:solidFill>
                <a:srgbClr val="000000"/>
              </a:solidFill>
            </a:endParaRPr>
          </a:p>
          <a:p>
            <a:pPr marL="0" lvl="0" indent="0">
              <a:spcBef>
                <a:spcPts val="0"/>
              </a:spcBef>
              <a:buNone/>
            </a:pPr>
            <a:endParaRPr lang="fr-FR">
              <a:solidFill>
                <a:srgbClr val="000000"/>
              </a:solidFill>
            </a:endParaRPr>
          </a:p>
          <a:p>
            <a:pPr marL="0" lvl="0" indent="0">
              <a:spcBef>
                <a:spcPts val="0"/>
              </a:spcBef>
              <a:buNone/>
            </a:pPr>
            <a:endParaRPr lang="fr-FR">
              <a:solidFill>
                <a:srgbClr val="00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ZoneTexte 1"/>
          <p:cNvSpPr txBox="1"/>
          <p:nvPr/>
        </p:nvSpPr>
        <p:spPr>
          <a:xfrm>
            <a:off x="1413000" y="900000"/>
            <a:ext cx="7047360" cy="3010909"/>
          </a:xfrm>
          <a:prstGeom prst="rect">
            <a:avLst/>
          </a:prstGeom>
          <a:noFill/>
          <a:ln>
            <a:noFill/>
          </a:ln>
        </p:spPr>
        <p:txBody>
          <a:bodyPr vert="horz" wrap="square" lIns="90000" tIns="45000" rIns="90000" bIns="45000"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Si vous désirez plus de renseignements,</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vous pouvez contacter </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V</a:t>
            </a:r>
            <a:r>
              <a:rPr lang="fr-FR" sz="1800" b="0" i="0" u="none" strike="noStrike" kern="1200" cap="none" dirty="0" smtClean="0">
                <a:ln>
                  <a:noFill/>
                </a:ln>
                <a:latin typeface="Liberation Sans" pitchFamily="18"/>
                <a:ea typeface="Microsoft YaHei" pitchFamily="2"/>
                <a:cs typeface="Lucida Sans" pitchFamily="2"/>
              </a:rPr>
              <a:t>. Clary </a:t>
            </a:r>
            <a:r>
              <a:rPr lang="fr-FR" sz="1800" b="0" i="0" u="none" strike="noStrike" kern="1200" cap="none" dirty="0">
                <a:ln>
                  <a:noFill/>
                </a:ln>
                <a:latin typeface="Liberation Sans" pitchFamily="18"/>
                <a:ea typeface="Microsoft YaHei" pitchFamily="2"/>
                <a:cs typeface="Lucida Sans" pitchFamily="2"/>
              </a:rPr>
              <a:t>ou L</a:t>
            </a:r>
            <a:r>
              <a:rPr lang="fr-FR" sz="1800" b="0" i="0" u="none" strike="noStrike" kern="1200" cap="none" dirty="0" smtClean="0">
                <a:ln>
                  <a:noFill/>
                </a:ln>
                <a:latin typeface="Liberation Sans" pitchFamily="18"/>
                <a:ea typeface="Microsoft YaHei" pitchFamily="2"/>
                <a:cs typeface="Lucida Sans" pitchFamily="2"/>
              </a:rPr>
              <a:t>. Salina</a:t>
            </a: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aux adresses suivantes :</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hlinkClick r:id="rId3"/>
              </a:rPr>
              <a:t>clary@lyceeperier.fr</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hlinkClick r:id="rId4"/>
              </a:rPr>
              <a:t>salina@lyceeperier.fr</a:t>
            </a:r>
          </a:p>
          <a:p>
            <a:pPr marL="0" marR="0" lvl="0" indent="0" rtl="0" hangingPunct="0">
              <a:lnSpc>
                <a:spcPct val="100000"/>
              </a:lnSpc>
              <a:spcBef>
                <a:spcPts val="0"/>
              </a:spcBef>
              <a:spcAft>
                <a:spcPts val="0"/>
              </a:spcAft>
              <a:buNone/>
              <a:tabLst/>
              <a:defRPr sz="1800"/>
            </a:pPr>
            <a:endParaRPr lang="fr-FR" sz="1800" b="0" i="0" u="none" strike="noStrike" kern="1200" cap="none" dirty="0">
              <a:ln>
                <a:noFill/>
              </a:ln>
              <a:solidFill>
                <a:srgbClr val="EEEEEE"/>
              </a:solidFill>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solidFill>
                <a:srgbClr val="EEEEEE"/>
              </a:solidFill>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solidFill>
                <a:srgbClr val="EEEEEE"/>
              </a:solidFill>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r>
              <a:rPr lang="fr-FR" sz="1800" b="0" i="0" u="none" strike="noStrike" kern="1200" cap="none" dirty="0">
                <a:ln>
                  <a:noFill/>
                </a:ln>
                <a:solidFill>
                  <a:srgbClr val="EEEEEE"/>
                </a:solidFill>
                <a:latin typeface="Liberation Sans" pitchFamily="18"/>
                <a:ea typeface="Microsoft YaHei" pitchFamily="2"/>
                <a:cs typeface="Lucida Sans" pitchFamily="2"/>
              </a:rPr>
              <a:t>													A bientôt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60000" y="74160"/>
            <a:ext cx="9071640" cy="1250280"/>
          </a:xfrm>
        </p:spPr>
        <p:txBody>
          <a:bodyPr vert="horz"/>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rgbClr val="000000"/>
                </a:solidFill>
              </a:rPr>
              <a:t>Des découvertes et des approfondissements</a:t>
            </a:r>
          </a:p>
        </p:txBody>
      </p:sp>
      <p:sp>
        <p:nvSpPr>
          <p:cNvPr id="3" name="Espace réservé du texte 2"/>
          <p:cNvSpPr txBox="1">
            <a:spLocks noGrp="1"/>
          </p:cNvSpPr>
          <p:nvPr>
            <p:ph type="body" idx="4294967295"/>
          </p:nvPr>
        </p:nvSpPr>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lvl="0">
              <a:buNone/>
            </a:pPr>
            <a:r>
              <a:rPr lang="fr-FR" sz="1400">
                <a:solidFill>
                  <a:srgbClr val="000000"/>
                </a:solidFill>
              </a:rPr>
              <a:t>Nous étudions, dans leur dimension historique, artistique et culturelle, la peinture, la sculpture, le dessin, la gravure… mais aussi l’architecture, la photographie, le design, le cinéma, la musique…Nous lisons, également, des œuvres de fiction liées </a:t>
            </a:r>
            <a:r>
              <a:rPr lang="fr-FR" sz="1400">
                <a:solidFill>
                  <a:srgbClr val="000000"/>
                </a:solidFill>
                <a:latin typeface="Arial" pitchFamily="34"/>
              </a:rPr>
              <a:t>à l’art</a:t>
            </a:r>
            <a:r>
              <a:rPr lang="fr-FR" sz="1400">
                <a:solidFill>
                  <a:srgbClr val="000000"/>
                </a:solidFill>
              </a:rPr>
              <a:t> ou encore des pages d’essais de spécialistes de l’art.</a:t>
            </a:r>
          </a:p>
          <a:p>
            <a:pPr lvl="0">
              <a:buNone/>
            </a:pPr>
            <a:endParaRPr lang="fr-FR">
              <a:solidFill>
                <a:srgbClr val="FFDE59"/>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ZoneTexte 1"/>
          <p:cNvSpPr txBox="1"/>
          <p:nvPr/>
        </p:nvSpPr>
        <p:spPr>
          <a:xfrm>
            <a:off x="720000" y="360000"/>
            <a:ext cx="9690840" cy="5134567"/>
          </a:xfrm>
          <a:prstGeom prst="rect">
            <a:avLst/>
          </a:prstGeom>
          <a:noFill/>
          <a:ln>
            <a:noFill/>
          </a:ln>
        </p:spPr>
        <p:txBody>
          <a:bodyPr vert="horz" wrap="square" lIns="90000" tIns="45000" rIns="90000" bIns="45000"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Nous allons souvent visiter des musées, en particulier le musée </a:t>
            </a:r>
            <a:r>
              <a:rPr lang="fr-FR" sz="1800" b="0" i="0" u="none" strike="noStrike" kern="1200" cap="none" dirty="0" err="1">
                <a:ln>
                  <a:noFill/>
                </a:ln>
                <a:latin typeface="Liberation Sans" pitchFamily="18"/>
                <a:ea typeface="Microsoft YaHei" pitchFamily="2"/>
                <a:cs typeface="Lucida Sans" pitchFamily="2"/>
              </a:rPr>
              <a:t>Cantini</a:t>
            </a:r>
            <a:r>
              <a:rPr lang="fr-FR" sz="1800" b="0" i="0" u="none" strike="noStrike" kern="1200" cap="none" dirty="0">
                <a:ln>
                  <a:noFill/>
                </a:ln>
                <a:latin typeface="Liberation Sans" pitchFamily="18"/>
                <a:ea typeface="Microsoft YaHei" pitchFamily="2"/>
                <a:cs typeface="Lucida Sans" pitchFamily="2"/>
              </a:rPr>
              <a:t>,</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le musée des </a:t>
            </a:r>
            <a:r>
              <a:rPr lang="fr-FR" sz="1800" b="0" i="0" u="none" strike="noStrike" kern="1200" cap="none" dirty="0" err="1">
                <a:ln>
                  <a:noFill/>
                </a:ln>
                <a:latin typeface="Liberation Sans" pitchFamily="18"/>
                <a:ea typeface="Microsoft YaHei" pitchFamily="2"/>
                <a:cs typeface="Lucida Sans" pitchFamily="2"/>
              </a:rPr>
              <a:t>Beaux-Arts</a:t>
            </a:r>
            <a:r>
              <a:rPr lang="fr-FR" sz="1800" b="0" i="0" u="none" strike="noStrike" kern="1200" cap="none" dirty="0">
                <a:ln>
                  <a:noFill/>
                </a:ln>
                <a:latin typeface="Liberation Sans" pitchFamily="18"/>
                <a:ea typeface="Microsoft YaHei" pitchFamily="2"/>
                <a:cs typeface="Lucida Sans" pitchFamily="2"/>
              </a:rPr>
              <a:t>, le </a:t>
            </a:r>
            <a:r>
              <a:rPr lang="fr-FR" sz="1800" b="0" i="0" u="none" strike="noStrike" kern="1200" cap="none" dirty="0" err="1">
                <a:ln>
                  <a:noFill/>
                </a:ln>
                <a:latin typeface="Liberation Sans" pitchFamily="18"/>
                <a:ea typeface="Microsoft YaHei" pitchFamily="2"/>
                <a:cs typeface="Lucida Sans" pitchFamily="2"/>
              </a:rPr>
              <a:t>Mucem</a:t>
            </a:r>
            <a:r>
              <a:rPr lang="fr-FR" sz="1800" b="0" i="0" u="none" strike="noStrike" kern="1200" cap="none" dirty="0">
                <a:ln>
                  <a:noFill/>
                </a:ln>
                <a:latin typeface="Liberation Sans" pitchFamily="18"/>
                <a:ea typeface="Microsoft YaHei" pitchFamily="2"/>
                <a:cs typeface="Lucida Sans" pitchFamily="2"/>
              </a:rPr>
              <a:t>, le Centre de la Vieille Charité…</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Nous nous rendons également en Arles pour les Rencontres de la photographie.</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Nous observons et étudions les différentes architectures de Marseille,</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Tout comme les monuments de la ville, tout ce qui a trait au patrimoine.</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Nous allons voir et écouter des spectacles de danse, d’opéra, de théâtre.</a:t>
            </a:r>
          </a:p>
          <a:p>
            <a:pPr marL="0" marR="0" lvl="0" indent="0" rtl="0" hangingPunct="0">
              <a:lnSpc>
                <a:spcPct val="100000"/>
              </a:lnSpc>
              <a:spcBef>
                <a:spcPts val="0"/>
              </a:spcBef>
              <a:spcAft>
                <a:spcPts val="0"/>
              </a:spcAft>
              <a:buNone/>
              <a:tabLst/>
              <a:defRPr sz="1800"/>
            </a:pPr>
            <a:r>
              <a:rPr lang="fr-FR" sz="1800" b="0" i="0" u="none" strike="noStrike" kern="1200" cap="none" dirty="0">
                <a:ln>
                  <a:noFill/>
                </a:ln>
                <a:latin typeface="Liberation Sans" pitchFamily="18"/>
                <a:ea typeface="Microsoft YaHei" pitchFamily="2"/>
                <a:cs typeface="Lucida Sans" pitchFamily="2"/>
              </a:rPr>
              <a:t>Nous visitons enfin des galeries d’art, comme la galerie </a:t>
            </a:r>
            <a:r>
              <a:rPr lang="fr-FR" sz="1800" b="0" i="0" u="none" strike="noStrike" kern="1200" cap="none" dirty="0" err="1">
                <a:ln>
                  <a:noFill/>
                </a:ln>
                <a:latin typeface="Liberation Sans" pitchFamily="18"/>
                <a:ea typeface="Microsoft YaHei" pitchFamily="2"/>
                <a:cs typeface="Lucida Sans" pitchFamily="2"/>
              </a:rPr>
              <a:t>Pentcheff</a:t>
            </a:r>
            <a:r>
              <a:rPr lang="fr-FR" sz="1800" b="0" i="0" u="none" strike="noStrike" kern="1200" cap="none" dirty="0">
                <a:ln>
                  <a:noFill/>
                </a:ln>
                <a:latin typeface="Liberation Sans" pitchFamily="18"/>
                <a:ea typeface="Microsoft YaHei" pitchFamily="2"/>
                <a:cs typeface="Lucida Sans" pitchFamily="2"/>
              </a:rPr>
              <a:t>, rue Paradis.</a:t>
            </a:r>
          </a:p>
          <a:p>
            <a:pPr marL="0" marR="0" lvl="0" indent="0" rtl="0" hangingPunct="0">
              <a:lnSpc>
                <a:spcPct val="100000"/>
              </a:lnSpc>
              <a:spcBef>
                <a:spcPts val="0"/>
              </a:spcBef>
              <a:spcAft>
                <a:spcPts val="0"/>
              </a:spcAft>
              <a:buNone/>
              <a:tabLst/>
              <a:defRPr sz="1800"/>
            </a:pPr>
            <a:endParaRPr lang="fr-FR" sz="1800" b="0" i="0" u="none" strike="noStrike" kern="1200" cap="none" dirty="0">
              <a:ln>
                <a:noFill/>
              </a:ln>
              <a:latin typeface="Liberation Sans" pitchFamily="18"/>
              <a:ea typeface="Microsoft YaHei" pitchFamily="2"/>
              <a:cs typeface="Lucida Sans" pitchFamily="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60000" y="313560"/>
            <a:ext cx="9071640" cy="946440"/>
          </a:xfrm>
        </p:spPr>
        <p:txBody>
          <a:bodyPr vert="horz"/>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Des rencontres</a:t>
            </a:r>
          </a:p>
        </p:txBody>
      </p:sp>
      <p:sp>
        <p:nvSpPr>
          <p:cNvPr id="3" name="Espace réservé du texte 2"/>
          <p:cNvSpPr txBox="1">
            <a:spLocks noGrp="1"/>
          </p:cNvSpPr>
          <p:nvPr>
            <p:ph type="body" idx="4294967295"/>
          </p:nvPr>
        </p:nvSpPr>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lvl="0">
              <a:buNone/>
            </a:pPr>
            <a:r>
              <a:rPr lang="fr-FR" sz="1800" dirty="0">
                <a:solidFill>
                  <a:srgbClr val="FFFFFF"/>
                </a:solidFill>
              </a:rPr>
              <a:t>Nous rencontrons des artistes qui nous parlent de leur métier, de leur formation,</a:t>
            </a:r>
          </a:p>
          <a:p>
            <a:pPr lvl="0"/>
            <a:r>
              <a:rPr lang="fr-FR" sz="1800" dirty="0">
                <a:solidFill>
                  <a:srgbClr val="FFFFFF"/>
                </a:solidFill>
              </a:rPr>
              <a:t>de leurs techniques…</a:t>
            </a:r>
          </a:p>
          <a:p>
            <a:pPr lvl="8" rtl="0" hangingPunct="0">
              <a:buNone/>
            </a:pPr>
            <a:r>
              <a:rPr lang="fr-FR" sz="1800" dirty="0">
                <a:solidFill>
                  <a:schemeClr val="tx1"/>
                </a:solidFill>
              </a:rPr>
              <a:t>Nous allons voir des galeristes, des conservateurs et conservatrices, des archivistes...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t>Des activités artistiques</a:t>
            </a:r>
          </a:p>
        </p:txBody>
      </p:sp>
      <p:sp>
        <p:nvSpPr>
          <p:cNvPr id="3" name="Espace réservé du texte 2"/>
          <p:cNvSpPr txBox="1">
            <a:spLocks noGrp="1"/>
          </p:cNvSpPr>
          <p:nvPr>
            <p:ph type="body" idx="4294967295"/>
          </p:nvPr>
        </p:nvSpPr>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lvl="0">
              <a:buNone/>
            </a:pPr>
            <a:endParaRPr lang="fr-FR" sz="1600"/>
          </a:p>
          <a:p>
            <a:pPr lvl="0">
              <a:buNone/>
            </a:pPr>
            <a:endParaRPr lang="fr-FR" sz="1600"/>
          </a:p>
          <a:p>
            <a:pPr lvl="0">
              <a:buNone/>
            </a:pPr>
            <a:endParaRPr lang="fr-FR" sz="1600"/>
          </a:p>
          <a:p>
            <a:pPr lvl="0">
              <a:buNone/>
            </a:pPr>
            <a:endParaRPr lang="fr-FR" sz="1600"/>
          </a:p>
          <a:p>
            <a:pPr lvl="0">
              <a:buNone/>
            </a:pPr>
            <a:endParaRPr lang="fr-FR" sz="1600"/>
          </a:p>
          <a:p>
            <a:pPr lvl="0">
              <a:buNone/>
            </a:pPr>
            <a:endParaRPr lang="fr-FR" sz="1600"/>
          </a:p>
          <a:p>
            <a:pPr lvl="0">
              <a:buNone/>
            </a:pPr>
            <a:endParaRPr lang="fr-FR" sz="1600"/>
          </a:p>
          <a:p>
            <a:pPr lvl="0">
              <a:buNone/>
            </a:pPr>
            <a:r>
              <a:rPr lang="fr-FR" sz="1600"/>
              <a:t>Nous nous essayons parfois à la création artistique, afin de mieux comprendre les enjeux, les difficultés, et surtout les plaisirs liés à la pratique d’un art.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900000" y="313560"/>
            <a:ext cx="9071640" cy="946440"/>
          </a:xfrm>
        </p:spPr>
        <p:txBody>
          <a:bodyPr vert="horz"/>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t>Des partenariats</a:t>
            </a:r>
          </a:p>
        </p:txBody>
      </p:sp>
      <p:sp>
        <p:nvSpPr>
          <p:cNvPr id="3" name="Espace réservé du texte 2"/>
          <p:cNvSpPr txBox="1">
            <a:spLocks noGrp="1"/>
          </p:cNvSpPr>
          <p:nvPr>
            <p:ph type="body" idx="4294967295"/>
          </p:nvPr>
        </p:nvSpPr>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marL="88900" lvl="0" indent="19050">
              <a:buNone/>
            </a:pPr>
            <a:r>
              <a:rPr lang="fr-FR" dirty="0"/>
              <a:t>Le lycée Périer entretient des </a:t>
            </a:r>
            <a:r>
              <a:rPr lang="fr-FR" dirty="0" smtClean="0"/>
              <a:t>relations privilégiées </a:t>
            </a:r>
            <a:r>
              <a:rPr lang="fr-FR" dirty="0"/>
              <a:t>avec le musée </a:t>
            </a:r>
            <a:r>
              <a:rPr lang="fr-FR" dirty="0" err="1"/>
              <a:t>Cantini</a:t>
            </a:r>
            <a:r>
              <a:rPr lang="fr-FR" dirty="0"/>
              <a:t> et le Conseil d’Architecture, d’Urbanisme et de l’environnement des Bouches-du-Rhône.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re 1"/>
          <p:cNvSpPr txBox="1">
            <a:spLocks noGrp="1"/>
          </p:cNvSpPr>
          <p:nvPr>
            <p:ph type="title" idx="4294967295"/>
          </p:nvPr>
        </p:nvSpPr>
        <p:spPr/>
        <p:txBody>
          <a:bodyPr vert="horz">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t>Au programme :</a:t>
            </a:r>
          </a:p>
        </p:txBody>
      </p:sp>
      <p:sp>
        <p:nvSpPr>
          <p:cNvPr id="3" name="Espace réservé du texte 2"/>
          <p:cNvSpPr txBox="1">
            <a:spLocks noGrp="1"/>
          </p:cNvSpPr>
          <p:nvPr>
            <p:ph type="body" idx="4294967295"/>
          </p:nvPr>
        </p:nvSpPr>
        <p:spPr>
          <a:xfrm>
            <a:off x="540000" y="1260000"/>
            <a:ext cx="9071640" cy="3288239"/>
          </a:xfrm>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lvl="0">
              <a:buNone/>
            </a:pPr>
            <a:endParaRPr lang="fr-FR" sz="1400" dirty="0">
              <a:solidFill>
                <a:schemeClr val="tx1"/>
              </a:solidFill>
            </a:endParaRPr>
          </a:p>
          <a:p>
            <a:pPr lvl="0">
              <a:buNone/>
            </a:pPr>
            <a:endParaRPr lang="fr-FR" sz="1400" dirty="0">
              <a:solidFill>
                <a:schemeClr val="tx1"/>
              </a:solidFill>
            </a:endParaRPr>
          </a:p>
          <a:p>
            <a:pPr lvl="0">
              <a:buNone/>
            </a:pPr>
            <a:endParaRPr lang="fr-FR" sz="1400" dirty="0">
              <a:solidFill>
                <a:schemeClr val="tx1"/>
              </a:solidFill>
            </a:endParaRPr>
          </a:p>
          <a:p>
            <a:pPr lvl="0">
              <a:buNone/>
            </a:pPr>
            <a:r>
              <a:rPr lang="fr-FR" sz="1400" dirty="0">
                <a:solidFill>
                  <a:schemeClr val="tx1"/>
                </a:solidFill>
              </a:rPr>
              <a:t>En option, nous étudions les différents mouvements artistiques, les artistes les plus remarquables, les plus mémorables, les styles dans leur originalité et leur similarité, l’art africain, le Jazz, l’orientalisme, l’art du portrait, l’émancipation dans et par l’art…</a:t>
            </a:r>
          </a:p>
          <a:p>
            <a:pPr lvl="0">
              <a:buNone/>
            </a:pPr>
            <a:r>
              <a:rPr lang="fr-FR" sz="1400" dirty="0">
                <a:solidFill>
                  <a:schemeClr val="tx1"/>
                </a:solidFill>
              </a:rPr>
              <a:t>En spécialité, nous étudions :</a:t>
            </a:r>
          </a:p>
          <a:p>
            <a:pPr lvl="1" rtl="0" hangingPunct="0"/>
            <a:r>
              <a:rPr lang="fr-FR" sz="1400" dirty="0">
                <a:solidFill>
                  <a:schemeClr val="tx1"/>
                </a:solidFill>
              </a:rPr>
              <a:t>En Première, les techniques, les formes et les matières ; l’artiste et la création artistique ; les lieux de l’art ; la réception de l’</a:t>
            </a:r>
            <a:r>
              <a:rPr lang="fr-FR" sz="1400" dirty="0" err="1">
                <a:solidFill>
                  <a:schemeClr val="tx1"/>
                </a:solidFill>
              </a:rPr>
              <a:t>oeuvre</a:t>
            </a:r>
            <a:r>
              <a:rPr lang="fr-FR" sz="1400" dirty="0">
                <a:solidFill>
                  <a:schemeClr val="tx1"/>
                </a:solidFill>
              </a:rPr>
              <a:t> ; le marché de l’art ; le circulation des </a:t>
            </a:r>
            <a:r>
              <a:rPr lang="fr-FR" sz="1400" dirty="0" err="1">
                <a:solidFill>
                  <a:schemeClr val="tx1"/>
                </a:solidFill>
              </a:rPr>
              <a:t>oeuvres</a:t>
            </a:r>
            <a:r>
              <a:rPr lang="fr-FR" sz="1400" dirty="0">
                <a:solidFill>
                  <a:schemeClr val="tx1"/>
                </a:solidFill>
              </a:rPr>
              <a:t> et les échanges artistiques.</a:t>
            </a:r>
          </a:p>
          <a:p>
            <a:pPr lvl="1" rtl="0" hangingPunct="0"/>
            <a:r>
              <a:rPr lang="fr-FR" sz="1400" dirty="0">
                <a:solidFill>
                  <a:schemeClr val="tx1"/>
                </a:solidFill>
              </a:rPr>
              <a:t>En Terminale, nous traitons trois questions limitatives :</a:t>
            </a:r>
          </a:p>
          <a:p>
            <a:pPr lvl="4" rtl="0" hangingPunct="0"/>
            <a:r>
              <a:rPr lang="fr-FR" sz="1400" dirty="0">
                <a:solidFill>
                  <a:schemeClr val="tx1"/>
                </a:solidFill>
              </a:rPr>
              <a:t>Femmes, féminité et féminisme dans l’art ;</a:t>
            </a:r>
          </a:p>
          <a:p>
            <a:pPr lvl="4" rtl="0" hangingPunct="0"/>
            <a:r>
              <a:rPr lang="fr-FR" sz="1400" dirty="0">
                <a:solidFill>
                  <a:schemeClr val="tx1"/>
                </a:solidFill>
              </a:rPr>
              <a:t>Charlotte </a:t>
            </a:r>
            <a:r>
              <a:rPr lang="fr-FR" sz="1400" dirty="0" err="1">
                <a:solidFill>
                  <a:schemeClr val="tx1"/>
                </a:solidFill>
              </a:rPr>
              <a:t>Perriand</a:t>
            </a:r>
            <a:r>
              <a:rPr lang="fr-FR" sz="1400" dirty="0">
                <a:solidFill>
                  <a:schemeClr val="tx1"/>
                </a:solidFill>
              </a:rPr>
              <a:t>, une vie de création ;</a:t>
            </a:r>
          </a:p>
          <a:p>
            <a:pPr lvl="4" rtl="0" hangingPunct="0"/>
            <a:r>
              <a:rPr lang="fr-FR" sz="1400" dirty="0">
                <a:solidFill>
                  <a:schemeClr val="tx1"/>
                </a:solidFill>
              </a:rPr>
              <a:t>Les voyages en Italie des artistes européens du XVIIe s au XIXe 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ZoneTexte 1"/>
          <p:cNvSpPr txBox="1"/>
          <p:nvPr/>
        </p:nvSpPr>
        <p:spPr>
          <a:xfrm>
            <a:off x="863848" y="675035"/>
            <a:ext cx="7560000" cy="3187881"/>
          </a:xfrm>
          <a:prstGeom prst="rect">
            <a:avLst/>
          </a:prstGeom>
          <a:noFill/>
          <a:ln>
            <a:noFill/>
          </a:ln>
        </p:spPr>
        <p:txBody>
          <a:bodyPr vert="horz" wrap="square" lIns="90000" tIns="45000" rIns="90000" bIns="45000"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r>
              <a:rPr lang="fr-FR" sz="1400" b="0" i="0" u="none" strike="noStrike" kern="1200" cap="none" dirty="0">
                <a:ln>
                  <a:noFill/>
                </a:ln>
                <a:latin typeface="Liberation Sans" pitchFamily="18"/>
                <a:ea typeface="Microsoft YaHei" pitchFamily="2"/>
                <a:cs typeface="Lucida Sans" pitchFamily="2"/>
              </a:rPr>
              <a:t>A quels métiers l’histoire des arts prépare-t-elle ?</a:t>
            </a:r>
          </a:p>
          <a:p>
            <a:pPr marL="0" marR="0" lvl="0" indent="0" rtl="0" hangingPunct="0">
              <a:lnSpc>
                <a:spcPct val="100000"/>
              </a:lnSpc>
              <a:spcBef>
                <a:spcPts val="0"/>
              </a:spcBef>
              <a:spcAft>
                <a:spcPts val="0"/>
              </a:spcAft>
              <a:buNone/>
              <a:tabLst/>
              <a:defRPr sz="1400"/>
            </a:pPr>
            <a:endParaRPr lang="fr-FR" sz="1400" b="0" i="0" u="none" strike="noStrike" kern="1200" cap="none" dirty="0">
              <a:ln>
                <a:noFill/>
              </a:ln>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defRPr sz="1400"/>
            </a:pPr>
            <a:r>
              <a:rPr lang="fr-FR" sz="1400" b="0" i="0" u="none" strike="noStrike" kern="1200" cap="none" dirty="0">
                <a:ln>
                  <a:noFill/>
                </a:ln>
                <a:latin typeface="Liberation Sans" pitchFamily="18"/>
                <a:ea typeface="Microsoft YaHei" pitchFamily="2"/>
                <a:cs typeface="Lucida Sans" pitchFamily="2"/>
              </a:rPr>
              <a:t>	L’histoire des arts prépare à toutes les professions liées à la conservation, la restauration, l’étude, le commerce des œuvres d’art ; la spécialité permet par exemple d’accéder d’une manière plus directe aux grandes écoles telles que l’École du Louvre.</a:t>
            </a:r>
          </a:p>
          <a:p>
            <a:pPr marL="0" marR="0" lvl="0" indent="0" rtl="0" hangingPunct="0">
              <a:lnSpc>
                <a:spcPct val="100000"/>
              </a:lnSpc>
              <a:spcBef>
                <a:spcPts val="0"/>
              </a:spcBef>
              <a:spcAft>
                <a:spcPts val="0"/>
              </a:spcAft>
              <a:buNone/>
              <a:tabLst/>
              <a:defRPr sz="1400"/>
            </a:pPr>
            <a:r>
              <a:rPr lang="fr-FR" sz="1400" b="0" i="0" u="none" strike="noStrike" kern="1200" cap="none" dirty="0">
                <a:ln>
                  <a:noFill/>
                </a:ln>
                <a:latin typeface="Liberation Sans" pitchFamily="18"/>
                <a:ea typeface="Microsoft YaHei" pitchFamily="2"/>
                <a:cs typeface="Lucida Sans" pitchFamily="2"/>
              </a:rPr>
              <a:t>	Associée à la littérature, la philosophie, l’</a:t>
            </a:r>
            <a:r>
              <a:rPr lang="fr-FR" sz="1400" b="0" i="0" u="none" strike="noStrike" kern="1200" cap="none" dirty="0" err="1">
                <a:ln>
                  <a:noFill/>
                </a:ln>
                <a:latin typeface="Liberation Sans" pitchFamily="18"/>
                <a:ea typeface="Microsoft YaHei" pitchFamily="2"/>
                <a:cs typeface="Lucida Sans" pitchFamily="2"/>
              </a:rPr>
              <a:t>histoire,l’</a:t>
            </a:r>
            <a:r>
              <a:rPr lang="fr-FR" sz="1400" b="0" i="0" u="none" strike="noStrike" kern="1200" cap="none" dirty="0">
                <a:ln>
                  <a:noFill/>
                </a:ln>
                <a:latin typeface="Liberation Sans" pitchFamily="18"/>
                <a:ea typeface="Microsoft YaHei" pitchFamily="2"/>
                <a:cs typeface="Lucida Sans" pitchFamily="2"/>
              </a:rPr>
              <a:t>histoire des arts apporte des connaissances et des savoir-faire particulièrement appréciables dans les cursus universitaires, les grandes écoles, et dans la plupart des métiers liés à l’art.</a:t>
            </a:r>
          </a:p>
          <a:p>
            <a:pPr marL="0" marR="0" lvl="0" indent="0" rtl="0" hangingPunct="0">
              <a:lnSpc>
                <a:spcPct val="100000"/>
              </a:lnSpc>
              <a:spcBef>
                <a:spcPts val="0"/>
              </a:spcBef>
              <a:spcAft>
                <a:spcPts val="0"/>
              </a:spcAft>
              <a:buNone/>
              <a:tabLst/>
              <a:defRPr sz="1400"/>
            </a:pPr>
            <a:r>
              <a:rPr lang="fr-FR" sz="1400" b="0" i="0" u="none" strike="noStrike" kern="1200" cap="none" dirty="0">
                <a:ln>
                  <a:noFill/>
                </a:ln>
                <a:latin typeface="Liberation Sans" pitchFamily="18"/>
                <a:ea typeface="Microsoft YaHei" pitchFamily="2"/>
                <a:cs typeface="Lucida Sans" pitchFamily="2"/>
              </a:rPr>
              <a:t>	Avec l’économie, l’histoire des arts permet d’envisager une carrière de commissaire priseur, de galeriste, de marchand d’art.</a:t>
            </a:r>
          </a:p>
          <a:p>
            <a:pPr marL="0" marR="0" lvl="0" indent="0" rtl="0" hangingPunct="0">
              <a:lnSpc>
                <a:spcPct val="100000"/>
              </a:lnSpc>
              <a:spcBef>
                <a:spcPts val="0"/>
              </a:spcBef>
              <a:spcAft>
                <a:spcPts val="0"/>
              </a:spcAft>
              <a:buNone/>
              <a:tabLst/>
              <a:defRPr sz="1400"/>
            </a:pPr>
            <a:r>
              <a:rPr lang="fr-FR" sz="1400" b="0" i="0" u="none" strike="noStrike" kern="1200" cap="none" dirty="0">
                <a:ln>
                  <a:noFill/>
                </a:ln>
                <a:latin typeface="Liberation Sans" pitchFamily="18"/>
                <a:ea typeface="Microsoft YaHei" pitchFamily="2"/>
                <a:cs typeface="Lucida Sans" pitchFamily="2"/>
              </a:rPr>
              <a:t>	Avec les mathématiques, l’histoire des arts ouvre aux métiers de l’architecture, du design.</a:t>
            </a:r>
          </a:p>
          <a:p>
            <a:pPr marL="0" marR="0" lvl="0" indent="0" rtl="0" hangingPunct="0">
              <a:lnSpc>
                <a:spcPct val="100000"/>
              </a:lnSpc>
              <a:spcBef>
                <a:spcPts val="0"/>
              </a:spcBef>
              <a:spcAft>
                <a:spcPts val="0"/>
              </a:spcAft>
              <a:buNone/>
              <a:tabLst/>
              <a:defRPr sz="1400"/>
            </a:pPr>
            <a:r>
              <a:rPr lang="fr-FR" sz="1400" b="0" i="0" u="none" strike="noStrike" kern="1200" cap="none" dirty="0">
                <a:ln>
                  <a:noFill/>
                </a:ln>
                <a:latin typeface="Liberation Sans" pitchFamily="18"/>
                <a:ea typeface="Microsoft YaHei" pitchFamily="2"/>
                <a:cs typeface="Lucida Sans" pitchFamily="2"/>
              </a:rPr>
              <a:t>	Couplée avec une spécialité numérique, l’histoire des arts est un atout pour entrer dans une école de graphisme ou de développement, en particulier dans l’animation et le jeu vidéo.</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re 1"/>
          <p:cNvSpPr txBox="1">
            <a:spLocks noGrp="1"/>
          </p:cNvSpPr>
          <p:nvPr>
            <p:ph type="title" idx="4294967295"/>
          </p:nvPr>
        </p:nvSpPr>
        <p:spPr>
          <a:xfrm>
            <a:off x="360000" y="9720"/>
            <a:ext cx="9071640" cy="1250280"/>
          </a:xfrm>
        </p:spPr>
        <p:txBody>
          <a:bodyPr vert="horz"/>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rgbClr val="FFFFFF"/>
                </a:solidFill>
              </a:rPr>
              <a:t>Evaluation de l’Histoire des arts au baccalauréat</a:t>
            </a:r>
          </a:p>
        </p:txBody>
      </p:sp>
      <p:sp>
        <p:nvSpPr>
          <p:cNvPr id="3" name="Espace réservé du texte 2"/>
          <p:cNvSpPr txBox="1">
            <a:spLocks noGrp="1"/>
          </p:cNvSpPr>
          <p:nvPr>
            <p:ph type="body" idx="4294967295"/>
          </p:nvPr>
        </p:nvSpPr>
        <p:spPr>
          <a:xfrm>
            <a:off x="824040" y="1495079"/>
            <a:ext cx="7740000" cy="2880000"/>
          </a:xfrm>
        </p:spPr>
        <p:txBody>
          <a:bodyPr vert="horz"/>
          <a:lstStyle>
            <a:defPPr marL="432000" marR="0" lvl="0" indent="-324000">
              <a:spcBef>
                <a:spcPts val="1417"/>
              </a:spcBef>
              <a:spcAft>
                <a:spcPts val="0"/>
              </a:spcAft>
              <a:buSzPct val="45000"/>
              <a:buFont typeface="StarSymbol"/>
              <a:buNone/>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defPPr>
            <a:lvl1pPr marL="432000" marR="0" lvl="0" indent="-324000">
              <a:spcBef>
                <a:spcPts val="1417"/>
              </a:spcBef>
              <a:spcAft>
                <a:spcPts val="0"/>
              </a:spcAft>
              <a:buSzPct val="45000"/>
              <a:buFont typeface="StarSymbol"/>
              <a:buChar char="●"/>
              <a:defRPr lang="fr-FR" sz="3200" b="0" i="0" u="none" strike="noStrike" kern="1200" cap="none">
                <a:ln>
                  <a:noFill/>
                </a:ln>
                <a:highlight>
                  <a:scrgbClr r="0" g="0" b="0">
                    <a:alpha val="0"/>
                  </a:scrgbClr>
                </a:highlight>
                <a:latin typeface="Liberation Sans" pitchFamily="18"/>
                <a:ea typeface="Microsoft YaHei" pitchFamily="2"/>
                <a:cs typeface="Lucida Sans" pitchFamily="2"/>
              </a:defRPr>
            </a:lvl1pPr>
            <a:lvl2pPr marL="864000" marR="0" lvl="1" indent="-324000">
              <a:spcBef>
                <a:spcPts val="1134"/>
              </a:spcBef>
              <a:spcAft>
                <a:spcPts val="0"/>
              </a:spcAft>
              <a:buSzPct val="75000"/>
              <a:buFont typeface="StarSymbol"/>
              <a:buChar char="–"/>
              <a:defRPr lang="fr-FR" sz="2800" b="0" i="0" u="none" strike="noStrike" kern="1200" cap="none">
                <a:ln>
                  <a:noFill/>
                </a:ln>
                <a:highlight>
                  <a:scrgbClr r="0" g="0" b="0">
                    <a:alpha val="0"/>
                  </a:scrgbClr>
                </a:highlight>
                <a:latin typeface="Liberation Sans" pitchFamily="18"/>
                <a:ea typeface="Microsoft YaHei" pitchFamily="2"/>
                <a:cs typeface="Lucida Sans" pitchFamily="2"/>
              </a:defRPr>
            </a:lvl2pPr>
            <a:lvl3pPr marL="1295999" marR="0" lvl="2" indent="-288000">
              <a:spcBef>
                <a:spcPts val="850"/>
              </a:spcBef>
              <a:spcAft>
                <a:spcPts val="0"/>
              </a:spcAft>
              <a:buSzPct val="45000"/>
              <a:buFont typeface="StarSymbol"/>
              <a:buChar char="●"/>
              <a:defRPr lang="fr-FR" sz="2400" b="0" i="0" u="none" strike="noStrike" kern="1200" cap="none">
                <a:ln>
                  <a:noFill/>
                </a:ln>
                <a:highlight>
                  <a:scrgbClr r="0" g="0" b="0">
                    <a:alpha val="0"/>
                  </a:scrgbClr>
                </a:highlight>
                <a:latin typeface="Liberation Sans" pitchFamily="18"/>
                <a:ea typeface="Microsoft YaHei" pitchFamily="2"/>
                <a:cs typeface="Lucida Sans" pitchFamily="2"/>
              </a:defRPr>
            </a:lvl3pPr>
            <a:lvl4pPr marL="1728000" marR="0" lvl="3" indent="-216000">
              <a:spcBef>
                <a:spcPts val="567"/>
              </a:spcBef>
              <a:spcAft>
                <a:spcPts val="0"/>
              </a:spcAft>
              <a:buSzPct val="7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4pPr>
            <a:lvl5pPr marL="2160000" marR="0" lvl="4"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5pPr>
            <a:lvl6pPr marL="2592000" marR="0" lvl="5"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6pPr>
            <a:lvl7pPr marL="3024000" marR="0" lvl="6"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7pPr>
            <a:lvl8pPr marL="3456000" marR="0" lvl="7"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8pPr>
            <a:lvl9pPr marL="3887999" marR="0" lvl="8" indent="-216000">
              <a:spcBef>
                <a:spcPts val="283"/>
              </a:spcBef>
              <a:spcAft>
                <a:spcPts val="0"/>
              </a:spcAft>
              <a:buSzPct val="45000"/>
              <a:buFont typeface="StarSymbol"/>
              <a:buChar char="●"/>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9pPr>
          </a:lstStyle>
          <a:p>
            <a:pPr marL="0" lvl="0" indent="0">
              <a:buNone/>
            </a:pPr>
            <a:r>
              <a:rPr lang="fr-FR" sz="1400" dirty="0">
                <a:solidFill>
                  <a:schemeClr val="tx1"/>
                </a:solidFill>
              </a:rPr>
              <a:t>Les élèves qui suivent la spécialité Histoire des arts pendant tout le cycle terminal (années de Première et de Terminale) sont </a:t>
            </a:r>
            <a:r>
              <a:rPr lang="fr-FR" sz="1400" dirty="0" err="1">
                <a:solidFill>
                  <a:schemeClr val="tx1"/>
                </a:solidFill>
              </a:rPr>
              <a:t>évalué.e.s</a:t>
            </a:r>
            <a:r>
              <a:rPr lang="fr-FR" sz="1400" dirty="0">
                <a:solidFill>
                  <a:schemeClr val="tx1"/>
                </a:solidFill>
              </a:rPr>
              <a:t> par un écrit (une dissertation ou une composition sur documents) et un oral (un exposé sur une problématique déterminée par l’élève suivi d’un entretien) ;</a:t>
            </a:r>
          </a:p>
          <a:p>
            <a:pPr marL="0" lvl="0" indent="0">
              <a:buNone/>
            </a:pPr>
            <a:endParaRPr lang="fr-FR" sz="1400" dirty="0">
              <a:solidFill>
                <a:schemeClr val="tx1"/>
              </a:solidFill>
            </a:endParaRPr>
          </a:p>
          <a:p>
            <a:pPr marL="0" lvl="0" indent="0">
              <a:buNone/>
            </a:pPr>
            <a:endParaRPr lang="fr-FR" sz="1400" dirty="0">
              <a:solidFill>
                <a:schemeClr val="tx1"/>
              </a:solidFill>
            </a:endParaRPr>
          </a:p>
          <a:p>
            <a:pPr marL="0" lvl="0" indent="0">
              <a:buNone/>
            </a:pPr>
            <a:endParaRPr lang="fr-FR" sz="1400" dirty="0">
              <a:solidFill>
                <a:schemeClr val="tx1"/>
              </a:solidFill>
            </a:endParaRPr>
          </a:p>
          <a:p>
            <a:pPr marL="0" lvl="0" indent="0">
              <a:buNone/>
            </a:pPr>
            <a:r>
              <a:rPr lang="fr-FR" sz="1400" dirty="0">
                <a:solidFill>
                  <a:schemeClr val="tx1"/>
                </a:solidFill>
              </a:rPr>
              <a:t>Les élèves qui suivent la spécialité Histoire des arts pendant l’année de Première uniquement sont </a:t>
            </a:r>
            <a:r>
              <a:rPr lang="fr-FR" sz="1400" dirty="0" err="1">
                <a:solidFill>
                  <a:schemeClr val="tx1"/>
                </a:solidFill>
              </a:rPr>
              <a:t>évalué.e.s</a:t>
            </a:r>
            <a:r>
              <a:rPr lang="fr-FR" sz="1400" dirty="0">
                <a:solidFill>
                  <a:schemeClr val="tx1"/>
                </a:solidFill>
              </a:rPr>
              <a:t> en contrôle continu.</a:t>
            </a:r>
          </a:p>
          <a:p>
            <a:pPr marL="0" lvl="0" indent="0">
              <a:buNone/>
            </a:pPr>
            <a:r>
              <a:rPr lang="fr-FR" sz="1400" dirty="0">
                <a:solidFill>
                  <a:schemeClr val="tx1"/>
                </a:solidFill>
              </a:rPr>
              <a:t>De même, les élèves qui suivent l’option Histoire des arts sont </a:t>
            </a:r>
            <a:r>
              <a:rPr lang="fr-FR" sz="1400" dirty="0" err="1">
                <a:solidFill>
                  <a:schemeClr val="tx1"/>
                </a:solidFill>
              </a:rPr>
              <a:t>évalué.e.s</a:t>
            </a:r>
            <a:r>
              <a:rPr lang="fr-FR" sz="1400" dirty="0">
                <a:solidFill>
                  <a:schemeClr val="tx1"/>
                </a:solidFill>
              </a:rPr>
              <a:t> en contrôle continu, quelle que soit leur classe (Seconde, Première ou Terminale).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408</Words>
  <Application>Microsoft Office PowerPoint</Application>
  <PresentationFormat>Affichage à l'écran (4:3)</PresentationFormat>
  <Paragraphs>75</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Standard</vt:lpstr>
      <vt:lpstr>Option et spécialité Histoire des arts</vt:lpstr>
      <vt:lpstr>Des découvertes et des approfondissements</vt:lpstr>
      <vt:lpstr>Diapositive 3</vt:lpstr>
      <vt:lpstr>Des rencontres</vt:lpstr>
      <vt:lpstr>Des activités artistiques</vt:lpstr>
      <vt:lpstr>Des partenariats</vt:lpstr>
      <vt:lpstr>Au programme :</vt:lpstr>
      <vt:lpstr>Diapositive 8</vt:lpstr>
      <vt:lpstr>Evaluation de l’Histoire des arts au baccalauréat</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 et spécialité Histoire des arts</dc:title>
  <dc:creator>Cédric Michel</dc:creator>
  <cp:lastModifiedBy>Cédric Michel</cp:lastModifiedBy>
  <cp:revision>31</cp:revision>
  <dcterms:created xsi:type="dcterms:W3CDTF">2021-10-18T17:28:39Z</dcterms:created>
  <dcterms:modified xsi:type="dcterms:W3CDTF">2021-10-28T09:05:08Z</dcterms:modified>
</cp:coreProperties>
</file>