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0" r:id="rId19"/>
    <p:sldId id="291" r:id="rId20"/>
    <p:sldId id="293" r:id="rId21"/>
    <p:sldId id="292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9144000" cy="51435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74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4431" y="80771"/>
            <a:ext cx="6815137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81494" y="897128"/>
            <a:ext cx="3660775" cy="2631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3366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87900" y="982980"/>
            <a:ext cx="3966845" cy="2665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7539" y="5588"/>
            <a:ext cx="8408921" cy="723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7085" y="1336773"/>
            <a:ext cx="7929880" cy="3126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6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5.png"/><Relationship Id="rId21" Type="http://schemas.openxmlformats.org/officeDocument/2006/relationships/image" Target="../media/image49.png"/><Relationship Id="rId42" Type="http://schemas.openxmlformats.org/officeDocument/2006/relationships/image" Target="../media/image70.png"/><Relationship Id="rId63" Type="http://schemas.openxmlformats.org/officeDocument/2006/relationships/image" Target="../media/image91.png"/><Relationship Id="rId84" Type="http://schemas.openxmlformats.org/officeDocument/2006/relationships/image" Target="../media/image112.png"/><Relationship Id="rId138" Type="http://schemas.openxmlformats.org/officeDocument/2006/relationships/image" Target="../media/image166.png"/><Relationship Id="rId16" Type="http://schemas.openxmlformats.org/officeDocument/2006/relationships/image" Target="../media/image44.png"/><Relationship Id="rId107" Type="http://schemas.openxmlformats.org/officeDocument/2006/relationships/image" Target="../media/image135.png"/><Relationship Id="rId11" Type="http://schemas.openxmlformats.org/officeDocument/2006/relationships/image" Target="../media/image39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53" Type="http://schemas.openxmlformats.org/officeDocument/2006/relationships/image" Target="../media/image81.png"/><Relationship Id="rId58" Type="http://schemas.openxmlformats.org/officeDocument/2006/relationships/image" Target="../media/image86.png"/><Relationship Id="rId74" Type="http://schemas.openxmlformats.org/officeDocument/2006/relationships/image" Target="../media/image102.png"/><Relationship Id="rId79" Type="http://schemas.openxmlformats.org/officeDocument/2006/relationships/image" Target="../media/image107.png"/><Relationship Id="rId102" Type="http://schemas.openxmlformats.org/officeDocument/2006/relationships/image" Target="../media/image130.png"/><Relationship Id="rId123" Type="http://schemas.openxmlformats.org/officeDocument/2006/relationships/image" Target="../media/image151.png"/><Relationship Id="rId128" Type="http://schemas.openxmlformats.org/officeDocument/2006/relationships/image" Target="../media/image156.png"/><Relationship Id="rId5" Type="http://schemas.openxmlformats.org/officeDocument/2006/relationships/image" Target="../media/image33.png"/><Relationship Id="rId90" Type="http://schemas.openxmlformats.org/officeDocument/2006/relationships/image" Target="../media/image118.png"/><Relationship Id="rId95" Type="http://schemas.openxmlformats.org/officeDocument/2006/relationships/image" Target="../media/image123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64" Type="http://schemas.openxmlformats.org/officeDocument/2006/relationships/image" Target="../media/image92.png"/><Relationship Id="rId69" Type="http://schemas.openxmlformats.org/officeDocument/2006/relationships/image" Target="../media/image97.png"/><Relationship Id="rId113" Type="http://schemas.openxmlformats.org/officeDocument/2006/relationships/image" Target="../media/image141.png"/><Relationship Id="rId118" Type="http://schemas.openxmlformats.org/officeDocument/2006/relationships/image" Target="../media/image146.png"/><Relationship Id="rId134" Type="http://schemas.openxmlformats.org/officeDocument/2006/relationships/image" Target="../media/image162.png"/><Relationship Id="rId139" Type="http://schemas.openxmlformats.org/officeDocument/2006/relationships/image" Target="../media/image6.jpg"/><Relationship Id="rId80" Type="http://schemas.openxmlformats.org/officeDocument/2006/relationships/image" Target="../media/image108.png"/><Relationship Id="rId85" Type="http://schemas.openxmlformats.org/officeDocument/2006/relationships/image" Target="../media/image113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59" Type="http://schemas.openxmlformats.org/officeDocument/2006/relationships/image" Target="../media/image87.png"/><Relationship Id="rId103" Type="http://schemas.openxmlformats.org/officeDocument/2006/relationships/image" Target="../media/image131.png"/><Relationship Id="rId108" Type="http://schemas.openxmlformats.org/officeDocument/2006/relationships/image" Target="../media/image136.png"/><Relationship Id="rId124" Type="http://schemas.openxmlformats.org/officeDocument/2006/relationships/image" Target="../media/image152.png"/><Relationship Id="rId129" Type="http://schemas.openxmlformats.org/officeDocument/2006/relationships/image" Target="../media/image157.png"/><Relationship Id="rId54" Type="http://schemas.openxmlformats.org/officeDocument/2006/relationships/image" Target="../media/image82.png"/><Relationship Id="rId70" Type="http://schemas.openxmlformats.org/officeDocument/2006/relationships/image" Target="../media/image98.png"/><Relationship Id="rId75" Type="http://schemas.openxmlformats.org/officeDocument/2006/relationships/image" Target="../media/image103.png"/><Relationship Id="rId91" Type="http://schemas.openxmlformats.org/officeDocument/2006/relationships/image" Target="../media/image119.png"/><Relationship Id="rId9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49" Type="http://schemas.openxmlformats.org/officeDocument/2006/relationships/image" Target="../media/image77.png"/><Relationship Id="rId114" Type="http://schemas.openxmlformats.org/officeDocument/2006/relationships/image" Target="../media/image142.png"/><Relationship Id="rId119" Type="http://schemas.openxmlformats.org/officeDocument/2006/relationships/image" Target="../media/image147.png"/><Relationship Id="rId44" Type="http://schemas.openxmlformats.org/officeDocument/2006/relationships/image" Target="../media/image72.png"/><Relationship Id="rId60" Type="http://schemas.openxmlformats.org/officeDocument/2006/relationships/image" Target="../media/image88.png"/><Relationship Id="rId65" Type="http://schemas.openxmlformats.org/officeDocument/2006/relationships/image" Target="../media/image93.png"/><Relationship Id="rId81" Type="http://schemas.openxmlformats.org/officeDocument/2006/relationships/image" Target="../media/image109.png"/><Relationship Id="rId86" Type="http://schemas.openxmlformats.org/officeDocument/2006/relationships/image" Target="../media/image114.png"/><Relationship Id="rId130" Type="http://schemas.openxmlformats.org/officeDocument/2006/relationships/image" Target="../media/image158.png"/><Relationship Id="rId135" Type="http://schemas.openxmlformats.org/officeDocument/2006/relationships/image" Target="../media/image163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9" Type="http://schemas.openxmlformats.org/officeDocument/2006/relationships/image" Target="../media/image67.png"/><Relationship Id="rId109" Type="http://schemas.openxmlformats.org/officeDocument/2006/relationships/image" Target="../media/image137.png"/><Relationship Id="rId34" Type="http://schemas.openxmlformats.org/officeDocument/2006/relationships/image" Target="../media/image62.png"/><Relationship Id="rId50" Type="http://schemas.openxmlformats.org/officeDocument/2006/relationships/image" Target="../media/image78.png"/><Relationship Id="rId55" Type="http://schemas.openxmlformats.org/officeDocument/2006/relationships/image" Target="../media/image83.png"/><Relationship Id="rId76" Type="http://schemas.openxmlformats.org/officeDocument/2006/relationships/image" Target="../media/image104.png"/><Relationship Id="rId97" Type="http://schemas.openxmlformats.org/officeDocument/2006/relationships/image" Target="../media/image125.png"/><Relationship Id="rId104" Type="http://schemas.openxmlformats.org/officeDocument/2006/relationships/image" Target="../media/image132.png"/><Relationship Id="rId120" Type="http://schemas.openxmlformats.org/officeDocument/2006/relationships/image" Target="../media/image148.png"/><Relationship Id="rId125" Type="http://schemas.openxmlformats.org/officeDocument/2006/relationships/image" Target="../media/image153.png"/><Relationship Id="rId7" Type="http://schemas.openxmlformats.org/officeDocument/2006/relationships/image" Target="../media/image35.png"/><Relationship Id="rId71" Type="http://schemas.openxmlformats.org/officeDocument/2006/relationships/image" Target="../media/image99.png"/><Relationship Id="rId92" Type="http://schemas.openxmlformats.org/officeDocument/2006/relationships/image" Target="../media/image120.png"/><Relationship Id="rId2" Type="http://schemas.openxmlformats.org/officeDocument/2006/relationships/image" Target="../media/image30.png"/><Relationship Id="rId29" Type="http://schemas.openxmlformats.org/officeDocument/2006/relationships/image" Target="../media/image57.png"/><Relationship Id="rId24" Type="http://schemas.openxmlformats.org/officeDocument/2006/relationships/image" Target="../media/image52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66" Type="http://schemas.openxmlformats.org/officeDocument/2006/relationships/image" Target="../media/image94.png"/><Relationship Id="rId87" Type="http://schemas.openxmlformats.org/officeDocument/2006/relationships/image" Target="../media/image115.png"/><Relationship Id="rId110" Type="http://schemas.openxmlformats.org/officeDocument/2006/relationships/image" Target="../media/image138.png"/><Relationship Id="rId115" Type="http://schemas.openxmlformats.org/officeDocument/2006/relationships/image" Target="../media/image143.png"/><Relationship Id="rId131" Type="http://schemas.openxmlformats.org/officeDocument/2006/relationships/image" Target="../media/image159.png"/><Relationship Id="rId136" Type="http://schemas.openxmlformats.org/officeDocument/2006/relationships/image" Target="../media/image164.png"/><Relationship Id="rId61" Type="http://schemas.openxmlformats.org/officeDocument/2006/relationships/image" Target="../media/image89.png"/><Relationship Id="rId82" Type="http://schemas.openxmlformats.org/officeDocument/2006/relationships/image" Target="../media/image110.png"/><Relationship Id="rId19" Type="http://schemas.openxmlformats.org/officeDocument/2006/relationships/image" Target="../media/image47.png"/><Relationship Id="rId14" Type="http://schemas.openxmlformats.org/officeDocument/2006/relationships/image" Target="../media/image42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56" Type="http://schemas.openxmlformats.org/officeDocument/2006/relationships/image" Target="../media/image84.png"/><Relationship Id="rId77" Type="http://schemas.openxmlformats.org/officeDocument/2006/relationships/image" Target="../media/image105.png"/><Relationship Id="rId100" Type="http://schemas.openxmlformats.org/officeDocument/2006/relationships/image" Target="../media/image128.png"/><Relationship Id="rId105" Type="http://schemas.openxmlformats.org/officeDocument/2006/relationships/image" Target="../media/image133.png"/><Relationship Id="rId126" Type="http://schemas.openxmlformats.org/officeDocument/2006/relationships/image" Target="../media/image154.png"/><Relationship Id="rId8" Type="http://schemas.openxmlformats.org/officeDocument/2006/relationships/image" Target="../media/image36.png"/><Relationship Id="rId51" Type="http://schemas.openxmlformats.org/officeDocument/2006/relationships/image" Target="../media/image79.png"/><Relationship Id="rId72" Type="http://schemas.openxmlformats.org/officeDocument/2006/relationships/image" Target="../media/image100.png"/><Relationship Id="rId93" Type="http://schemas.openxmlformats.org/officeDocument/2006/relationships/image" Target="../media/image121.png"/><Relationship Id="rId98" Type="http://schemas.openxmlformats.org/officeDocument/2006/relationships/image" Target="../media/image126.png"/><Relationship Id="rId121" Type="http://schemas.openxmlformats.org/officeDocument/2006/relationships/image" Target="../media/image149.png"/><Relationship Id="rId3" Type="http://schemas.openxmlformats.org/officeDocument/2006/relationships/image" Target="../media/image31.png"/><Relationship Id="rId25" Type="http://schemas.openxmlformats.org/officeDocument/2006/relationships/image" Target="../media/image53.png"/><Relationship Id="rId46" Type="http://schemas.openxmlformats.org/officeDocument/2006/relationships/image" Target="../media/image74.png"/><Relationship Id="rId67" Type="http://schemas.openxmlformats.org/officeDocument/2006/relationships/image" Target="../media/image95.png"/><Relationship Id="rId116" Type="http://schemas.openxmlformats.org/officeDocument/2006/relationships/image" Target="../media/image144.png"/><Relationship Id="rId137" Type="http://schemas.openxmlformats.org/officeDocument/2006/relationships/image" Target="../media/image165.png"/><Relationship Id="rId20" Type="http://schemas.openxmlformats.org/officeDocument/2006/relationships/image" Target="../media/image48.png"/><Relationship Id="rId41" Type="http://schemas.openxmlformats.org/officeDocument/2006/relationships/image" Target="../media/image69.png"/><Relationship Id="rId62" Type="http://schemas.openxmlformats.org/officeDocument/2006/relationships/image" Target="../media/image90.png"/><Relationship Id="rId83" Type="http://schemas.openxmlformats.org/officeDocument/2006/relationships/image" Target="../media/image111.png"/><Relationship Id="rId88" Type="http://schemas.openxmlformats.org/officeDocument/2006/relationships/image" Target="../media/image116.png"/><Relationship Id="rId111" Type="http://schemas.openxmlformats.org/officeDocument/2006/relationships/image" Target="../media/image139.png"/><Relationship Id="rId132" Type="http://schemas.openxmlformats.org/officeDocument/2006/relationships/image" Target="../media/image160.png"/><Relationship Id="rId15" Type="http://schemas.openxmlformats.org/officeDocument/2006/relationships/image" Target="../media/image43.png"/><Relationship Id="rId36" Type="http://schemas.openxmlformats.org/officeDocument/2006/relationships/image" Target="../media/image64.png"/><Relationship Id="rId57" Type="http://schemas.openxmlformats.org/officeDocument/2006/relationships/image" Target="../media/image85.png"/><Relationship Id="rId106" Type="http://schemas.openxmlformats.org/officeDocument/2006/relationships/image" Target="../media/image134.png"/><Relationship Id="rId127" Type="http://schemas.openxmlformats.org/officeDocument/2006/relationships/image" Target="../media/image155.png"/><Relationship Id="rId10" Type="http://schemas.openxmlformats.org/officeDocument/2006/relationships/image" Target="../media/image38.png"/><Relationship Id="rId31" Type="http://schemas.openxmlformats.org/officeDocument/2006/relationships/image" Target="../media/image59.png"/><Relationship Id="rId52" Type="http://schemas.openxmlformats.org/officeDocument/2006/relationships/image" Target="../media/image80.png"/><Relationship Id="rId73" Type="http://schemas.openxmlformats.org/officeDocument/2006/relationships/image" Target="../media/image101.png"/><Relationship Id="rId78" Type="http://schemas.openxmlformats.org/officeDocument/2006/relationships/image" Target="../media/image106.png"/><Relationship Id="rId94" Type="http://schemas.openxmlformats.org/officeDocument/2006/relationships/image" Target="../media/image122.png"/><Relationship Id="rId99" Type="http://schemas.openxmlformats.org/officeDocument/2006/relationships/image" Target="../media/image127.png"/><Relationship Id="rId101" Type="http://schemas.openxmlformats.org/officeDocument/2006/relationships/image" Target="../media/image129.png"/><Relationship Id="rId122" Type="http://schemas.openxmlformats.org/officeDocument/2006/relationships/image" Target="../media/image15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26" Type="http://schemas.openxmlformats.org/officeDocument/2006/relationships/image" Target="../media/image54.png"/><Relationship Id="rId47" Type="http://schemas.openxmlformats.org/officeDocument/2006/relationships/image" Target="../media/image75.png"/><Relationship Id="rId68" Type="http://schemas.openxmlformats.org/officeDocument/2006/relationships/image" Target="../media/image96.png"/><Relationship Id="rId89" Type="http://schemas.openxmlformats.org/officeDocument/2006/relationships/image" Target="../media/image117.png"/><Relationship Id="rId112" Type="http://schemas.openxmlformats.org/officeDocument/2006/relationships/image" Target="../media/image140.png"/><Relationship Id="rId133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0415" y="1066800"/>
            <a:ext cx="8638032" cy="3840479"/>
            <a:chOff x="280415" y="1066800"/>
            <a:chExt cx="8638032" cy="38404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415" y="1066800"/>
              <a:ext cx="8638032" cy="38404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2513" y="1309066"/>
              <a:ext cx="8153400" cy="3355340"/>
            </a:xfrm>
            <a:custGeom>
              <a:avLst/>
              <a:gdLst/>
              <a:ahLst/>
              <a:cxnLst/>
              <a:rect l="l" t="t" r="r" b="b"/>
              <a:pathLst>
                <a:path w="8153400" h="3355340">
                  <a:moveTo>
                    <a:pt x="8153399" y="0"/>
                  </a:moveTo>
                  <a:lnTo>
                    <a:pt x="0" y="0"/>
                  </a:lnTo>
                  <a:lnTo>
                    <a:pt x="0" y="3354764"/>
                  </a:lnTo>
                  <a:lnTo>
                    <a:pt x="8153399" y="3354764"/>
                  </a:lnTo>
                  <a:lnTo>
                    <a:pt x="8153399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2513" y="1309066"/>
              <a:ext cx="8153400" cy="3355340"/>
            </a:xfrm>
            <a:custGeom>
              <a:avLst/>
              <a:gdLst/>
              <a:ahLst/>
              <a:cxnLst/>
              <a:rect l="l" t="t" r="r" b="b"/>
              <a:pathLst>
                <a:path w="8153400" h="3355340">
                  <a:moveTo>
                    <a:pt x="0" y="0"/>
                  </a:moveTo>
                  <a:lnTo>
                    <a:pt x="8153400" y="0"/>
                  </a:lnTo>
                  <a:lnTo>
                    <a:pt x="8153400" y="3354765"/>
                  </a:lnTo>
                  <a:lnTo>
                    <a:pt x="0" y="335476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9057" y="2035105"/>
              <a:ext cx="861500" cy="3688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0522" y="2035105"/>
              <a:ext cx="3008015" cy="3688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8981" y="1955407"/>
              <a:ext cx="2340818" cy="4485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0583" y="3047607"/>
              <a:ext cx="3342311" cy="44859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004" y="43560"/>
            <a:ext cx="2549094" cy="8167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4791075" marR="5080" indent="-269875">
              <a:lnSpc>
                <a:spcPts val="2620"/>
              </a:lnSpc>
              <a:spcBef>
                <a:spcPts val="405"/>
              </a:spcBef>
            </a:pPr>
            <a:r>
              <a:rPr sz="2400" spc="5" dirty="0"/>
              <a:t>ARTS</a:t>
            </a:r>
            <a:r>
              <a:rPr sz="2400" spc="-100" dirty="0"/>
              <a:t> </a:t>
            </a:r>
            <a:r>
              <a:rPr sz="2400" spc="20" dirty="0"/>
              <a:t>LETTRES</a:t>
            </a:r>
            <a:r>
              <a:rPr sz="2400" spc="-95" dirty="0"/>
              <a:t> </a:t>
            </a:r>
            <a:r>
              <a:rPr sz="2400" spc="55" dirty="0"/>
              <a:t>LANGUES </a:t>
            </a:r>
            <a:r>
              <a:rPr sz="2400" spc="-655" dirty="0"/>
              <a:t> </a:t>
            </a:r>
            <a:r>
              <a:rPr sz="2400" spc="10" dirty="0"/>
              <a:t>ET</a:t>
            </a:r>
            <a:r>
              <a:rPr sz="2400" spc="-90" dirty="0"/>
              <a:t> </a:t>
            </a:r>
            <a:r>
              <a:rPr sz="2400" spc="30" dirty="0"/>
              <a:t>SCIENCE</a:t>
            </a:r>
            <a:r>
              <a:rPr sz="2400" spc="-90" dirty="0"/>
              <a:t> </a:t>
            </a:r>
            <a:r>
              <a:rPr sz="2400" spc="55" dirty="0"/>
              <a:t>HUMAINES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2391" y="1731264"/>
            <a:ext cx="2950464" cy="2825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719327"/>
            <a:ext cx="3011424" cy="437692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76600" y="832756"/>
            <a:ext cx="1600200" cy="369570"/>
          </a:xfrm>
          <a:prstGeom prst="rect">
            <a:avLst/>
          </a:prstGeom>
          <a:solidFill>
            <a:srgbClr val="D9746F"/>
          </a:solidFill>
        </p:spPr>
        <p:txBody>
          <a:bodyPr vert="horz" wrap="square" lIns="0" tIns="450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55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1800" spc="4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Portails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7000" y="1188482"/>
            <a:ext cx="1600200" cy="369570"/>
          </a:xfrm>
          <a:prstGeom prst="rect">
            <a:avLst/>
          </a:prstGeom>
          <a:solidFill>
            <a:srgbClr val="D9746F"/>
          </a:solidFill>
        </p:spPr>
        <p:txBody>
          <a:bodyPr vert="horz" wrap="square" lIns="0" tIns="457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6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1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Licences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50" y="17428"/>
            <a:ext cx="1019871" cy="3267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752855"/>
            <a:ext cx="8385048" cy="43891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40" dirty="0">
                <a:solidFill>
                  <a:srgbClr val="FF0000"/>
                </a:solidFill>
              </a:rPr>
              <a:t>SANTÉ</a:t>
            </a:r>
            <a:endParaRPr sz="200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70" dirty="0">
                <a:solidFill>
                  <a:srgbClr val="FF0000"/>
                </a:solidFill>
              </a:rPr>
              <a:t>Maïeutique</a:t>
            </a:r>
            <a:r>
              <a:rPr sz="1800" spc="-40" dirty="0">
                <a:solidFill>
                  <a:srgbClr val="FF0000"/>
                </a:solidFill>
              </a:rPr>
              <a:t> </a:t>
            </a:r>
            <a:r>
              <a:rPr sz="1800" spc="85" dirty="0">
                <a:solidFill>
                  <a:srgbClr val="FF0000"/>
                </a:solidFill>
              </a:rPr>
              <a:t>Médecine</a:t>
            </a:r>
            <a:r>
              <a:rPr sz="1800" spc="-35" dirty="0">
                <a:solidFill>
                  <a:srgbClr val="FF0000"/>
                </a:solidFill>
              </a:rPr>
              <a:t> </a:t>
            </a:r>
            <a:r>
              <a:rPr sz="1800" spc="85" dirty="0">
                <a:solidFill>
                  <a:srgbClr val="FF0000"/>
                </a:solidFill>
              </a:rPr>
              <a:t>Odontologie</a:t>
            </a:r>
            <a:r>
              <a:rPr sz="1800" spc="-35" dirty="0">
                <a:solidFill>
                  <a:srgbClr val="FF0000"/>
                </a:solidFill>
              </a:rPr>
              <a:t> </a:t>
            </a:r>
            <a:r>
              <a:rPr sz="1800" spc="90" dirty="0">
                <a:solidFill>
                  <a:srgbClr val="FF0000"/>
                </a:solidFill>
              </a:rPr>
              <a:t>Pharmacie</a:t>
            </a:r>
            <a:r>
              <a:rPr sz="1800" spc="-35" dirty="0">
                <a:solidFill>
                  <a:srgbClr val="FF0000"/>
                </a:solidFill>
              </a:rPr>
              <a:t> </a:t>
            </a:r>
            <a:r>
              <a:rPr sz="1800" spc="85" dirty="0">
                <a:solidFill>
                  <a:srgbClr val="FF0000"/>
                </a:solidFill>
              </a:rPr>
              <a:t>kinésithérapie</a:t>
            </a:r>
            <a:r>
              <a:rPr sz="1800" spc="-35" dirty="0">
                <a:solidFill>
                  <a:srgbClr val="FF0000"/>
                </a:solidFill>
              </a:rPr>
              <a:t> </a:t>
            </a:r>
            <a:r>
              <a:rPr sz="1800" spc="20" dirty="0">
                <a:solidFill>
                  <a:srgbClr val="FF0000"/>
                </a:solidFill>
              </a:rPr>
              <a:t>(MMOPK)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936" y="64007"/>
            <a:ext cx="512064" cy="29870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29087" y="950201"/>
            <a:ext cx="1404620" cy="146685"/>
          </a:xfrm>
          <a:custGeom>
            <a:avLst/>
            <a:gdLst/>
            <a:ahLst/>
            <a:cxnLst/>
            <a:rect l="l" t="t" r="r" b="b"/>
            <a:pathLst>
              <a:path w="1404620" h="146684">
                <a:moveTo>
                  <a:pt x="1403329" y="0"/>
                </a:moveTo>
                <a:lnTo>
                  <a:pt x="0" y="133868"/>
                </a:lnTo>
                <a:lnTo>
                  <a:pt x="1205" y="146511"/>
                </a:lnTo>
                <a:lnTo>
                  <a:pt x="1404534" y="12642"/>
                </a:lnTo>
                <a:lnTo>
                  <a:pt x="1403329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21300000">
            <a:off x="704570" y="786799"/>
            <a:ext cx="143375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dirty="0">
                <a:solidFill>
                  <a:srgbClr val="0070C0"/>
                </a:solidFill>
                <a:latin typeface="Segoe UI Symbol"/>
                <a:cs typeface="Segoe UI Symbol"/>
              </a:rPr>
              <a:t>☛</a:t>
            </a:r>
            <a:r>
              <a:rPr sz="1800" spc="-15" dirty="0">
                <a:solidFill>
                  <a:srgbClr val="0070C0"/>
                </a:solidFill>
                <a:latin typeface="Segoe UI Symbol"/>
                <a:cs typeface="Segoe UI Symbo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 MT"/>
                <a:cs typeface="Arial MT"/>
              </a:rPr>
              <a:t>Sant</a:t>
            </a:r>
            <a:r>
              <a:rPr sz="1800" dirty="0">
                <a:solidFill>
                  <a:srgbClr val="0070C0"/>
                </a:solidFill>
                <a:latin typeface="Arial MT"/>
                <a:cs typeface="Arial MT"/>
              </a:rPr>
              <a:t>é</a:t>
            </a:r>
            <a:r>
              <a:rPr sz="1800" spc="-120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2700" spc="-7" baseline="1543" dirty="0">
                <a:solidFill>
                  <a:srgbClr val="0070C0"/>
                </a:solidFill>
                <a:latin typeface="Arial MT"/>
                <a:cs typeface="Arial MT"/>
              </a:rPr>
              <a:t>A</a:t>
            </a:r>
            <a:r>
              <a:rPr sz="2700" spc="-22" baseline="1543" dirty="0">
                <a:solidFill>
                  <a:srgbClr val="0070C0"/>
                </a:solidFill>
                <a:latin typeface="Arial MT"/>
                <a:cs typeface="Arial MT"/>
              </a:rPr>
              <a:t>M</a:t>
            </a:r>
            <a:r>
              <a:rPr sz="2700" baseline="3086" dirty="0">
                <a:solidFill>
                  <a:srgbClr val="0070C0"/>
                </a:solidFill>
                <a:latin typeface="Arial MT"/>
                <a:cs typeface="Arial MT"/>
              </a:rPr>
              <a:t>U</a:t>
            </a:r>
            <a:endParaRPr sz="2700" baseline="3086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5" y="0"/>
            <a:ext cx="9101328" cy="51419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7056"/>
            <a:ext cx="9144000" cy="50109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2887" y="215900"/>
            <a:ext cx="3578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5" dirty="0"/>
              <a:t>LES</a:t>
            </a:r>
            <a:r>
              <a:rPr sz="2400" spc="-95" dirty="0"/>
              <a:t> </a:t>
            </a:r>
            <a:r>
              <a:rPr sz="2400" spc="25" dirty="0"/>
              <a:t>ÉTUDES</a:t>
            </a:r>
            <a:r>
              <a:rPr sz="2400" spc="-90" dirty="0"/>
              <a:t> </a:t>
            </a:r>
            <a:r>
              <a:rPr sz="2400" spc="15" dirty="0"/>
              <a:t>DE</a:t>
            </a:r>
            <a:r>
              <a:rPr sz="2400" spc="-90" dirty="0"/>
              <a:t> </a:t>
            </a:r>
            <a:r>
              <a:rPr sz="2400" spc="45" dirty="0"/>
              <a:t>SANTÉ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23" y="0"/>
            <a:ext cx="8912352" cy="51419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52" y="0"/>
            <a:ext cx="8997696" cy="51419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144"/>
            <a:ext cx="9144000" cy="5126736"/>
            <a:chOff x="0" y="9144"/>
            <a:chExt cx="9144000" cy="512673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144"/>
              <a:ext cx="9144000" cy="51267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4050791"/>
              <a:ext cx="3733800" cy="10850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0112" y="4893474"/>
            <a:ext cx="464820" cy="214629"/>
          </a:xfrm>
          <a:custGeom>
            <a:avLst/>
            <a:gdLst/>
            <a:ahLst/>
            <a:cxnLst/>
            <a:rect l="l" t="t" r="r" b="b"/>
            <a:pathLst>
              <a:path w="464819" h="214629">
                <a:moveTo>
                  <a:pt x="464337" y="0"/>
                </a:moveTo>
                <a:lnTo>
                  <a:pt x="232168" y="0"/>
                </a:lnTo>
                <a:lnTo>
                  <a:pt x="197637" y="0"/>
                </a:lnTo>
                <a:lnTo>
                  <a:pt x="0" y="0"/>
                </a:lnTo>
                <a:lnTo>
                  <a:pt x="0" y="214312"/>
                </a:lnTo>
                <a:lnTo>
                  <a:pt x="197637" y="214312"/>
                </a:lnTo>
                <a:lnTo>
                  <a:pt x="232168" y="214312"/>
                </a:lnTo>
                <a:lnTo>
                  <a:pt x="464337" y="214312"/>
                </a:lnTo>
                <a:lnTo>
                  <a:pt x="4643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93762" y="3786981"/>
          <a:ext cx="464184" cy="10412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6471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81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87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8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97755" y="4139802"/>
            <a:ext cx="266700" cy="346710"/>
          </a:xfrm>
          <a:custGeom>
            <a:avLst/>
            <a:gdLst/>
            <a:ahLst/>
            <a:cxnLst/>
            <a:rect l="l" t="t" r="r" b="b"/>
            <a:pathLst>
              <a:path w="266700" h="346710">
                <a:moveTo>
                  <a:pt x="266700" y="0"/>
                </a:moveTo>
                <a:lnTo>
                  <a:pt x="0" y="0"/>
                </a:lnTo>
                <a:lnTo>
                  <a:pt x="0" y="346472"/>
                </a:lnTo>
                <a:lnTo>
                  <a:pt x="266700" y="346472"/>
                </a:lnTo>
                <a:lnTo>
                  <a:pt x="266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525043" y="4791868"/>
            <a:ext cx="271145" cy="122555"/>
            <a:chOff x="3525043" y="4791868"/>
            <a:chExt cx="271145" cy="122555"/>
          </a:xfrm>
        </p:grpSpPr>
        <p:sp>
          <p:nvSpPr>
            <p:cNvPr id="6" name="object 6"/>
            <p:cNvSpPr/>
            <p:nvPr/>
          </p:nvSpPr>
          <p:spPr>
            <a:xfrm>
              <a:off x="3531393" y="4798218"/>
              <a:ext cx="258445" cy="109855"/>
            </a:xfrm>
            <a:custGeom>
              <a:avLst/>
              <a:gdLst/>
              <a:ahLst/>
              <a:cxnLst/>
              <a:rect l="l" t="t" r="r" b="b"/>
              <a:pathLst>
                <a:path w="258445" h="109854">
                  <a:moveTo>
                    <a:pt x="129183" y="0"/>
                  </a:moveTo>
                  <a:lnTo>
                    <a:pt x="78899" y="4304"/>
                  </a:lnTo>
                  <a:lnTo>
                    <a:pt x="37836" y="16041"/>
                  </a:lnTo>
                  <a:lnTo>
                    <a:pt x="10151" y="33450"/>
                  </a:lnTo>
                  <a:lnTo>
                    <a:pt x="0" y="54768"/>
                  </a:lnTo>
                  <a:lnTo>
                    <a:pt x="10151" y="76087"/>
                  </a:lnTo>
                  <a:lnTo>
                    <a:pt x="37836" y="93497"/>
                  </a:lnTo>
                  <a:lnTo>
                    <a:pt x="78899" y="105234"/>
                  </a:lnTo>
                  <a:lnTo>
                    <a:pt x="129183" y="109538"/>
                  </a:lnTo>
                  <a:lnTo>
                    <a:pt x="179467" y="105234"/>
                  </a:lnTo>
                  <a:lnTo>
                    <a:pt x="220529" y="93497"/>
                  </a:lnTo>
                  <a:lnTo>
                    <a:pt x="248214" y="76087"/>
                  </a:lnTo>
                  <a:lnTo>
                    <a:pt x="258366" y="54768"/>
                  </a:lnTo>
                  <a:lnTo>
                    <a:pt x="248214" y="33450"/>
                  </a:lnTo>
                  <a:lnTo>
                    <a:pt x="220529" y="16041"/>
                  </a:lnTo>
                  <a:lnTo>
                    <a:pt x="179467" y="4304"/>
                  </a:lnTo>
                  <a:lnTo>
                    <a:pt x="1291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31393" y="4798218"/>
              <a:ext cx="258445" cy="109855"/>
            </a:xfrm>
            <a:custGeom>
              <a:avLst/>
              <a:gdLst/>
              <a:ahLst/>
              <a:cxnLst/>
              <a:rect l="l" t="t" r="r" b="b"/>
              <a:pathLst>
                <a:path w="258445" h="109854">
                  <a:moveTo>
                    <a:pt x="0" y="54769"/>
                  </a:moveTo>
                  <a:lnTo>
                    <a:pt x="10151" y="33450"/>
                  </a:lnTo>
                  <a:lnTo>
                    <a:pt x="37836" y="16041"/>
                  </a:lnTo>
                  <a:lnTo>
                    <a:pt x="78899" y="4304"/>
                  </a:lnTo>
                  <a:lnTo>
                    <a:pt x="129183" y="0"/>
                  </a:lnTo>
                  <a:lnTo>
                    <a:pt x="179466" y="4304"/>
                  </a:lnTo>
                  <a:lnTo>
                    <a:pt x="220529" y="16041"/>
                  </a:lnTo>
                  <a:lnTo>
                    <a:pt x="248214" y="33450"/>
                  </a:lnTo>
                  <a:lnTo>
                    <a:pt x="258366" y="54769"/>
                  </a:lnTo>
                  <a:lnTo>
                    <a:pt x="248214" y="76087"/>
                  </a:lnTo>
                  <a:lnTo>
                    <a:pt x="220529" y="93496"/>
                  </a:lnTo>
                  <a:lnTo>
                    <a:pt x="179466" y="105233"/>
                  </a:lnTo>
                  <a:lnTo>
                    <a:pt x="129183" y="109538"/>
                  </a:lnTo>
                  <a:lnTo>
                    <a:pt x="78899" y="105233"/>
                  </a:lnTo>
                  <a:lnTo>
                    <a:pt x="37836" y="93496"/>
                  </a:lnTo>
                  <a:lnTo>
                    <a:pt x="10151" y="76087"/>
                  </a:lnTo>
                  <a:lnTo>
                    <a:pt x="0" y="5476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28033" y="4775200"/>
            <a:ext cx="666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900112" y="4885928"/>
          <a:ext cx="3520438" cy="2155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4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5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UNIVERSITÉ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IUT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32829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LYCÉE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907109" y="3753643"/>
          <a:ext cx="991235" cy="11247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363">
                <a:tc>
                  <a:txBody>
                    <a:bodyPr/>
                    <a:lstStyle/>
                    <a:p>
                      <a:pPr marR="17145" algn="ctr">
                        <a:lnSpc>
                          <a:spcPts val="605"/>
                        </a:lnSpc>
                        <a:spcBef>
                          <a:spcPts val="130"/>
                        </a:spcBef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B w="19050">
                      <a:solidFill>
                        <a:srgbClr val="007033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635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Licence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555"/>
                        </a:lnSpc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BUT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9050">
                      <a:solidFill>
                        <a:srgbClr val="007033"/>
                      </a:solidFill>
                      <a:prstDash val="solid"/>
                    </a:lnL>
                    <a:lnR w="19050">
                      <a:solidFill>
                        <a:srgbClr val="007033"/>
                      </a:solidFill>
                      <a:prstDash val="solid"/>
                    </a:lnR>
                    <a:lnT w="19050">
                      <a:solidFill>
                        <a:srgbClr val="007033"/>
                      </a:solidFill>
                      <a:prstDash val="solid"/>
                    </a:lnT>
                    <a:lnB w="19050">
                      <a:solidFill>
                        <a:srgbClr val="00703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5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975" marB="0">
                    <a:lnL w="19050">
                      <a:solidFill>
                        <a:srgbClr val="007033"/>
                      </a:solidFill>
                      <a:prstDash val="solid"/>
                    </a:lnL>
                    <a:lnR w="19050">
                      <a:solidFill>
                        <a:srgbClr val="007033"/>
                      </a:solidFill>
                      <a:prstDash val="solid"/>
                    </a:lnR>
                    <a:lnT w="19050">
                      <a:solidFill>
                        <a:srgbClr val="007033"/>
                      </a:solidFill>
                      <a:prstDash val="solid"/>
                    </a:lnT>
                    <a:lnB w="19050">
                      <a:solidFill>
                        <a:srgbClr val="00703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1315"/>
                        </a:lnSpc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L3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73990">
                        <a:lnSpc>
                          <a:spcPts val="90"/>
                        </a:lnSpc>
                        <a:spcBef>
                          <a:spcPts val="18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BTS</a:t>
                      </a:r>
                      <a:r>
                        <a:rPr sz="600" b="1" spc="2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aseline="357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050" baseline="35714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5426"/>
                      </a:solidFill>
                      <a:prstDash val="solid"/>
                    </a:lnL>
                    <a:lnR w="19050">
                      <a:solidFill>
                        <a:srgbClr val="005426"/>
                      </a:solidFill>
                      <a:prstDash val="solid"/>
                    </a:lnR>
                    <a:lnB w="19050">
                      <a:solidFill>
                        <a:srgbClr val="005426"/>
                      </a:solidFill>
                      <a:prstDash val="soli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BUT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9050">
                      <a:solidFill>
                        <a:srgbClr val="007033"/>
                      </a:solidFill>
                      <a:prstDash val="solid"/>
                    </a:lnL>
                    <a:lnR w="19050">
                      <a:solidFill>
                        <a:srgbClr val="007033"/>
                      </a:solidFill>
                      <a:prstDash val="solid"/>
                    </a:lnR>
                    <a:lnT w="19050">
                      <a:solidFill>
                        <a:srgbClr val="007033"/>
                      </a:solidFill>
                      <a:prstDash val="solid"/>
                    </a:lnT>
                    <a:lnB w="19050">
                      <a:solidFill>
                        <a:srgbClr val="00703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8E6C00"/>
                      </a:solidFill>
                      <a:prstDash val="solid"/>
                    </a:lnL>
                    <a:lnR w="19050">
                      <a:solidFill>
                        <a:srgbClr val="8E6C00"/>
                      </a:solidFill>
                      <a:prstDash val="solid"/>
                    </a:lnR>
                    <a:lnT w="19050">
                      <a:solidFill>
                        <a:srgbClr val="005426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5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9050">
                      <a:solidFill>
                        <a:srgbClr val="007033"/>
                      </a:solidFill>
                      <a:prstDash val="solid"/>
                    </a:lnL>
                    <a:lnR w="19050">
                      <a:solidFill>
                        <a:srgbClr val="007033"/>
                      </a:solidFill>
                      <a:prstDash val="solid"/>
                    </a:lnR>
                    <a:lnT w="19050">
                      <a:solidFill>
                        <a:srgbClr val="007033"/>
                      </a:solidFill>
                      <a:prstDash val="solid"/>
                    </a:lnT>
                    <a:lnB w="19050">
                      <a:solidFill>
                        <a:srgbClr val="00703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</a:pPr>
                      <a:r>
                        <a:rPr sz="1100" b="1" spc="-40" dirty="0">
                          <a:latin typeface="Calibri"/>
                          <a:cs typeface="Calibri"/>
                        </a:rPr>
                        <a:t>BTS</a:t>
                      </a:r>
                      <a:r>
                        <a:rPr sz="600" b="1" spc="-40" dirty="0">
                          <a:latin typeface="Calibri"/>
                          <a:cs typeface="Calibri"/>
                        </a:rPr>
                        <a:t>/A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8E6C00"/>
                      </a:solidFill>
                      <a:prstDash val="solid"/>
                    </a:lnL>
                    <a:lnR w="19050">
                      <a:solidFill>
                        <a:srgbClr val="8E6C00"/>
                      </a:solidFill>
                      <a:prstDash val="solid"/>
                    </a:lnR>
                    <a:lnB w="19050">
                      <a:solidFill>
                        <a:srgbClr val="8E6C00"/>
                      </a:solidFill>
                      <a:prstDash val="solid"/>
                    </a:lnB>
                    <a:solidFill>
                      <a:srgbClr val="FFCD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638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BUT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9050">
                      <a:solidFill>
                        <a:srgbClr val="007033"/>
                      </a:solidFill>
                      <a:prstDash val="solid"/>
                    </a:lnL>
                    <a:lnR w="19050">
                      <a:solidFill>
                        <a:srgbClr val="007033"/>
                      </a:solidFill>
                      <a:prstDash val="solid"/>
                    </a:lnR>
                    <a:lnT w="19050">
                      <a:solidFill>
                        <a:srgbClr val="007033"/>
                      </a:solidFill>
                      <a:prstDash val="solid"/>
                    </a:lnT>
                    <a:lnB w="19050">
                      <a:solidFill>
                        <a:srgbClr val="00703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7033"/>
                      </a:solidFill>
                      <a:prstDash val="solid"/>
                    </a:lnL>
                    <a:lnR w="19050">
                      <a:solidFill>
                        <a:srgbClr val="8E6C00"/>
                      </a:solidFill>
                      <a:prstDash val="soli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100" b="1" spc="-40" dirty="0">
                          <a:latin typeface="Calibri"/>
                          <a:cs typeface="Calibri"/>
                        </a:rPr>
                        <a:t>BTS</a:t>
                      </a:r>
                      <a:r>
                        <a:rPr sz="600" b="1" spc="-40" dirty="0">
                          <a:latin typeface="Calibri"/>
                          <a:cs typeface="Calibri"/>
                        </a:rPr>
                        <a:t>/A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9050">
                      <a:solidFill>
                        <a:srgbClr val="8E6C00"/>
                      </a:solidFill>
                      <a:prstDash val="solid"/>
                    </a:lnL>
                    <a:lnR w="19050">
                      <a:solidFill>
                        <a:srgbClr val="8E6C00"/>
                      </a:solidFill>
                      <a:prstDash val="solid"/>
                    </a:lnR>
                    <a:lnT w="19050">
                      <a:solidFill>
                        <a:srgbClr val="8E6C00"/>
                      </a:solidFill>
                      <a:prstDash val="solid"/>
                    </a:lnT>
                    <a:lnB w="19050">
                      <a:solidFill>
                        <a:srgbClr val="8E6C00"/>
                      </a:solidFill>
                      <a:prstDash val="solid"/>
                    </a:lnB>
                    <a:solidFill>
                      <a:srgbClr val="FFCD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4606" y="4054871"/>
            <a:ext cx="138677" cy="12223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004741" y="4788296"/>
            <a:ext cx="269875" cy="122555"/>
            <a:chOff x="3004741" y="4788296"/>
            <a:chExt cx="269875" cy="122555"/>
          </a:xfrm>
        </p:grpSpPr>
        <p:sp>
          <p:nvSpPr>
            <p:cNvPr id="13" name="object 13"/>
            <p:cNvSpPr/>
            <p:nvPr/>
          </p:nvSpPr>
          <p:spPr>
            <a:xfrm>
              <a:off x="3011091" y="4794646"/>
              <a:ext cx="257175" cy="109855"/>
            </a:xfrm>
            <a:custGeom>
              <a:avLst/>
              <a:gdLst/>
              <a:ahLst/>
              <a:cxnLst/>
              <a:rect l="l" t="t" r="r" b="b"/>
              <a:pathLst>
                <a:path w="257175" h="109854">
                  <a:moveTo>
                    <a:pt x="128587" y="0"/>
                  </a:moveTo>
                  <a:lnTo>
                    <a:pt x="78535" y="4304"/>
                  </a:lnTo>
                  <a:lnTo>
                    <a:pt x="37662" y="16041"/>
                  </a:lnTo>
                  <a:lnTo>
                    <a:pt x="10105" y="33450"/>
                  </a:lnTo>
                  <a:lnTo>
                    <a:pt x="0" y="54770"/>
                  </a:lnTo>
                  <a:lnTo>
                    <a:pt x="10105" y="76088"/>
                  </a:lnTo>
                  <a:lnTo>
                    <a:pt x="37662" y="93497"/>
                  </a:lnTo>
                  <a:lnTo>
                    <a:pt x="78535" y="105234"/>
                  </a:lnTo>
                  <a:lnTo>
                    <a:pt x="128587" y="109538"/>
                  </a:lnTo>
                  <a:lnTo>
                    <a:pt x="178639" y="105234"/>
                  </a:lnTo>
                  <a:lnTo>
                    <a:pt x="219512" y="93497"/>
                  </a:lnTo>
                  <a:lnTo>
                    <a:pt x="247069" y="76088"/>
                  </a:lnTo>
                  <a:lnTo>
                    <a:pt x="257175" y="54770"/>
                  </a:lnTo>
                  <a:lnTo>
                    <a:pt x="247069" y="33450"/>
                  </a:lnTo>
                  <a:lnTo>
                    <a:pt x="219512" y="16041"/>
                  </a:lnTo>
                  <a:lnTo>
                    <a:pt x="178639" y="4304"/>
                  </a:lnTo>
                  <a:lnTo>
                    <a:pt x="12858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11091" y="4794646"/>
              <a:ext cx="257175" cy="109855"/>
            </a:xfrm>
            <a:custGeom>
              <a:avLst/>
              <a:gdLst/>
              <a:ahLst/>
              <a:cxnLst/>
              <a:rect l="l" t="t" r="r" b="b"/>
              <a:pathLst>
                <a:path w="257175" h="109854">
                  <a:moveTo>
                    <a:pt x="0" y="54769"/>
                  </a:moveTo>
                  <a:lnTo>
                    <a:pt x="10105" y="33450"/>
                  </a:lnTo>
                  <a:lnTo>
                    <a:pt x="37662" y="16041"/>
                  </a:lnTo>
                  <a:lnTo>
                    <a:pt x="78535" y="4304"/>
                  </a:lnTo>
                  <a:lnTo>
                    <a:pt x="128587" y="0"/>
                  </a:lnTo>
                  <a:lnTo>
                    <a:pt x="178639" y="4304"/>
                  </a:lnTo>
                  <a:lnTo>
                    <a:pt x="219512" y="16041"/>
                  </a:lnTo>
                  <a:lnTo>
                    <a:pt x="247069" y="33450"/>
                  </a:lnTo>
                  <a:lnTo>
                    <a:pt x="257175" y="54769"/>
                  </a:lnTo>
                  <a:lnTo>
                    <a:pt x="247069" y="76087"/>
                  </a:lnTo>
                  <a:lnTo>
                    <a:pt x="219512" y="93496"/>
                  </a:lnTo>
                  <a:lnTo>
                    <a:pt x="178639" y="105233"/>
                  </a:lnTo>
                  <a:lnTo>
                    <a:pt x="128587" y="109538"/>
                  </a:lnTo>
                  <a:lnTo>
                    <a:pt x="78535" y="105233"/>
                  </a:lnTo>
                  <a:lnTo>
                    <a:pt x="37662" y="93496"/>
                  </a:lnTo>
                  <a:lnTo>
                    <a:pt x="10105" y="76087"/>
                  </a:lnTo>
                  <a:lnTo>
                    <a:pt x="0" y="5476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107134" y="4772152"/>
            <a:ext cx="666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14212" y="39291"/>
            <a:ext cx="3822700" cy="871855"/>
          </a:xfrm>
          <a:custGeom>
            <a:avLst/>
            <a:gdLst/>
            <a:ahLst/>
            <a:cxnLst/>
            <a:rect l="l" t="t" r="r" b="b"/>
            <a:pathLst>
              <a:path w="3822700" h="871855">
                <a:moveTo>
                  <a:pt x="3822193" y="0"/>
                </a:moveTo>
                <a:lnTo>
                  <a:pt x="0" y="0"/>
                </a:lnTo>
                <a:lnTo>
                  <a:pt x="0" y="871841"/>
                </a:lnTo>
                <a:lnTo>
                  <a:pt x="3822193" y="871841"/>
                </a:lnTo>
                <a:lnTo>
                  <a:pt x="3822193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270110" y="61976"/>
            <a:ext cx="35553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15" dirty="0"/>
              <a:t>BREVET</a:t>
            </a:r>
            <a:r>
              <a:rPr sz="1500" spc="-45" dirty="0"/>
              <a:t> </a:t>
            </a:r>
            <a:r>
              <a:rPr sz="1500" spc="10" dirty="0"/>
              <a:t>DE</a:t>
            </a:r>
            <a:r>
              <a:rPr sz="1500" spc="-45" dirty="0"/>
              <a:t> </a:t>
            </a:r>
            <a:r>
              <a:rPr sz="1500" spc="30" dirty="0"/>
              <a:t>TECHNICIEN</a:t>
            </a:r>
            <a:r>
              <a:rPr sz="1500" spc="-40" dirty="0"/>
              <a:t> </a:t>
            </a:r>
            <a:r>
              <a:rPr sz="1500" spc="10" dirty="0"/>
              <a:t>SUPÉRIEUR </a:t>
            </a:r>
            <a:r>
              <a:rPr sz="1500" spc="-405" dirty="0"/>
              <a:t> </a:t>
            </a:r>
            <a:r>
              <a:rPr sz="1500" spc="30" dirty="0"/>
              <a:t>BTS</a:t>
            </a:r>
            <a:endParaRPr sz="1500"/>
          </a:p>
          <a:p>
            <a:pPr marR="567055" algn="r">
              <a:lnSpc>
                <a:spcPct val="100000"/>
              </a:lnSpc>
            </a:pPr>
            <a:r>
              <a:rPr sz="1500" spc="55" dirty="0"/>
              <a:t>2</a:t>
            </a:r>
            <a:r>
              <a:rPr sz="1500" spc="-90" dirty="0"/>
              <a:t> </a:t>
            </a:r>
            <a:r>
              <a:rPr sz="1500" spc="55" dirty="0"/>
              <a:t>ans</a:t>
            </a:r>
            <a:endParaRPr sz="1500"/>
          </a:p>
        </p:txBody>
      </p:sp>
      <p:sp>
        <p:nvSpPr>
          <p:cNvPr id="18" name="object 18"/>
          <p:cNvSpPr txBox="1"/>
          <p:nvPr/>
        </p:nvSpPr>
        <p:spPr>
          <a:xfrm>
            <a:off x="5270110" y="1262888"/>
            <a:ext cx="29660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8140" algn="l"/>
              </a:tabLst>
            </a:pPr>
            <a:r>
              <a:rPr sz="2100" dirty="0">
                <a:latin typeface="Wingdings"/>
                <a:cs typeface="Wingdings"/>
              </a:rPr>
              <a:t>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dirty="0">
                <a:latin typeface="Calibri"/>
                <a:cs typeface="Calibri"/>
              </a:rPr>
              <a:t>en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lycée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alternance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possible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0110" y="2140711"/>
            <a:ext cx="33642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8140" algn="l"/>
              </a:tabLst>
            </a:pPr>
            <a:r>
              <a:rPr sz="2100" dirty="0">
                <a:latin typeface="Wingdings"/>
                <a:cs typeface="Wingdings"/>
              </a:rPr>
              <a:t>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5" dirty="0">
                <a:latin typeface="Calibri"/>
                <a:cs typeface="Calibri"/>
              </a:rPr>
              <a:t>25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à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35</a:t>
            </a:r>
            <a:r>
              <a:rPr sz="2100" spc="-10" dirty="0">
                <a:latin typeface="Calibri"/>
                <a:cs typeface="Calibri"/>
              </a:rPr>
              <a:t> étudiants </a:t>
            </a:r>
            <a:r>
              <a:rPr sz="2100" spc="-5" dirty="0">
                <a:latin typeface="Calibri"/>
                <a:cs typeface="Calibri"/>
              </a:rPr>
              <a:t>par classe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70110" y="2991104"/>
            <a:ext cx="3543300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Wingdings"/>
                <a:cs typeface="Wingdings"/>
              </a:rPr>
              <a:t></a:t>
            </a:r>
            <a:r>
              <a:rPr sz="21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Spécialisation</a:t>
            </a:r>
            <a:r>
              <a:rPr sz="21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1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métier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75"/>
              </a:spcBef>
              <a:tabLst>
                <a:tab pos="358140" algn="l"/>
              </a:tabLst>
            </a:pPr>
            <a:r>
              <a:rPr sz="2100" dirty="0">
                <a:latin typeface="Wingdings"/>
                <a:cs typeface="Wingdings"/>
              </a:rPr>
              <a:t>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15" dirty="0">
                <a:latin typeface="Calibri"/>
                <a:cs typeface="Calibri"/>
              </a:rPr>
              <a:t>Poursuites </a:t>
            </a:r>
            <a:r>
              <a:rPr sz="2100" spc="-25" dirty="0">
                <a:latin typeface="Calibri"/>
                <a:cs typeface="Calibri"/>
              </a:rPr>
              <a:t>d’études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possibles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25613" y="38059"/>
            <a:ext cx="4219575" cy="857250"/>
            <a:chOff x="725613" y="38059"/>
            <a:chExt cx="4219575" cy="857250"/>
          </a:xfrm>
        </p:grpSpPr>
        <p:sp>
          <p:nvSpPr>
            <p:cNvPr id="22" name="object 22"/>
            <p:cNvSpPr/>
            <p:nvPr/>
          </p:nvSpPr>
          <p:spPr>
            <a:xfrm>
              <a:off x="725613" y="50759"/>
              <a:ext cx="4213225" cy="838200"/>
            </a:xfrm>
            <a:custGeom>
              <a:avLst/>
              <a:gdLst/>
              <a:ahLst/>
              <a:cxnLst/>
              <a:rect l="l" t="t" r="r" b="b"/>
              <a:pathLst>
                <a:path w="4213225" h="838200">
                  <a:moveTo>
                    <a:pt x="4213041" y="0"/>
                  </a:moveTo>
                  <a:lnTo>
                    <a:pt x="0" y="0"/>
                  </a:lnTo>
                  <a:lnTo>
                    <a:pt x="0" y="838187"/>
                  </a:lnTo>
                  <a:lnTo>
                    <a:pt x="4213041" y="838187"/>
                  </a:lnTo>
                  <a:lnTo>
                    <a:pt x="4213041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38654" y="44409"/>
              <a:ext cx="0" cy="844550"/>
            </a:xfrm>
            <a:custGeom>
              <a:avLst/>
              <a:gdLst/>
              <a:ahLst/>
              <a:cxnLst/>
              <a:rect l="l" t="t" r="r" b="b"/>
              <a:pathLst>
                <a:path h="844550">
                  <a:moveTo>
                    <a:pt x="0" y="0"/>
                  </a:moveTo>
                  <a:lnTo>
                    <a:pt x="0" y="84453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25613" y="44409"/>
              <a:ext cx="4219575" cy="12700"/>
            </a:xfrm>
            <a:custGeom>
              <a:avLst/>
              <a:gdLst/>
              <a:ahLst/>
              <a:cxnLst/>
              <a:rect l="l" t="t" r="r" b="b"/>
              <a:pathLst>
                <a:path w="4219575" h="12700">
                  <a:moveTo>
                    <a:pt x="0" y="0"/>
                  </a:moveTo>
                  <a:lnTo>
                    <a:pt x="4219391" y="0"/>
                  </a:lnTo>
                  <a:lnTo>
                    <a:pt x="4219391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25613" y="71120"/>
            <a:ext cx="4206875" cy="792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marR="1153795">
              <a:lnSpc>
                <a:spcPct val="100000"/>
              </a:lnSpc>
              <a:spcBef>
                <a:spcPts val="100"/>
              </a:spcBef>
            </a:pPr>
            <a:r>
              <a:rPr sz="1500" spc="10" dirty="0">
                <a:solidFill>
                  <a:srgbClr val="3366FF"/>
                </a:solidFill>
                <a:latin typeface="Arial MT"/>
                <a:cs typeface="Arial MT"/>
              </a:rPr>
              <a:t>BACHELOR</a:t>
            </a:r>
            <a:r>
              <a:rPr sz="1500" spc="305" dirty="0">
                <a:solidFill>
                  <a:srgbClr val="3366FF"/>
                </a:solidFill>
                <a:latin typeface="Arial MT"/>
                <a:cs typeface="Arial MT"/>
              </a:rPr>
              <a:t> </a:t>
            </a:r>
            <a:r>
              <a:rPr sz="1500" spc="20" dirty="0">
                <a:solidFill>
                  <a:srgbClr val="3366FF"/>
                </a:solidFill>
                <a:latin typeface="Arial MT"/>
                <a:cs typeface="Arial MT"/>
              </a:rPr>
              <a:t>UNIVERSITAIRE</a:t>
            </a:r>
            <a:r>
              <a:rPr sz="1500" spc="-55" dirty="0">
                <a:solidFill>
                  <a:srgbClr val="3366FF"/>
                </a:solidFill>
                <a:latin typeface="Arial MT"/>
                <a:cs typeface="Arial MT"/>
              </a:rPr>
              <a:t> </a:t>
            </a:r>
            <a:r>
              <a:rPr sz="1500" spc="10" dirty="0">
                <a:solidFill>
                  <a:srgbClr val="3366FF"/>
                </a:solidFill>
                <a:latin typeface="Arial MT"/>
                <a:cs typeface="Arial MT"/>
              </a:rPr>
              <a:t>DE </a:t>
            </a:r>
            <a:r>
              <a:rPr sz="1500" spc="-400" dirty="0">
                <a:solidFill>
                  <a:srgbClr val="3366FF"/>
                </a:solidFill>
                <a:latin typeface="Arial MT"/>
                <a:cs typeface="Arial MT"/>
              </a:rPr>
              <a:t> </a:t>
            </a:r>
            <a:r>
              <a:rPr sz="1500" spc="10" dirty="0">
                <a:solidFill>
                  <a:srgbClr val="3366FF"/>
                </a:solidFill>
                <a:latin typeface="Arial MT"/>
                <a:cs typeface="Arial MT"/>
              </a:rPr>
              <a:t>T</a:t>
            </a:r>
            <a:r>
              <a:rPr sz="1500" spc="5" dirty="0">
                <a:solidFill>
                  <a:srgbClr val="3366FF"/>
                </a:solidFill>
                <a:latin typeface="Arial MT"/>
                <a:cs typeface="Arial MT"/>
              </a:rPr>
              <a:t>E</a:t>
            </a:r>
            <a:r>
              <a:rPr sz="1500" spc="25" dirty="0">
                <a:solidFill>
                  <a:srgbClr val="3366FF"/>
                </a:solidFill>
                <a:latin typeface="Arial MT"/>
                <a:cs typeface="Arial MT"/>
              </a:rPr>
              <a:t>C</a:t>
            </a:r>
            <a:r>
              <a:rPr sz="1500" spc="50" dirty="0">
                <a:solidFill>
                  <a:srgbClr val="3366FF"/>
                </a:solidFill>
                <a:latin typeface="Arial MT"/>
                <a:cs typeface="Arial MT"/>
              </a:rPr>
              <a:t>HN</a:t>
            </a:r>
            <a:r>
              <a:rPr sz="1500" spc="15" dirty="0">
                <a:solidFill>
                  <a:srgbClr val="3366FF"/>
                </a:solidFill>
                <a:latin typeface="Arial MT"/>
                <a:cs typeface="Arial MT"/>
              </a:rPr>
              <a:t>O</a:t>
            </a:r>
            <a:r>
              <a:rPr sz="1500" spc="-15" dirty="0">
                <a:solidFill>
                  <a:srgbClr val="3366FF"/>
                </a:solidFill>
                <a:latin typeface="Arial MT"/>
                <a:cs typeface="Arial MT"/>
              </a:rPr>
              <a:t>L</a:t>
            </a:r>
            <a:r>
              <a:rPr sz="1500" spc="15" dirty="0">
                <a:solidFill>
                  <a:srgbClr val="3366FF"/>
                </a:solidFill>
                <a:latin typeface="Arial MT"/>
                <a:cs typeface="Arial MT"/>
              </a:rPr>
              <a:t>OG</a:t>
            </a:r>
            <a:r>
              <a:rPr sz="1500" spc="55" dirty="0">
                <a:solidFill>
                  <a:srgbClr val="3366FF"/>
                </a:solidFill>
                <a:latin typeface="Arial MT"/>
                <a:cs typeface="Arial MT"/>
              </a:rPr>
              <a:t>I</a:t>
            </a:r>
            <a:r>
              <a:rPr sz="1500" dirty="0">
                <a:solidFill>
                  <a:srgbClr val="3366FF"/>
                </a:solidFill>
                <a:latin typeface="Arial MT"/>
                <a:cs typeface="Arial MT"/>
              </a:rPr>
              <a:t>E</a:t>
            </a:r>
            <a:r>
              <a:rPr sz="1500" spc="-45" dirty="0">
                <a:solidFill>
                  <a:srgbClr val="3366FF"/>
                </a:solidFill>
                <a:latin typeface="Arial MT"/>
                <a:cs typeface="Arial MT"/>
              </a:rPr>
              <a:t> </a:t>
            </a:r>
            <a:r>
              <a:rPr sz="1500" spc="-85" dirty="0">
                <a:solidFill>
                  <a:srgbClr val="3366FF"/>
                </a:solidFill>
                <a:latin typeface="Arial MT"/>
                <a:cs typeface="Arial MT"/>
              </a:rPr>
              <a:t>–</a:t>
            </a:r>
            <a:r>
              <a:rPr sz="1500" spc="-45" dirty="0">
                <a:solidFill>
                  <a:srgbClr val="3366FF"/>
                </a:solidFill>
                <a:latin typeface="Arial MT"/>
                <a:cs typeface="Arial MT"/>
              </a:rPr>
              <a:t> </a:t>
            </a:r>
            <a:r>
              <a:rPr sz="1500" spc="-5" dirty="0">
                <a:solidFill>
                  <a:srgbClr val="3366FF"/>
                </a:solidFill>
                <a:latin typeface="Arial MT"/>
                <a:cs typeface="Arial MT"/>
              </a:rPr>
              <a:t>B</a:t>
            </a:r>
            <a:r>
              <a:rPr sz="1500" spc="65" dirty="0">
                <a:solidFill>
                  <a:srgbClr val="3366FF"/>
                </a:solidFill>
                <a:latin typeface="Arial MT"/>
                <a:cs typeface="Arial MT"/>
              </a:rPr>
              <a:t>U</a:t>
            </a:r>
            <a:r>
              <a:rPr sz="1500" spc="20" dirty="0">
                <a:solidFill>
                  <a:srgbClr val="3366FF"/>
                </a:solidFill>
                <a:latin typeface="Arial MT"/>
                <a:cs typeface="Arial MT"/>
              </a:rPr>
              <a:t>T</a:t>
            </a:r>
            <a:endParaRPr sz="1500">
              <a:latin typeface="Arial MT"/>
              <a:cs typeface="Arial MT"/>
            </a:endParaRPr>
          </a:p>
          <a:p>
            <a:pPr marL="67945">
              <a:lnSpc>
                <a:spcPct val="100000"/>
              </a:lnSpc>
              <a:spcBef>
                <a:spcPts val="1120"/>
              </a:spcBef>
            </a:pPr>
            <a:r>
              <a:rPr sz="1100" spc="-10" dirty="0">
                <a:solidFill>
                  <a:srgbClr val="3366FF"/>
                </a:solidFill>
                <a:latin typeface="Arial MT"/>
                <a:cs typeface="Arial MT"/>
              </a:rPr>
              <a:t>(</a:t>
            </a:r>
            <a:r>
              <a:rPr sz="1100" spc="-35" dirty="0">
                <a:solidFill>
                  <a:srgbClr val="3366FF"/>
                </a:solidFill>
                <a:latin typeface="Arial MT"/>
                <a:cs typeface="Arial MT"/>
              </a:rPr>
              <a:t>R</a:t>
            </a:r>
            <a:r>
              <a:rPr sz="1100" spc="10" dirty="0">
                <a:solidFill>
                  <a:srgbClr val="3366FF"/>
                </a:solidFill>
                <a:latin typeface="Arial MT"/>
                <a:cs typeface="Arial MT"/>
              </a:rPr>
              <a:t>e</a:t>
            </a:r>
            <a:r>
              <a:rPr sz="1100" spc="5" dirty="0">
                <a:solidFill>
                  <a:srgbClr val="3366FF"/>
                </a:solidFill>
                <a:latin typeface="Arial MT"/>
                <a:cs typeface="Arial MT"/>
              </a:rPr>
              <a:t>m</a:t>
            </a:r>
            <a:r>
              <a:rPr sz="1100" spc="45" dirty="0">
                <a:solidFill>
                  <a:srgbClr val="3366FF"/>
                </a:solidFill>
                <a:latin typeface="Arial MT"/>
                <a:cs typeface="Arial MT"/>
              </a:rPr>
              <a:t>p</a:t>
            </a:r>
            <a:r>
              <a:rPr sz="1100" spc="40" dirty="0">
                <a:solidFill>
                  <a:srgbClr val="3366FF"/>
                </a:solidFill>
                <a:latin typeface="Arial MT"/>
                <a:cs typeface="Arial MT"/>
              </a:rPr>
              <a:t>l</a:t>
            </a:r>
            <a:r>
              <a:rPr sz="1100" spc="10" dirty="0">
                <a:solidFill>
                  <a:srgbClr val="3366FF"/>
                </a:solidFill>
                <a:latin typeface="Arial MT"/>
                <a:cs typeface="Arial MT"/>
              </a:rPr>
              <a:t>a</a:t>
            </a:r>
            <a:r>
              <a:rPr sz="1100" spc="70" dirty="0">
                <a:solidFill>
                  <a:srgbClr val="3366FF"/>
                </a:solidFill>
                <a:latin typeface="Arial MT"/>
                <a:cs typeface="Arial MT"/>
              </a:rPr>
              <a:t>c</a:t>
            </a:r>
            <a:r>
              <a:rPr sz="1100" spc="40" dirty="0">
                <a:solidFill>
                  <a:srgbClr val="3366FF"/>
                </a:solidFill>
                <a:latin typeface="Arial MT"/>
                <a:cs typeface="Arial MT"/>
              </a:rPr>
              <a:t>e</a:t>
            </a:r>
            <a:r>
              <a:rPr sz="1100" spc="-75" dirty="0">
                <a:solidFill>
                  <a:srgbClr val="3366FF"/>
                </a:solidFill>
                <a:latin typeface="Arial MT"/>
                <a:cs typeface="Arial MT"/>
              </a:rPr>
              <a:t> </a:t>
            </a:r>
            <a:r>
              <a:rPr sz="1100" spc="40" dirty="0">
                <a:solidFill>
                  <a:srgbClr val="3366FF"/>
                </a:solidFill>
                <a:latin typeface="Arial MT"/>
                <a:cs typeface="Arial MT"/>
              </a:rPr>
              <a:t>le</a:t>
            </a:r>
            <a:r>
              <a:rPr sz="1100" spc="-75" dirty="0">
                <a:solidFill>
                  <a:srgbClr val="3366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3366FF"/>
                </a:solidFill>
                <a:latin typeface="Arial MT"/>
                <a:cs typeface="Arial MT"/>
              </a:rPr>
              <a:t>D</a:t>
            </a:r>
            <a:r>
              <a:rPr sz="1100" dirty="0">
                <a:solidFill>
                  <a:srgbClr val="3366FF"/>
                </a:solidFill>
                <a:latin typeface="Arial MT"/>
                <a:cs typeface="Arial MT"/>
              </a:rPr>
              <a:t>U</a:t>
            </a:r>
            <a:r>
              <a:rPr sz="1100" spc="-15" dirty="0">
                <a:solidFill>
                  <a:srgbClr val="3366FF"/>
                </a:solidFill>
                <a:latin typeface="Arial MT"/>
                <a:cs typeface="Arial MT"/>
              </a:rPr>
              <a:t>T</a:t>
            </a:r>
            <a:r>
              <a:rPr sz="1100" spc="20" dirty="0">
                <a:solidFill>
                  <a:srgbClr val="3366FF"/>
                </a:solidFill>
                <a:latin typeface="Arial MT"/>
                <a:cs typeface="Arial MT"/>
              </a:rPr>
              <a:t>)</a:t>
            </a:r>
            <a:r>
              <a:rPr sz="1100" spc="-60" dirty="0">
                <a:solidFill>
                  <a:srgbClr val="3366FF"/>
                </a:solidFill>
                <a:latin typeface="Arial MT"/>
                <a:cs typeface="Arial MT"/>
              </a:rPr>
              <a:t> </a:t>
            </a:r>
            <a:r>
              <a:rPr sz="1100" spc="40" dirty="0">
                <a:solidFill>
                  <a:srgbClr val="3366FF"/>
                </a:solidFill>
                <a:latin typeface="Arial MT"/>
                <a:cs typeface="Arial MT"/>
              </a:rPr>
              <a:t>3</a:t>
            </a:r>
            <a:r>
              <a:rPr sz="1100" spc="-75" dirty="0">
                <a:solidFill>
                  <a:srgbClr val="3366FF"/>
                </a:solidFill>
                <a:latin typeface="Arial MT"/>
                <a:cs typeface="Arial MT"/>
              </a:rPr>
              <a:t> </a:t>
            </a:r>
            <a:r>
              <a:rPr sz="1100" spc="10" dirty="0">
                <a:solidFill>
                  <a:srgbClr val="3366FF"/>
                </a:solidFill>
                <a:latin typeface="Arial MT"/>
                <a:cs typeface="Arial MT"/>
              </a:rPr>
              <a:t>a</a:t>
            </a:r>
            <a:r>
              <a:rPr sz="1100" spc="20" dirty="0">
                <a:solidFill>
                  <a:srgbClr val="3366FF"/>
                </a:solidFill>
                <a:latin typeface="Arial MT"/>
                <a:cs typeface="Arial MT"/>
              </a:rPr>
              <a:t>n</a:t>
            </a:r>
            <a:r>
              <a:rPr sz="1100" spc="45" dirty="0">
                <a:solidFill>
                  <a:srgbClr val="3366FF"/>
                </a:solidFill>
                <a:latin typeface="Arial MT"/>
                <a:cs typeface="Arial MT"/>
              </a:rPr>
              <a:t>s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66725" marR="276860" indent="-403225">
              <a:lnSpc>
                <a:spcPts val="2500"/>
              </a:lnSpc>
              <a:spcBef>
                <a:spcPts val="200"/>
              </a:spcBef>
              <a:tabLst>
                <a:tab pos="466090" algn="l"/>
              </a:tabLst>
            </a:pPr>
            <a:r>
              <a:rPr dirty="0">
                <a:latin typeface="Wingdings"/>
                <a:cs typeface="Wingdings"/>
              </a:rPr>
              <a:t>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-5" dirty="0"/>
              <a:t>En Institut </a:t>
            </a:r>
            <a:r>
              <a:rPr spc="-10" dirty="0"/>
              <a:t>universitaire </a:t>
            </a:r>
            <a:r>
              <a:rPr spc="-5" dirty="0"/>
              <a:t>de </a:t>
            </a:r>
            <a:r>
              <a:rPr dirty="0"/>
              <a:t> </a:t>
            </a:r>
            <a:r>
              <a:rPr spc="-5" dirty="0"/>
              <a:t>technologique </a:t>
            </a:r>
            <a:r>
              <a:rPr sz="1200" spc="-10" dirty="0"/>
              <a:t>(alternance</a:t>
            </a:r>
            <a:r>
              <a:rPr sz="1200" spc="5" dirty="0"/>
              <a:t> </a:t>
            </a:r>
            <a:r>
              <a:rPr sz="1200" spc="-5" dirty="0"/>
              <a:t>possible)</a:t>
            </a:r>
            <a:endParaRPr sz="1200">
              <a:latin typeface="Times New Roman"/>
              <a:cs typeface="Times New Roman"/>
            </a:endParaRPr>
          </a:p>
          <a:p>
            <a:pPr marL="355600" marR="875030" indent="-342900">
              <a:lnSpc>
                <a:spcPts val="2500"/>
              </a:lnSpc>
              <a:spcBef>
                <a:spcPts val="1814"/>
              </a:spcBef>
              <a:tabLst>
                <a:tab pos="354965" algn="l"/>
              </a:tabLst>
            </a:pPr>
            <a:r>
              <a:rPr dirty="0">
                <a:latin typeface="Wingdings"/>
                <a:cs typeface="Wingdings"/>
              </a:rPr>
              <a:t>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-5" dirty="0"/>
              <a:t>30</a:t>
            </a:r>
            <a:r>
              <a:rPr spc="-20" dirty="0"/>
              <a:t> </a:t>
            </a:r>
            <a:r>
              <a:rPr dirty="0"/>
              <a:t>à</a:t>
            </a:r>
            <a:r>
              <a:rPr spc="-25" dirty="0"/>
              <a:t> </a:t>
            </a:r>
            <a:r>
              <a:rPr spc="-5" dirty="0"/>
              <a:t>120</a:t>
            </a:r>
            <a:r>
              <a:rPr spc="-20" dirty="0"/>
              <a:t> </a:t>
            </a:r>
            <a:r>
              <a:rPr spc="-10" dirty="0"/>
              <a:t>étudiants</a:t>
            </a:r>
            <a:r>
              <a:rPr spc="-15" dirty="0"/>
              <a:t> </a:t>
            </a:r>
            <a:r>
              <a:rPr spc="-5" dirty="0"/>
              <a:t>par </a:t>
            </a:r>
            <a:r>
              <a:rPr spc="-459" dirty="0"/>
              <a:t> </a:t>
            </a:r>
            <a:r>
              <a:rPr spc="-10" dirty="0"/>
              <a:t>département.</a:t>
            </a:r>
          </a:p>
          <a:p>
            <a:pPr marL="12700">
              <a:lnSpc>
                <a:spcPct val="100000"/>
              </a:lnSpc>
              <a:spcBef>
                <a:spcPts val="1689"/>
              </a:spcBef>
              <a:tabLst>
                <a:tab pos="354965" algn="l"/>
              </a:tabLst>
            </a:pPr>
            <a:r>
              <a:rPr dirty="0">
                <a:latin typeface="Wingdings"/>
                <a:cs typeface="Wingdings"/>
              </a:rPr>
              <a:t>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b="1" u="sng" spc="-10" dirty="0">
                <a:uFill>
                  <a:solidFill>
                    <a:srgbClr val="3366FF"/>
                  </a:solidFill>
                </a:uFill>
                <a:latin typeface="Calibri"/>
                <a:cs typeface="Calibri"/>
              </a:rPr>
              <a:t>Etudes</a:t>
            </a:r>
            <a:r>
              <a:rPr b="1" u="sng" spc="-25" dirty="0">
                <a:uFill>
                  <a:solidFill>
                    <a:srgbClr val="3366FF"/>
                  </a:solidFill>
                </a:uFill>
                <a:latin typeface="Calibri"/>
                <a:cs typeface="Calibri"/>
              </a:rPr>
              <a:t> </a:t>
            </a:r>
            <a:r>
              <a:rPr b="1" u="sng" spc="-10" dirty="0">
                <a:uFill>
                  <a:solidFill>
                    <a:srgbClr val="3366FF"/>
                  </a:solidFill>
                </a:uFill>
                <a:latin typeface="Calibri"/>
                <a:cs typeface="Calibri"/>
              </a:rPr>
              <a:t>polyvalentes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  <a:tabLst>
                <a:tab pos="354965" algn="l"/>
                <a:tab pos="2655570" algn="l"/>
              </a:tabLst>
            </a:pPr>
            <a:r>
              <a:rPr dirty="0">
                <a:latin typeface="Wingdings"/>
                <a:cs typeface="Wingdings"/>
              </a:rPr>
              <a:t>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-40" dirty="0"/>
              <a:t>P</a:t>
            </a:r>
            <a:r>
              <a:rPr spc="5" dirty="0"/>
              <a:t>o</a:t>
            </a:r>
            <a:r>
              <a:rPr spc="-5" dirty="0"/>
              <a:t>u</a:t>
            </a:r>
            <a:r>
              <a:rPr spc="-35" dirty="0"/>
              <a:t>r</a:t>
            </a:r>
            <a:r>
              <a:rPr dirty="0"/>
              <a:t>s</a:t>
            </a:r>
            <a:r>
              <a:rPr spc="-5" dirty="0"/>
              <a:t>u</a:t>
            </a:r>
            <a:r>
              <a:rPr spc="5" dirty="0"/>
              <a:t>i</a:t>
            </a:r>
            <a:r>
              <a:rPr spc="-30" dirty="0"/>
              <a:t>t</a:t>
            </a:r>
            <a:r>
              <a:rPr dirty="0"/>
              <a:t>es </a:t>
            </a:r>
            <a:r>
              <a:rPr spc="-5" dirty="0"/>
              <a:t>d</a:t>
            </a:r>
            <a:r>
              <a:rPr spc="-150" dirty="0"/>
              <a:t>’</a:t>
            </a:r>
            <a:r>
              <a:rPr spc="-10" dirty="0"/>
              <a:t>é</a:t>
            </a:r>
            <a:r>
              <a:rPr spc="-5" dirty="0"/>
              <a:t>tud</a:t>
            </a:r>
            <a:r>
              <a:rPr dirty="0"/>
              <a:t>es	</a:t>
            </a:r>
            <a:r>
              <a:rPr spc="-5" dirty="0"/>
              <a:t>p</a:t>
            </a:r>
            <a:r>
              <a:rPr spc="5" dirty="0"/>
              <a:t>o</a:t>
            </a:r>
            <a:r>
              <a:rPr dirty="0"/>
              <a:t>ss</a:t>
            </a:r>
            <a:r>
              <a:rPr spc="5" dirty="0"/>
              <a:t>i</a:t>
            </a:r>
            <a:r>
              <a:rPr spc="-5" dirty="0"/>
              <a:t>b</a:t>
            </a:r>
            <a:r>
              <a:rPr spc="5" dirty="0"/>
              <a:t>l</a:t>
            </a:r>
            <a:r>
              <a:rPr dirty="0"/>
              <a:t>es</a:t>
            </a:r>
          </a:p>
        </p:txBody>
      </p:sp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4576" y="195071"/>
            <a:ext cx="1030224" cy="512063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005360" y="3724147"/>
            <a:ext cx="8286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 MT"/>
                <a:cs typeface="Arial MT"/>
              </a:rPr>
              <a:t>Licence</a:t>
            </a:r>
            <a:r>
              <a:rPr sz="600" spc="-20" dirty="0">
                <a:latin typeface="Arial MT"/>
                <a:cs typeface="Arial MT"/>
              </a:rPr>
              <a:t> </a:t>
            </a:r>
            <a:r>
              <a:rPr sz="600" spc="-5" dirty="0">
                <a:latin typeface="Arial MT"/>
                <a:cs typeface="Arial MT"/>
              </a:rPr>
              <a:t>professionnelle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 rot="21060000">
            <a:off x="4233663" y="793749"/>
            <a:ext cx="2233593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spc="85" dirty="0">
                <a:solidFill>
                  <a:srgbClr val="FF0000"/>
                </a:solidFill>
                <a:latin typeface="Arial MT"/>
                <a:cs typeface="Arial MT"/>
              </a:rPr>
              <a:t>Alt</a:t>
            </a:r>
            <a:r>
              <a:rPr sz="2700" spc="127" baseline="1543" dirty="0">
                <a:solidFill>
                  <a:srgbClr val="FF0000"/>
                </a:solidFill>
                <a:latin typeface="Arial MT"/>
                <a:cs typeface="Arial MT"/>
              </a:rPr>
              <a:t>ernan</a:t>
            </a:r>
            <a:r>
              <a:rPr sz="2700" spc="127" baseline="3086" dirty="0">
                <a:solidFill>
                  <a:srgbClr val="FF0000"/>
                </a:solidFill>
                <a:latin typeface="Arial MT"/>
                <a:cs typeface="Arial MT"/>
              </a:rPr>
              <a:t>ce</a:t>
            </a:r>
            <a:r>
              <a:rPr sz="2700" spc="-179" baseline="308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700" spc="112" baseline="3086" dirty="0">
                <a:solidFill>
                  <a:srgbClr val="FF0000"/>
                </a:solidFill>
                <a:latin typeface="Arial MT"/>
                <a:cs typeface="Arial MT"/>
              </a:rPr>
              <a:t>po</a:t>
            </a:r>
            <a:r>
              <a:rPr sz="2700" spc="112" baseline="4629" dirty="0">
                <a:solidFill>
                  <a:srgbClr val="FF0000"/>
                </a:solidFill>
                <a:latin typeface="Arial MT"/>
                <a:cs typeface="Arial MT"/>
              </a:rPr>
              <a:t>ssibl</a:t>
            </a:r>
            <a:r>
              <a:rPr sz="2700" spc="112" baseline="6172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endParaRPr sz="2700" baseline="61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4FA91-5339-4F0A-814F-2181E58C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39" y="-43277"/>
            <a:ext cx="8408921" cy="984885"/>
          </a:xfrm>
        </p:spPr>
        <p:txBody>
          <a:bodyPr/>
          <a:lstStyle/>
          <a:p>
            <a:pPr marL="12700" algn="ctr">
              <a:lnSpc>
                <a:spcPct val="100000"/>
              </a:lnSpc>
              <a:spcBef>
                <a:spcPts val="615"/>
              </a:spcBef>
            </a:pPr>
            <a:br>
              <a:rPr lang="fr-FR" b="1" dirty="0"/>
            </a:br>
            <a:r>
              <a:rPr lang="fr-FR" sz="1800" b="1" i="1" spc="-40" dirty="0">
                <a:latin typeface="Arial"/>
                <a:cs typeface="Arial"/>
              </a:rPr>
              <a:t>POURSUITE D’ÉTUDES EN BTS POUR LES BACHELIERS STL </a:t>
            </a:r>
            <a:br>
              <a:rPr lang="fr-FR" sz="1800" b="1" i="1" spc="-40" dirty="0">
                <a:latin typeface="Arial"/>
                <a:cs typeface="Arial"/>
              </a:rPr>
            </a:br>
            <a:r>
              <a:rPr lang="fr-FR" sz="1800" b="1" i="1" spc="-40" dirty="0">
                <a:latin typeface="Arial"/>
                <a:cs typeface="Arial"/>
              </a:rPr>
              <a:t>quelques exemples </a:t>
            </a:r>
            <a:endParaRPr lang="fr-FR" b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38028-9DB9-410D-958A-848AD0456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276351"/>
            <a:ext cx="7929880" cy="33527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/>
              <a:t>BTS </a:t>
            </a:r>
          </a:p>
          <a:p>
            <a:endParaRPr lang="fr-FR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Métiers de la chimie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Métiers de l’eau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Métiers de l’esthétique cosmétique et parfumerie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Systèmes photoniques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Contrôle industriel et régulation automatique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Innovation textile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err="1"/>
              <a:t>Europlastic</a:t>
            </a:r>
            <a:r>
              <a:rPr lang="fr-FR" sz="1600" dirty="0"/>
              <a:t> et composites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Sciences et technologie des aliments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Industries céramiques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Analyses de biologie médicales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Opticien lunetier</a:t>
            </a:r>
            <a:endParaRPr lang="fr-FR" sz="1050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95107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A68BD4-12E6-4F30-81F4-F70C4F87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38150"/>
            <a:ext cx="8408921" cy="553998"/>
          </a:xfrm>
        </p:spPr>
        <p:txBody>
          <a:bodyPr/>
          <a:lstStyle/>
          <a:p>
            <a:pPr algn="ctr"/>
            <a:r>
              <a:rPr lang="fr-FR" sz="1800" b="1" i="1" spc="-40" dirty="0">
                <a:latin typeface="Arial"/>
                <a:cs typeface="Arial"/>
              </a:rPr>
              <a:t>POURSUITE D’ÉTUDES EN BUT POUR LES BACHELIERS STL </a:t>
            </a:r>
            <a:br>
              <a:rPr lang="fr-FR" sz="1800" b="1" i="1" spc="-40" dirty="0">
                <a:latin typeface="Arial"/>
                <a:cs typeface="Arial"/>
              </a:rPr>
            </a:br>
            <a:r>
              <a:rPr lang="fr-FR" sz="1800" b="1" i="1" spc="-40" dirty="0">
                <a:latin typeface="Arial"/>
                <a:cs typeface="Arial"/>
              </a:rPr>
              <a:t>quelques exemples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97F553-2A7A-470B-A4A1-ADA705174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060" y="1504950"/>
            <a:ext cx="7929880" cy="20005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/>
              <a:t>BUT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Chimie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Génie chimique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Génie thermique et énergie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Mesures physiques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Sciences et génie des matériaux</a:t>
            </a:r>
          </a:p>
        </p:txBody>
      </p:sp>
    </p:spTree>
    <p:extLst>
      <p:ext uri="{BB962C8B-B14F-4D97-AF65-F5344CB8AC3E}">
        <p14:creationId xmlns:p14="http://schemas.microsoft.com/office/powerpoint/2010/main" val="4068733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 rot="21420000">
            <a:off x="1097312" y="3662315"/>
            <a:ext cx="795652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Bu</a:t>
            </a:r>
            <a:r>
              <a:rPr sz="900" spc="-1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ea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9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900" spc="-1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350" spc="-7" baseline="3086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350" spc="-104" baseline="3086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350" baseline="3086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1350" baseline="3086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 rot="21420000">
            <a:off x="1029328" y="3800960"/>
            <a:ext cx="9479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À</a:t>
            </a:r>
            <a:r>
              <a:rPr sz="9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 MT"/>
                <a:cs typeface="Arial MT"/>
              </a:rPr>
              <a:t>l’entré</a:t>
            </a:r>
            <a:r>
              <a:rPr sz="1350" spc="-15" baseline="3086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350" spc="-52" baseline="308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50" spc="-7" baseline="3086" dirty="0">
                <a:solidFill>
                  <a:srgbClr val="FFFFFF"/>
                </a:solidFill>
                <a:latin typeface="Arial MT"/>
                <a:cs typeface="Arial MT"/>
              </a:rPr>
              <a:t>du</a:t>
            </a:r>
            <a:r>
              <a:rPr sz="1350" spc="-52" baseline="308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50" spc="-7" baseline="3086" dirty="0">
                <a:solidFill>
                  <a:srgbClr val="FFFFFF"/>
                </a:solidFill>
                <a:latin typeface="Arial MT"/>
                <a:cs typeface="Arial MT"/>
              </a:rPr>
              <a:t>lycée</a:t>
            </a:r>
            <a:endParaRPr sz="1350" baseline="3086">
              <a:latin typeface="Arial MT"/>
              <a:cs typeface="Arial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67539" y="5588"/>
            <a:ext cx="840892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br>
              <a:rPr lang="fr-FR" sz="1800" b="1" spc="-5" dirty="0">
                <a:latin typeface="Arial"/>
                <a:cs typeface="Arial"/>
              </a:rPr>
            </a:br>
            <a:r>
              <a:rPr sz="1800" b="1" spc="-5" dirty="0" err="1">
                <a:latin typeface="Arial"/>
                <a:cs typeface="Arial"/>
              </a:rPr>
              <a:t>Mme</a:t>
            </a:r>
            <a:r>
              <a:rPr lang="fr-FR" sz="1800" b="1" spc="-5" dirty="0">
                <a:latin typeface="Arial"/>
                <a:cs typeface="Arial"/>
              </a:rPr>
              <a:t> TRICOCI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A5C0ADEC-3811-495F-BF43-DFBB2849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866" y="1620233"/>
            <a:ext cx="8126733" cy="2862322"/>
          </a:xfrm>
        </p:spPr>
        <p:txBody>
          <a:bodyPr/>
          <a:lstStyle/>
          <a:p>
            <a:endParaRPr lang="fr-FR" i="1" dirty="0">
              <a:solidFill>
                <a:srgbClr val="0070C0"/>
              </a:solidFill>
            </a:endParaRPr>
          </a:p>
          <a:p>
            <a:pPr algn="l"/>
            <a:r>
              <a:rPr lang="fr-FR" i="1" dirty="0">
                <a:solidFill>
                  <a:srgbClr val="0070C0"/>
                </a:solidFill>
              </a:rPr>
              <a:t>  </a:t>
            </a:r>
            <a:r>
              <a:rPr lang="fr-FR" b="1" i="1" dirty="0">
                <a:solidFill>
                  <a:srgbClr val="0070C0"/>
                </a:solidFill>
              </a:rPr>
              <a:t>Au lycée                                                            Au CIO</a:t>
            </a:r>
            <a:r>
              <a:rPr lang="fr-FR" sz="1400" b="1" i="1" dirty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04 42 70 37 58</a:t>
            </a:r>
          </a:p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32 bis rue du jeu de ballon</a:t>
            </a:r>
          </a:p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13400 Aubagne</a:t>
            </a:r>
          </a:p>
          <a:p>
            <a:pPr algn="l"/>
            <a:endParaRPr lang="fr-FR" b="1" i="1" dirty="0">
              <a:solidFill>
                <a:srgbClr val="0070C0"/>
              </a:solidFill>
            </a:endParaRPr>
          </a:p>
          <a:p>
            <a:r>
              <a:rPr lang="fr-FR" sz="1200" b="1" dirty="0">
                <a:solidFill>
                  <a:schemeClr val="accent2"/>
                </a:solidFill>
              </a:rPr>
              <a:t>             </a:t>
            </a:r>
            <a:r>
              <a:rPr lang="fr-FR" sz="1200" b="1" dirty="0"/>
              <a:t>Lundi-Vendredi</a:t>
            </a:r>
          </a:p>
          <a:p>
            <a:r>
              <a:rPr lang="fr-FR" sz="1200" b="1" dirty="0"/>
              <a:t>Prise de RV auprès de la vie scolaire</a:t>
            </a:r>
          </a:p>
          <a:p>
            <a:pPr algn="r"/>
            <a:r>
              <a:rPr lang="fr-FR" sz="1200" b="1" dirty="0"/>
              <a:t>Sur rendez-vous</a:t>
            </a:r>
          </a:p>
          <a:p>
            <a:pPr algn="r"/>
            <a:r>
              <a:rPr lang="fr-FR" sz="1200" b="1" dirty="0"/>
              <a:t>                                                                                                                             Le CIO est ouvert du lundi au vendredi</a:t>
            </a:r>
          </a:p>
          <a:p>
            <a:pPr algn="l"/>
            <a:r>
              <a:rPr lang="fr-FR" sz="1200" b="1" dirty="0"/>
              <a:t>                                                                                                                                    et pendant les vacances scolaires</a:t>
            </a:r>
          </a:p>
          <a:p>
            <a:endParaRPr lang="fr-FR" sz="1200" b="1" dirty="0">
              <a:solidFill>
                <a:schemeClr val="accent2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74138" y="645958"/>
            <a:ext cx="7039609" cy="61595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55"/>
              </a:spcBef>
            </a:pPr>
            <a:r>
              <a:rPr sz="1600" b="1" spc="-5" dirty="0">
                <a:latin typeface="Arial"/>
                <a:cs typeface="Arial"/>
              </a:rPr>
              <a:t>PSYCHOLOGUE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L’EDUCATION</a:t>
            </a:r>
            <a:r>
              <a:rPr sz="1600" b="1" spc="-15" dirty="0">
                <a:latin typeface="Arial"/>
                <a:cs typeface="Arial"/>
              </a:rPr>
              <a:t> NATIONALE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-5" dirty="0">
                <a:latin typeface="Arial"/>
                <a:cs typeface="Arial"/>
              </a:rPr>
              <a:t> EDO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1400" spc="-5" dirty="0">
                <a:latin typeface="Arial MT"/>
                <a:cs typeface="Arial MT"/>
              </a:rPr>
              <a:t>spécialité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"éducation,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développement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et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conseil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en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orientation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scolaire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et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professionnelle"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0" y="4187133"/>
            <a:ext cx="1464975" cy="427236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 rot="21180000">
            <a:off x="2558159" y="4340429"/>
            <a:ext cx="122705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5" dirty="0">
                <a:solidFill>
                  <a:srgbClr val="008260"/>
                </a:solidFill>
                <a:latin typeface="Arial MT"/>
                <a:cs typeface="Arial MT"/>
              </a:rPr>
              <a:t>ÉCOUTE</a:t>
            </a:r>
            <a:r>
              <a:rPr sz="1000" spc="-60" dirty="0">
                <a:solidFill>
                  <a:srgbClr val="008260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8260"/>
                </a:solidFill>
                <a:latin typeface="Arial MT"/>
                <a:cs typeface="Arial MT"/>
              </a:rPr>
              <a:t>-</a:t>
            </a:r>
            <a:r>
              <a:rPr sz="1000" spc="-55" dirty="0">
                <a:solidFill>
                  <a:srgbClr val="008260"/>
                </a:solidFill>
                <a:latin typeface="Arial MT"/>
                <a:cs typeface="Arial MT"/>
              </a:rPr>
              <a:t> </a:t>
            </a:r>
            <a:r>
              <a:rPr sz="1000" spc="10" dirty="0">
                <a:solidFill>
                  <a:srgbClr val="008260"/>
                </a:solidFill>
                <a:latin typeface="Arial MT"/>
                <a:cs typeface="Arial MT"/>
              </a:rPr>
              <a:t>CONSEIL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50" y="17428"/>
            <a:ext cx="1019871" cy="3267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38028-9DB9-410D-958A-848AD0456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085" y="1336773"/>
            <a:ext cx="7929880" cy="30315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/>
              <a:t>BTS </a:t>
            </a:r>
          </a:p>
          <a:p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Electrotechnique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Conception et industrialisation en microtechnique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Aéronautique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Conception des produits industriels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Conception et réalisation des carrosseries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Conception et réalisation des systèmes automatiques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Conception et réalisation en Chaudronnerie industrielle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Traitement des matériaux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Moteur à combustion interne…………..</a:t>
            </a:r>
          </a:p>
          <a:p>
            <a:endParaRPr lang="fr-FR" sz="1100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647F83-630E-DB3E-47A4-96EE1B2B9085}"/>
              </a:ext>
            </a:extLst>
          </p:cNvPr>
          <p:cNvSpPr txBox="1">
            <a:spLocks/>
          </p:cNvSpPr>
          <p:nvPr/>
        </p:nvSpPr>
        <p:spPr>
          <a:xfrm>
            <a:off x="519939" y="109123"/>
            <a:ext cx="840892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 algn="ctr">
              <a:spcBef>
                <a:spcPts val="615"/>
              </a:spcBef>
            </a:pPr>
            <a:br>
              <a:rPr lang="fr-FR" b="1" kern="0" dirty="0"/>
            </a:br>
            <a:r>
              <a:rPr lang="fr-FR" sz="1800" b="1" i="1" kern="0" spc="-40" dirty="0">
                <a:latin typeface="Arial"/>
                <a:cs typeface="Arial"/>
              </a:rPr>
              <a:t>POURSUITE D’ÉTUDES EN BTS POUR LES BACHELIERS STI2D</a:t>
            </a:r>
            <a:br>
              <a:rPr lang="fr-FR" sz="1800" b="1" i="1" kern="0" spc="-40" dirty="0">
                <a:latin typeface="Arial"/>
                <a:cs typeface="Arial"/>
              </a:rPr>
            </a:br>
            <a:r>
              <a:rPr lang="fr-FR" sz="1800" b="1" i="1" kern="0" spc="-40" dirty="0">
                <a:latin typeface="Arial"/>
                <a:cs typeface="Arial"/>
              </a:rPr>
              <a:t>quelques exemples</a:t>
            </a:r>
            <a:endParaRPr lang="fr-FR" b="1" kern="0" dirty="0"/>
          </a:p>
        </p:txBody>
      </p:sp>
    </p:spTree>
    <p:extLst>
      <p:ext uri="{BB962C8B-B14F-4D97-AF65-F5344CB8AC3E}">
        <p14:creationId xmlns:p14="http://schemas.microsoft.com/office/powerpoint/2010/main" val="903001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4FA91-5339-4F0A-814F-2181E58C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39" y="-43277"/>
            <a:ext cx="8408921" cy="984885"/>
          </a:xfrm>
        </p:spPr>
        <p:txBody>
          <a:bodyPr/>
          <a:lstStyle/>
          <a:p>
            <a:pPr marL="12700" algn="ctr">
              <a:lnSpc>
                <a:spcPct val="100000"/>
              </a:lnSpc>
              <a:spcBef>
                <a:spcPts val="615"/>
              </a:spcBef>
            </a:pPr>
            <a:br>
              <a:rPr lang="fr-FR" b="1" dirty="0"/>
            </a:br>
            <a:r>
              <a:rPr lang="fr-FR" sz="1800" b="1" i="1" spc="-40" dirty="0">
                <a:latin typeface="Arial"/>
                <a:cs typeface="Arial"/>
              </a:rPr>
              <a:t>POURSUITE D’ÉTUDES EN BUT POUR LES BACHELIERS STI2D</a:t>
            </a:r>
            <a:br>
              <a:rPr lang="fr-FR" sz="1800" b="1" i="1" spc="-40" dirty="0">
                <a:latin typeface="Arial"/>
                <a:cs typeface="Arial"/>
              </a:rPr>
            </a:br>
            <a:r>
              <a:rPr lang="fr-FR" sz="1800" b="1" i="1" spc="-40" dirty="0">
                <a:latin typeface="Arial"/>
                <a:cs typeface="Arial"/>
              </a:rPr>
              <a:t>quelques exemples</a:t>
            </a:r>
            <a:endParaRPr lang="fr-FR" b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38028-9DB9-410D-958A-848AD0456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085" y="1336773"/>
            <a:ext cx="7929880" cy="256993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/>
              <a:t>BUT </a:t>
            </a:r>
          </a:p>
          <a:p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Génie mécanique et productique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Sciences et génie des matériaux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Génie industriel et maintenance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Hygiène sécurité environnement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/>
              <a:t>Qualité, logistique industrielle et organisation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1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9428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7888" y="1361743"/>
            <a:ext cx="7179945" cy="3539490"/>
          </a:xfrm>
          <a:custGeom>
            <a:avLst/>
            <a:gdLst/>
            <a:ahLst/>
            <a:cxnLst/>
            <a:rect l="l" t="t" r="r" b="b"/>
            <a:pathLst>
              <a:path w="7179945" h="3539490">
                <a:moveTo>
                  <a:pt x="7179436" y="0"/>
                </a:moveTo>
                <a:lnTo>
                  <a:pt x="0" y="0"/>
                </a:lnTo>
                <a:lnTo>
                  <a:pt x="0" y="3539430"/>
                </a:lnTo>
                <a:lnTo>
                  <a:pt x="7179436" y="3539430"/>
                </a:lnTo>
                <a:lnTo>
                  <a:pt x="7179436" y="0"/>
                </a:lnTo>
                <a:close/>
              </a:path>
            </a:pathLst>
          </a:custGeom>
          <a:solidFill>
            <a:srgbClr val="D5FFF4">
              <a:alpha val="341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19527" y="1369059"/>
            <a:ext cx="6550025" cy="2168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00B050"/>
                </a:solidFill>
                <a:latin typeface="Calibri"/>
                <a:cs typeface="Calibri"/>
              </a:rPr>
              <a:t>Durée</a:t>
            </a:r>
            <a:r>
              <a:rPr sz="28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B050"/>
                </a:solidFill>
                <a:latin typeface="Calibri"/>
                <a:cs typeface="Calibri"/>
              </a:rPr>
              <a:t>:</a:t>
            </a:r>
            <a:r>
              <a:rPr sz="2800" b="1" spc="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deux </a:t>
            </a:r>
            <a:r>
              <a:rPr sz="2800" b="1" dirty="0">
                <a:latin typeface="Calibri"/>
                <a:cs typeface="Calibri"/>
              </a:rPr>
              <a:t>ans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après</a:t>
            </a:r>
            <a:r>
              <a:rPr sz="2800" spc="-5" dirty="0">
                <a:latin typeface="Calibri"/>
                <a:cs typeface="Calibri"/>
              </a:rPr>
              <a:t> le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bac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800" b="1" spc="-5" dirty="0">
                <a:solidFill>
                  <a:srgbClr val="00B050"/>
                </a:solidFill>
                <a:latin typeface="Calibri"/>
                <a:cs typeface="Calibri"/>
              </a:rPr>
              <a:t>Lieu</a:t>
            </a:r>
            <a:r>
              <a:rPr sz="2800" b="1" spc="-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B050"/>
                </a:solidFill>
                <a:latin typeface="Calibri"/>
                <a:cs typeface="Calibri"/>
              </a:rPr>
              <a:t>:</a:t>
            </a:r>
            <a:r>
              <a:rPr sz="28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lycée </a:t>
            </a:r>
            <a:r>
              <a:rPr sz="2800" spc="-5" dirty="0">
                <a:latin typeface="Calibri"/>
                <a:cs typeface="Calibri"/>
              </a:rPr>
              <a:t>public ou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privé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5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</a:pPr>
            <a:r>
              <a:rPr sz="2800" b="1" spc="-5" dirty="0">
                <a:solidFill>
                  <a:srgbClr val="00B050"/>
                </a:solidFill>
                <a:latin typeface="Calibri"/>
                <a:cs typeface="Calibri"/>
              </a:rPr>
              <a:t>Admission </a:t>
            </a:r>
            <a:r>
              <a:rPr sz="2800" b="1" dirty="0">
                <a:solidFill>
                  <a:srgbClr val="00B050"/>
                </a:solidFill>
                <a:latin typeface="Calibri"/>
                <a:cs typeface="Calibri"/>
              </a:rPr>
              <a:t>: </a:t>
            </a:r>
            <a:r>
              <a:rPr sz="2800" dirty="0">
                <a:latin typeface="Calibri"/>
                <a:cs typeface="Calibri"/>
              </a:rPr>
              <a:t>sur </a:t>
            </a:r>
            <a:r>
              <a:rPr sz="2800" spc="-5" dirty="0">
                <a:latin typeface="Calibri"/>
                <a:cs typeface="Calibri"/>
              </a:rPr>
              <a:t>dossier </a:t>
            </a:r>
            <a:r>
              <a:rPr sz="2800" spc="-10" dirty="0">
                <a:latin typeface="Calibri"/>
                <a:cs typeface="Calibri"/>
              </a:rPr>
              <a:t>scolaire, appréciation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des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enseignants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et…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motivation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32227" y="3935475"/>
            <a:ext cx="6561455" cy="882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00B050"/>
                </a:solidFill>
                <a:latin typeface="Calibri"/>
                <a:cs typeface="Calibri"/>
              </a:rPr>
              <a:t>Rythme de</a:t>
            </a:r>
            <a:r>
              <a:rPr sz="2800" b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B050"/>
                </a:solidFill>
                <a:latin typeface="Calibri"/>
                <a:cs typeface="Calibri"/>
              </a:rPr>
              <a:t>travail</a:t>
            </a:r>
            <a:r>
              <a:rPr sz="28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B050"/>
                </a:solidFill>
                <a:latin typeface="Calibri"/>
                <a:cs typeface="Calibri"/>
              </a:rPr>
              <a:t>soutenu</a:t>
            </a:r>
            <a:r>
              <a:rPr sz="28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: 35h </a:t>
            </a:r>
            <a:r>
              <a:rPr sz="2800" spc="-5" dirty="0">
                <a:latin typeface="Calibri"/>
                <a:cs typeface="Calibri"/>
              </a:rPr>
              <a:t>par semaine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800" spc="-5" dirty="0">
                <a:solidFill>
                  <a:srgbClr val="00B050"/>
                </a:solidFill>
                <a:latin typeface="Arial MT"/>
                <a:cs typeface="Arial MT"/>
              </a:rPr>
              <a:t>+</a:t>
            </a:r>
            <a:r>
              <a:rPr sz="2800" spc="-14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800" dirty="0">
                <a:latin typeface="Calibri"/>
                <a:cs typeface="Calibri"/>
              </a:rPr>
              <a:t>3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ou</a:t>
            </a:r>
            <a:r>
              <a:rPr sz="2800" dirty="0">
                <a:latin typeface="Calibri"/>
                <a:cs typeface="Calibri"/>
              </a:rPr>
              <a:t> 4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 de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travail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personnel</a:t>
            </a:r>
            <a:r>
              <a:rPr sz="2800" spc="-5" dirty="0">
                <a:latin typeface="Calibri"/>
                <a:cs typeface="Calibri"/>
              </a:rPr>
              <a:t> par jour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98189" y="0"/>
            <a:ext cx="6554470" cy="833119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R="217170" algn="ctr">
              <a:lnSpc>
                <a:spcPct val="100000"/>
              </a:lnSpc>
              <a:spcBef>
                <a:spcPts val="445"/>
              </a:spcBef>
            </a:pPr>
            <a:r>
              <a:rPr spc="15" dirty="0"/>
              <a:t>CPGE</a:t>
            </a: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2000" spc="30" dirty="0"/>
              <a:t>CLASSES</a:t>
            </a:r>
            <a:r>
              <a:rPr sz="2000" spc="-65" dirty="0"/>
              <a:t> </a:t>
            </a:r>
            <a:r>
              <a:rPr sz="2000" spc="20" dirty="0"/>
              <a:t>PRÉPARATOIRES</a:t>
            </a:r>
            <a:r>
              <a:rPr sz="2000" spc="-65" dirty="0"/>
              <a:t> </a:t>
            </a:r>
            <a:r>
              <a:rPr sz="2000" spc="15" dirty="0"/>
              <a:t>AUX</a:t>
            </a:r>
            <a:r>
              <a:rPr sz="2000" spc="-65" dirty="0"/>
              <a:t> </a:t>
            </a:r>
            <a:r>
              <a:rPr sz="2000" spc="30" dirty="0"/>
              <a:t>GRANDES</a:t>
            </a:r>
            <a:r>
              <a:rPr sz="2000" spc="-60" dirty="0"/>
              <a:t> </a:t>
            </a:r>
            <a:r>
              <a:rPr sz="2000" spc="25" dirty="0"/>
              <a:t>ÉCOLES</a:t>
            </a:r>
            <a:endParaRPr sz="2000"/>
          </a:p>
        </p:txBody>
      </p:sp>
      <p:grpSp>
        <p:nvGrpSpPr>
          <p:cNvPr id="6" name="object 6"/>
          <p:cNvGrpSpPr/>
          <p:nvPr/>
        </p:nvGrpSpPr>
        <p:grpSpPr>
          <a:xfrm>
            <a:off x="321467" y="3131458"/>
            <a:ext cx="1412240" cy="633730"/>
            <a:chOff x="321467" y="3131458"/>
            <a:chExt cx="1412240" cy="633730"/>
          </a:xfrm>
        </p:grpSpPr>
        <p:sp>
          <p:nvSpPr>
            <p:cNvPr id="7" name="object 7"/>
            <p:cNvSpPr/>
            <p:nvPr/>
          </p:nvSpPr>
          <p:spPr>
            <a:xfrm>
              <a:off x="588162" y="3414712"/>
              <a:ext cx="1145540" cy="340360"/>
            </a:xfrm>
            <a:custGeom>
              <a:avLst/>
              <a:gdLst/>
              <a:ahLst/>
              <a:cxnLst/>
              <a:rect l="l" t="t" r="r" b="b"/>
              <a:pathLst>
                <a:path w="1145539" h="340360">
                  <a:moveTo>
                    <a:pt x="1145387" y="0"/>
                  </a:moveTo>
                  <a:lnTo>
                    <a:pt x="0" y="0"/>
                  </a:lnTo>
                  <a:lnTo>
                    <a:pt x="0" y="38455"/>
                  </a:lnTo>
                  <a:lnTo>
                    <a:pt x="0" y="340004"/>
                  </a:lnTo>
                  <a:lnTo>
                    <a:pt x="1145387" y="340004"/>
                  </a:lnTo>
                  <a:lnTo>
                    <a:pt x="1145387" y="38455"/>
                  </a:lnTo>
                  <a:lnTo>
                    <a:pt x="1145387" y="0"/>
                  </a:lnTo>
                  <a:close/>
                </a:path>
              </a:pathLst>
            </a:custGeom>
            <a:solidFill>
              <a:srgbClr val="A59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6029" y="3131458"/>
              <a:ext cx="1125220" cy="321945"/>
            </a:xfrm>
            <a:custGeom>
              <a:avLst/>
              <a:gdLst/>
              <a:ahLst/>
              <a:cxnLst/>
              <a:rect l="l" t="t" r="r" b="b"/>
              <a:pathLst>
                <a:path w="1125220" h="321945">
                  <a:moveTo>
                    <a:pt x="1125139" y="0"/>
                  </a:moveTo>
                  <a:lnTo>
                    <a:pt x="0" y="0"/>
                  </a:lnTo>
                  <a:lnTo>
                    <a:pt x="0" y="321698"/>
                  </a:lnTo>
                  <a:lnTo>
                    <a:pt x="1125139" y="321698"/>
                  </a:lnTo>
                  <a:lnTo>
                    <a:pt x="1125139" y="0"/>
                  </a:lnTo>
                  <a:close/>
                </a:path>
              </a:pathLst>
            </a:custGeom>
            <a:solidFill>
              <a:srgbClr val="B8A9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819" y="3395953"/>
              <a:ext cx="219963" cy="11440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1467" y="3418283"/>
              <a:ext cx="266700" cy="346710"/>
            </a:xfrm>
            <a:custGeom>
              <a:avLst/>
              <a:gdLst/>
              <a:ahLst/>
              <a:cxnLst/>
              <a:rect l="l" t="t" r="r" b="b"/>
              <a:pathLst>
                <a:path w="266700" h="346710">
                  <a:moveTo>
                    <a:pt x="266700" y="0"/>
                  </a:moveTo>
                  <a:lnTo>
                    <a:pt x="0" y="0"/>
                  </a:lnTo>
                  <a:lnTo>
                    <a:pt x="0" y="346472"/>
                  </a:lnTo>
                  <a:lnTo>
                    <a:pt x="266700" y="346472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44050" y="4063272"/>
            <a:ext cx="667385" cy="128270"/>
            <a:chOff x="844050" y="4063272"/>
            <a:chExt cx="667385" cy="128270"/>
          </a:xfrm>
        </p:grpSpPr>
        <p:sp>
          <p:nvSpPr>
            <p:cNvPr id="12" name="object 12"/>
            <p:cNvSpPr/>
            <p:nvPr/>
          </p:nvSpPr>
          <p:spPr>
            <a:xfrm>
              <a:off x="850400" y="4069622"/>
              <a:ext cx="654685" cy="115570"/>
            </a:xfrm>
            <a:custGeom>
              <a:avLst/>
              <a:gdLst/>
              <a:ahLst/>
              <a:cxnLst/>
              <a:rect l="l" t="t" r="r" b="b"/>
              <a:pathLst>
                <a:path w="654685" h="115570">
                  <a:moveTo>
                    <a:pt x="327036" y="0"/>
                  </a:moveTo>
                  <a:lnTo>
                    <a:pt x="252049" y="1524"/>
                  </a:lnTo>
                  <a:lnTo>
                    <a:pt x="183214" y="5866"/>
                  </a:lnTo>
                  <a:lnTo>
                    <a:pt x="122491" y="12679"/>
                  </a:lnTo>
                  <a:lnTo>
                    <a:pt x="71846" y="21616"/>
                  </a:lnTo>
                  <a:lnTo>
                    <a:pt x="33240" y="32332"/>
                  </a:lnTo>
                  <a:lnTo>
                    <a:pt x="0" y="57712"/>
                  </a:lnTo>
                  <a:lnTo>
                    <a:pt x="8637" y="70945"/>
                  </a:lnTo>
                  <a:lnTo>
                    <a:pt x="71846" y="93809"/>
                  </a:lnTo>
                  <a:lnTo>
                    <a:pt x="122491" y="102746"/>
                  </a:lnTo>
                  <a:lnTo>
                    <a:pt x="183214" y="109559"/>
                  </a:lnTo>
                  <a:lnTo>
                    <a:pt x="252049" y="113901"/>
                  </a:lnTo>
                  <a:lnTo>
                    <a:pt x="327036" y="115425"/>
                  </a:lnTo>
                  <a:lnTo>
                    <a:pt x="402022" y="113901"/>
                  </a:lnTo>
                  <a:lnTo>
                    <a:pt x="470858" y="109559"/>
                  </a:lnTo>
                  <a:lnTo>
                    <a:pt x="531580" y="102746"/>
                  </a:lnTo>
                  <a:lnTo>
                    <a:pt x="582226" y="93809"/>
                  </a:lnTo>
                  <a:lnTo>
                    <a:pt x="620832" y="83093"/>
                  </a:lnTo>
                  <a:lnTo>
                    <a:pt x="654072" y="57712"/>
                  </a:lnTo>
                  <a:lnTo>
                    <a:pt x="645435" y="44479"/>
                  </a:lnTo>
                  <a:lnTo>
                    <a:pt x="582226" y="21616"/>
                  </a:lnTo>
                  <a:lnTo>
                    <a:pt x="531580" y="12679"/>
                  </a:lnTo>
                  <a:lnTo>
                    <a:pt x="470858" y="5866"/>
                  </a:lnTo>
                  <a:lnTo>
                    <a:pt x="402022" y="1524"/>
                  </a:lnTo>
                  <a:lnTo>
                    <a:pt x="32703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0400" y="4069622"/>
              <a:ext cx="654685" cy="115570"/>
            </a:xfrm>
            <a:custGeom>
              <a:avLst/>
              <a:gdLst/>
              <a:ahLst/>
              <a:cxnLst/>
              <a:rect l="l" t="t" r="r" b="b"/>
              <a:pathLst>
                <a:path w="654685" h="115570">
                  <a:moveTo>
                    <a:pt x="0" y="57712"/>
                  </a:moveTo>
                  <a:lnTo>
                    <a:pt x="33240" y="32332"/>
                  </a:lnTo>
                  <a:lnTo>
                    <a:pt x="71846" y="21616"/>
                  </a:lnTo>
                  <a:lnTo>
                    <a:pt x="122491" y="12678"/>
                  </a:lnTo>
                  <a:lnTo>
                    <a:pt x="183214" y="5865"/>
                  </a:lnTo>
                  <a:lnTo>
                    <a:pt x="252050" y="1524"/>
                  </a:lnTo>
                  <a:lnTo>
                    <a:pt x="327036" y="0"/>
                  </a:lnTo>
                  <a:lnTo>
                    <a:pt x="402022" y="1524"/>
                  </a:lnTo>
                  <a:lnTo>
                    <a:pt x="470858" y="5865"/>
                  </a:lnTo>
                  <a:lnTo>
                    <a:pt x="531581" y="12678"/>
                  </a:lnTo>
                  <a:lnTo>
                    <a:pt x="582226" y="21616"/>
                  </a:lnTo>
                  <a:lnTo>
                    <a:pt x="620832" y="32332"/>
                  </a:lnTo>
                  <a:lnTo>
                    <a:pt x="654073" y="57712"/>
                  </a:lnTo>
                  <a:lnTo>
                    <a:pt x="645435" y="70945"/>
                  </a:lnTo>
                  <a:lnTo>
                    <a:pt x="582226" y="93808"/>
                  </a:lnTo>
                  <a:lnTo>
                    <a:pt x="531581" y="102746"/>
                  </a:lnTo>
                  <a:lnTo>
                    <a:pt x="470858" y="109559"/>
                  </a:lnTo>
                  <a:lnTo>
                    <a:pt x="402022" y="113900"/>
                  </a:lnTo>
                  <a:lnTo>
                    <a:pt x="327036" y="115425"/>
                  </a:lnTo>
                  <a:lnTo>
                    <a:pt x="252050" y="113900"/>
                  </a:lnTo>
                  <a:lnTo>
                    <a:pt x="183214" y="109559"/>
                  </a:lnTo>
                  <a:lnTo>
                    <a:pt x="122491" y="102746"/>
                  </a:lnTo>
                  <a:lnTo>
                    <a:pt x="71846" y="93808"/>
                  </a:lnTo>
                  <a:lnTo>
                    <a:pt x="33240" y="83092"/>
                  </a:lnTo>
                  <a:lnTo>
                    <a:pt x="0" y="5771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44893" y="4049776"/>
            <a:ext cx="666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123825" y="2385020"/>
          <a:ext cx="1607819" cy="1743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3768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8105" marB="0"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Diplômes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Grandes Ecoles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R w="19050">
                      <a:solidFill>
                        <a:srgbClr val="7030A0"/>
                      </a:solidFill>
                      <a:prstDash val="solid"/>
                    </a:lnR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8105" marB="0">
                    <a:lnL w="19050">
                      <a:solidFill>
                        <a:srgbClr val="C00000"/>
                      </a:solidFill>
                      <a:prstDash val="solid"/>
                    </a:lnL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030A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030A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7030A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7030A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3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9375" marB="0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381635" marR="226695" indent="-147955">
                        <a:lnSpc>
                          <a:spcPts val="700"/>
                        </a:lnSpc>
                      </a:pPr>
                      <a:r>
                        <a:rPr sz="600" i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i="1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i="1" dirty="0">
                          <a:latin typeface="Calibri"/>
                          <a:cs typeface="Calibri"/>
                        </a:rPr>
                        <a:t>andes</a:t>
                      </a:r>
                      <a:r>
                        <a:rPr sz="6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i="1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i="1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600" i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600" i="1" dirty="0">
                          <a:latin typeface="Calibri"/>
                          <a:cs typeface="Calibri"/>
                        </a:rPr>
                        <a:t>es  </a:t>
                      </a:r>
                      <a:r>
                        <a:rPr sz="600" i="1" spc="-5" dirty="0">
                          <a:latin typeface="Calibri"/>
                          <a:cs typeface="Calibri"/>
                        </a:rPr>
                        <a:t>ENS…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7030A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030A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453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030A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030A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B8A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5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C00000"/>
                      </a:solidFill>
                      <a:prstDash val="solid"/>
                    </a:lnL>
                    <a:lnT w="19050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438784" algn="l"/>
                        </a:tabLst>
                      </a:pPr>
                      <a:r>
                        <a:rPr sz="1050" baseline="436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	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CPGE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5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CPGE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7030A0"/>
                      </a:solidFill>
                      <a:prstDash val="solid"/>
                    </a:lnR>
                    <a:lnT w="19050">
                      <a:solidFill>
                        <a:srgbClr val="7030A0"/>
                      </a:solidFill>
                      <a:prstDash val="solid"/>
                    </a:lnT>
                    <a:lnB w="19050">
                      <a:solidFill>
                        <a:srgbClr val="7030A0"/>
                      </a:solidFill>
                      <a:prstDash val="solid"/>
                    </a:lnB>
                    <a:solidFill>
                      <a:srgbClr val="A59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588167" y="4239816"/>
            <a:ext cx="1143000" cy="144145"/>
          </a:xfrm>
          <a:prstGeom prst="rect">
            <a:avLst/>
          </a:prstGeom>
          <a:solidFill>
            <a:srgbClr val="262626"/>
          </a:solidFill>
          <a:ln w="127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ts val="1135"/>
              </a:lnSpc>
            </a:pP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LYCÉE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1467" y="2730103"/>
            <a:ext cx="266700" cy="349250"/>
          </a:xfrm>
          <a:custGeom>
            <a:avLst/>
            <a:gdLst/>
            <a:ahLst/>
            <a:cxnLst/>
            <a:rect l="l" t="t" r="r" b="b"/>
            <a:pathLst>
              <a:path w="266700" h="349250">
                <a:moveTo>
                  <a:pt x="266700" y="0"/>
                </a:moveTo>
                <a:lnTo>
                  <a:pt x="0" y="0"/>
                </a:lnTo>
                <a:lnTo>
                  <a:pt x="0" y="348852"/>
                </a:lnTo>
                <a:lnTo>
                  <a:pt x="266700" y="348852"/>
                </a:lnTo>
                <a:lnTo>
                  <a:pt x="266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712" y="103631"/>
            <a:ext cx="7434072" cy="4840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9715" y="1057705"/>
            <a:ext cx="2320925" cy="662305"/>
          </a:xfrm>
          <a:prstGeom prst="rect">
            <a:avLst/>
          </a:prstGeom>
          <a:solidFill>
            <a:srgbClr val="37A7B5"/>
          </a:solidFill>
        </p:spPr>
        <p:txBody>
          <a:bodyPr vert="horz" wrap="square" lIns="0" tIns="46355" rIns="0" bIns="0" rtlCol="0">
            <a:spAutoFit/>
          </a:bodyPr>
          <a:lstStyle/>
          <a:p>
            <a:pPr marL="970915" marR="436245" indent="-523240">
              <a:lnSpc>
                <a:spcPts val="1610"/>
              </a:lnSpc>
              <a:spcBef>
                <a:spcPts val="365"/>
              </a:spcBef>
            </a:pPr>
            <a:r>
              <a:rPr sz="1400" spc="-40" dirty="0">
                <a:solidFill>
                  <a:srgbClr val="FFFFFF"/>
                </a:solidFill>
              </a:rPr>
              <a:t>V</a:t>
            </a:r>
            <a:r>
              <a:rPr sz="1400" spc="-10" dirty="0">
                <a:solidFill>
                  <a:srgbClr val="FFFFFF"/>
                </a:solidFill>
              </a:rPr>
              <a:t>O</a:t>
            </a:r>
            <a:r>
              <a:rPr sz="1400" spc="30" dirty="0">
                <a:solidFill>
                  <a:srgbClr val="FFFFFF"/>
                </a:solidFill>
              </a:rPr>
              <a:t>I</a:t>
            </a:r>
            <a:r>
              <a:rPr sz="1400" dirty="0">
                <a:solidFill>
                  <a:srgbClr val="FFFFFF"/>
                </a:solidFill>
              </a:rPr>
              <a:t>E</a:t>
            </a:r>
            <a:r>
              <a:rPr sz="1400" spc="-90" dirty="0">
                <a:solidFill>
                  <a:srgbClr val="FFFFFF"/>
                </a:solidFill>
              </a:rPr>
              <a:t> </a:t>
            </a:r>
            <a:r>
              <a:rPr sz="1400" spc="-20" dirty="0">
                <a:solidFill>
                  <a:srgbClr val="FFFFFF"/>
                </a:solidFill>
              </a:rPr>
              <a:t>G</a:t>
            </a:r>
            <a:r>
              <a:rPr sz="1400" spc="-35" dirty="0">
                <a:solidFill>
                  <a:srgbClr val="FFFFFF"/>
                </a:solidFill>
              </a:rPr>
              <a:t>É</a:t>
            </a:r>
            <a:r>
              <a:rPr sz="1400" spc="10" dirty="0">
                <a:solidFill>
                  <a:srgbClr val="FFFFFF"/>
                </a:solidFill>
              </a:rPr>
              <a:t>N</a:t>
            </a:r>
            <a:r>
              <a:rPr sz="1400" spc="-35" dirty="0">
                <a:solidFill>
                  <a:srgbClr val="FFFFFF"/>
                </a:solidFill>
              </a:rPr>
              <a:t>É</a:t>
            </a:r>
            <a:r>
              <a:rPr sz="1400" spc="-40" dirty="0">
                <a:solidFill>
                  <a:srgbClr val="FFFFFF"/>
                </a:solidFill>
              </a:rPr>
              <a:t>R</a:t>
            </a:r>
            <a:r>
              <a:rPr sz="1400" spc="35" dirty="0">
                <a:solidFill>
                  <a:srgbClr val="FFFFFF"/>
                </a:solidFill>
              </a:rPr>
              <a:t>A</a:t>
            </a:r>
            <a:r>
              <a:rPr sz="1400" spc="30" dirty="0">
                <a:solidFill>
                  <a:srgbClr val="FFFFFF"/>
                </a:solidFill>
              </a:rPr>
              <a:t>L</a:t>
            </a:r>
            <a:r>
              <a:rPr sz="1400" dirty="0">
                <a:solidFill>
                  <a:srgbClr val="FFFFFF"/>
                </a:solidFill>
              </a:rPr>
              <a:t>E  </a:t>
            </a:r>
            <a:r>
              <a:rPr sz="1400" spc="-10" dirty="0">
                <a:solidFill>
                  <a:srgbClr val="FFFFFF"/>
                </a:solidFill>
              </a:rPr>
              <a:t>ECG</a:t>
            </a:r>
            <a:endParaRPr sz="1400"/>
          </a:p>
        </p:txBody>
      </p:sp>
      <p:grpSp>
        <p:nvGrpSpPr>
          <p:cNvPr id="4" name="object 4"/>
          <p:cNvGrpSpPr/>
          <p:nvPr/>
        </p:nvGrpSpPr>
        <p:grpSpPr>
          <a:xfrm>
            <a:off x="882650" y="2813268"/>
            <a:ext cx="2304415" cy="286385"/>
            <a:chOff x="882650" y="2813268"/>
            <a:chExt cx="2304415" cy="286385"/>
          </a:xfrm>
        </p:grpSpPr>
        <p:sp>
          <p:nvSpPr>
            <p:cNvPr id="5" name="object 5"/>
            <p:cNvSpPr/>
            <p:nvPr/>
          </p:nvSpPr>
          <p:spPr>
            <a:xfrm>
              <a:off x="895350" y="2825968"/>
              <a:ext cx="2279015" cy="260985"/>
            </a:xfrm>
            <a:custGeom>
              <a:avLst/>
              <a:gdLst/>
              <a:ahLst/>
              <a:cxnLst/>
              <a:rect l="l" t="t" r="r" b="b"/>
              <a:pathLst>
                <a:path w="2279015" h="260985">
                  <a:moveTo>
                    <a:pt x="2235396" y="0"/>
                  </a:moveTo>
                  <a:lnTo>
                    <a:pt x="43458" y="0"/>
                  </a:lnTo>
                  <a:lnTo>
                    <a:pt x="26542" y="3415"/>
                  </a:lnTo>
                  <a:lnTo>
                    <a:pt x="12728" y="12729"/>
                  </a:lnTo>
                  <a:lnTo>
                    <a:pt x="3415" y="26543"/>
                  </a:lnTo>
                  <a:lnTo>
                    <a:pt x="0" y="43459"/>
                  </a:lnTo>
                  <a:lnTo>
                    <a:pt x="0" y="217288"/>
                  </a:lnTo>
                  <a:lnTo>
                    <a:pt x="3415" y="234204"/>
                  </a:lnTo>
                  <a:lnTo>
                    <a:pt x="12728" y="248018"/>
                  </a:lnTo>
                  <a:lnTo>
                    <a:pt x="26542" y="257332"/>
                  </a:lnTo>
                  <a:lnTo>
                    <a:pt x="43458" y="260747"/>
                  </a:lnTo>
                  <a:lnTo>
                    <a:pt x="2235396" y="260747"/>
                  </a:lnTo>
                  <a:lnTo>
                    <a:pt x="2252313" y="257332"/>
                  </a:lnTo>
                  <a:lnTo>
                    <a:pt x="2266127" y="248018"/>
                  </a:lnTo>
                  <a:lnTo>
                    <a:pt x="2275440" y="234204"/>
                  </a:lnTo>
                  <a:lnTo>
                    <a:pt x="2278856" y="217288"/>
                  </a:lnTo>
                  <a:lnTo>
                    <a:pt x="2278856" y="43459"/>
                  </a:lnTo>
                  <a:lnTo>
                    <a:pt x="2275440" y="26543"/>
                  </a:lnTo>
                  <a:lnTo>
                    <a:pt x="2266127" y="12729"/>
                  </a:lnTo>
                  <a:lnTo>
                    <a:pt x="2252313" y="3415"/>
                  </a:lnTo>
                  <a:lnTo>
                    <a:pt x="2235396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5350" y="2825968"/>
              <a:ext cx="2279015" cy="260985"/>
            </a:xfrm>
            <a:custGeom>
              <a:avLst/>
              <a:gdLst/>
              <a:ahLst/>
              <a:cxnLst/>
              <a:rect l="l" t="t" r="r" b="b"/>
              <a:pathLst>
                <a:path w="2279015" h="260985">
                  <a:moveTo>
                    <a:pt x="0" y="43459"/>
                  </a:moveTo>
                  <a:lnTo>
                    <a:pt x="3415" y="26542"/>
                  </a:lnTo>
                  <a:lnTo>
                    <a:pt x="12728" y="12728"/>
                  </a:lnTo>
                  <a:lnTo>
                    <a:pt x="26542" y="3415"/>
                  </a:lnTo>
                  <a:lnTo>
                    <a:pt x="43458" y="0"/>
                  </a:lnTo>
                  <a:lnTo>
                    <a:pt x="2235397" y="0"/>
                  </a:lnTo>
                  <a:lnTo>
                    <a:pt x="2252313" y="3415"/>
                  </a:lnTo>
                  <a:lnTo>
                    <a:pt x="2266127" y="12728"/>
                  </a:lnTo>
                  <a:lnTo>
                    <a:pt x="2275440" y="26542"/>
                  </a:lnTo>
                  <a:lnTo>
                    <a:pt x="2278856" y="43459"/>
                  </a:lnTo>
                  <a:lnTo>
                    <a:pt x="2278856" y="217287"/>
                  </a:lnTo>
                  <a:lnTo>
                    <a:pt x="2275440" y="234204"/>
                  </a:lnTo>
                  <a:lnTo>
                    <a:pt x="2266127" y="248018"/>
                  </a:lnTo>
                  <a:lnTo>
                    <a:pt x="2252313" y="257331"/>
                  </a:lnTo>
                  <a:lnTo>
                    <a:pt x="2235397" y="260747"/>
                  </a:lnTo>
                  <a:lnTo>
                    <a:pt x="43458" y="260747"/>
                  </a:lnTo>
                  <a:lnTo>
                    <a:pt x="26542" y="257331"/>
                  </a:lnTo>
                  <a:lnTo>
                    <a:pt x="12728" y="248018"/>
                  </a:lnTo>
                  <a:lnTo>
                    <a:pt x="3415" y="234204"/>
                  </a:lnTo>
                  <a:lnTo>
                    <a:pt x="0" y="217287"/>
                  </a:lnTo>
                  <a:lnTo>
                    <a:pt x="0" y="43459"/>
                  </a:lnTo>
                  <a:close/>
                </a:path>
              </a:pathLst>
            </a:custGeom>
            <a:ln w="25400">
              <a:solidFill>
                <a:srgbClr val="003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822052" y="2827020"/>
            <a:ext cx="4273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7847" y="218420"/>
            <a:ext cx="7102475" cy="2939415"/>
            <a:chOff x="307847" y="218420"/>
            <a:chExt cx="7102475" cy="293941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847" y="2825495"/>
              <a:ext cx="673608" cy="3322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199914" y="218420"/>
              <a:ext cx="210820" cy="189230"/>
            </a:xfrm>
            <a:custGeom>
              <a:avLst/>
              <a:gdLst/>
              <a:ahLst/>
              <a:cxnLst/>
              <a:rect l="l" t="t" r="r" b="b"/>
              <a:pathLst>
                <a:path w="210820" h="189229">
                  <a:moveTo>
                    <a:pt x="210206" y="0"/>
                  </a:moveTo>
                  <a:lnTo>
                    <a:pt x="0" y="0"/>
                  </a:lnTo>
                  <a:lnTo>
                    <a:pt x="0" y="189188"/>
                  </a:lnTo>
                  <a:lnTo>
                    <a:pt x="210206" y="189188"/>
                  </a:lnTo>
                  <a:lnTo>
                    <a:pt x="2102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 rot="21180000">
            <a:off x="3349245" y="2060649"/>
            <a:ext cx="314067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latin typeface="Arial MT"/>
                <a:cs typeface="Arial MT"/>
              </a:rPr>
              <a:t>ST</a:t>
            </a:r>
            <a:r>
              <a:rPr sz="800" spc="-5" dirty="0">
                <a:latin typeface="Arial MT"/>
                <a:cs typeface="Arial MT"/>
              </a:rPr>
              <a:t>M</a:t>
            </a:r>
            <a:r>
              <a:rPr sz="800" spc="10" dirty="0">
                <a:latin typeface="Arial MT"/>
                <a:cs typeface="Arial MT"/>
              </a:rPr>
              <a:t>G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 rot="21060000">
            <a:off x="7942847" y="319793"/>
            <a:ext cx="84907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90" dirty="0">
                <a:solidFill>
                  <a:srgbClr val="EA5433"/>
                </a:solidFill>
                <a:latin typeface="Arial MT"/>
                <a:cs typeface="Arial MT"/>
              </a:rPr>
              <a:t>2</a:t>
            </a:r>
            <a:r>
              <a:rPr sz="2400" spc="-105" dirty="0">
                <a:solidFill>
                  <a:srgbClr val="EA5433"/>
                </a:solidFill>
                <a:latin typeface="Arial MT"/>
                <a:cs typeface="Arial MT"/>
              </a:rPr>
              <a:t> </a:t>
            </a:r>
            <a:r>
              <a:rPr sz="3600" spc="75" baseline="1157" dirty="0">
                <a:solidFill>
                  <a:srgbClr val="EA5433"/>
                </a:solidFill>
                <a:latin typeface="Arial MT"/>
                <a:cs typeface="Arial MT"/>
              </a:rPr>
              <a:t>a</a:t>
            </a:r>
            <a:r>
              <a:rPr sz="3600" spc="104" baseline="1157" dirty="0">
                <a:solidFill>
                  <a:srgbClr val="EA5433"/>
                </a:solidFill>
                <a:latin typeface="Arial MT"/>
                <a:cs typeface="Arial MT"/>
              </a:rPr>
              <a:t>n</a:t>
            </a:r>
            <a:r>
              <a:rPr sz="3600" spc="150" baseline="1157" dirty="0">
                <a:solidFill>
                  <a:srgbClr val="EA5433"/>
                </a:solidFill>
                <a:latin typeface="Arial MT"/>
                <a:cs typeface="Arial MT"/>
              </a:rPr>
              <a:t>s</a:t>
            </a:r>
            <a:endParaRPr sz="3600" baseline="115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4496" y="18796"/>
            <a:ext cx="39331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" dirty="0"/>
              <a:t>CPGE</a:t>
            </a:r>
            <a:r>
              <a:rPr spc="-130" dirty="0"/>
              <a:t> </a:t>
            </a:r>
            <a:r>
              <a:rPr spc="40" dirty="0"/>
              <a:t>SCIENTIFIQUES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463800" y="3418743"/>
            <a:ext cx="6224905" cy="1564640"/>
            <a:chOff x="2463800" y="3418743"/>
            <a:chExt cx="6224905" cy="1564640"/>
          </a:xfrm>
        </p:grpSpPr>
        <p:sp>
          <p:nvSpPr>
            <p:cNvPr id="4" name="object 4"/>
            <p:cNvSpPr/>
            <p:nvPr/>
          </p:nvSpPr>
          <p:spPr>
            <a:xfrm>
              <a:off x="2476500" y="3431443"/>
              <a:ext cx="6199505" cy="1539240"/>
            </a:xfrm>
            <a:custGeom>
              <a:avLst/>
              <a:gdLst/>
              <a:ahLst/>
              <a:cxnLst/>
              <a:rect l="l" t="t" r="r" b="b"/>
              <a:pathLst>
                <a:path w="6199505" h="1539239">
                  <a:moveTo>
                    <a:pt x="5942664" y="0"/>
                  </a:moveTo>
                  <a:lnTo>
                    <a:pt x="256523" y="0"/>
                  </a:lnTo>
                  <a:lnTo>
                    <a:pt x="210413" y="4132"/>
                  </a:lnTo>
                  <a:lnTo>
                    <a:pt x="167014" y="16048"/>
                  </a:lnTo>
                  <a:lnTo>
                    <a:pt x="127051" y="35022"/>
                  </a:lnTo>
                  <a:lnTo>
                    <a:pt x="91248" y="60330"/>
                  </a:lnTo>
                  <a:lnTo>
                    <a:pt x="60331" y="91248"/>
                  </a:lnTo>
                  <a:lnTo>
                    <a:pt x="35023" y="127050"/>
                  </a:lnTo>
                  <a:lnTo>
                    <a:pt x="16048" y="167013"/>
                  </a:lnTo>
                  <a:lnTo>
                    <a:pt x="4132" y="210412"/>
                  </a:lnTo>
                  <a:lnTo>
                    <a:pt x="0" y="256523"/>
                  </a:lnTo>
                  <a:lnTo>
                    <a:pt x="0" y="1282603"/>
                  </a:lnTo>
                  <a:lnTo>
                    <a:pt x="4132" y="1328713"/>
                  </a:lnTo>
                  <a:lnTo>
                    <a:pt x="16048" y="1372112"/>
                  </a:lnTo>
                  <a:lnTo>
                    <a:pt x="35023" y="1412075"/>
                  </a:lnTo>
                  <a:lnTo>
                    <a:pt x="60331" y="1447878"/>
                  </a:lnTo>
                  <a:lnTo>
                    <a:pt x="91248" y="1478795"/>
                  </a:lnTo>
                  <a:lnTo>
                    <a:pt x="127051" y="1504103"/>
                  </a:lnTo>
                  <a:lnTo>
                    <a:pt x="167014" y="1523078"/>
                  </a:lnTo>
                  <a:lnTo>
                    <a:pt x="210413" y="1534994"/>
                  </a:lnTo>
                  <a:lnTo>
                    <a:pt x="256523" y="1539126"/>
                  </a:lnTo>
                  <a:lnTo>
                    <a:pt x="5942664" y="1539126"/>
                  </a:lnTo>
                  <a:lnTo>
                    <a:pt x="5988774" y="1534994"/>
                  </a:lnTo>
                  <a:lnTo>
                    <a:pt x="6032173" y="1523078"/>
                  </a:lnTo>
                  <a:lnTo>
                    <a:pt x="6072136" y="1504103"/>
                  </a:lnTo>
                  <a:lnTo>
                    <a:pt x="6107939" y="1478795"/>
                  </a:lnTo>
                  <a:lnTo>
                    <a:pt x="6138856" y="1447878"/>
                  </a:lnTo>
                  <a:lnTo>
                    <a:pt x="6164164" y="1412075"/>
                  </a:lnTo>
                  <a:lnTo>
                    <a:pt x="6183138" y="1372112"/>
                  </a:lnTo>
                  <a:lnTo>
                    <a:pt x="6195054" y="1328713"/>
                  </a:lnTo>
                  <a:lnTo>
                    <a:pt x="6199187" y="1282603"/>
                  </a:lnTo>
                  <a:lnTo>
                    <a:pt x="6199187" y="256523"/>
                  </a:lnTo>
                  <a:lnTo>
                    <a:pt x="6195054" y="210412"/>
                  </a:lnTo>
                  <a:lnTo>
                    <a:pt x="6183138" y="167013"/>
                  </a:lnTo>
                  <a:lnTo>
                    <a:pt x="6164164" y="127050"/>
                  </a:lnTo>
                  <a:lnTo>
                    <a:pt x="6138856" y="91248"/>
                  </a:lnTo>
                  <a:lnTo>
                    <a:pt x="6107939" y="60330"/>
                  </a:lnTo>
                  <a:lnTo>
                    <a:pt x="6072136" y="35022"/>
                  </a:lnTo>
                  <a:lnTo>
                    <a:pt x="6032173" y="16048"/>
                  </a:lnTo>
                  <a:lnTo>
                    <a:pt x="5988774" y="4132"/>
                  </a:lnTo>
                  <a:lnTo>
                    <a:pt x="5942664" y="0"/>
                  </a:lnTo>
                  <a:close/>
                </a:path>
              </a:pathLst>
            </a:custGeom>
            <a:solidFill>
              <a:srgbClr val="00C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76500" y="3431443"/>
              <a:ext cx="6199505" cy="1539240"/>
            </a:xfrm>
            <a:custGeom>
              <a:avLst/>
              <a:gdLst/>
              <a:ahLst/>
              <a:cxnLst/>
              <a:rect l="l" t="t" r="r" b="b"/>
              <a:pathLst>
                <a:path w="6199505" h="1539239">
                  <a:moveTo>
                    <a:pt x="0" y="256523"/>
                  </a:moveTo>
                  <a:lnTo>
                    <a:pt x="4132" y="210413"/>
                  </a:lnTo>
                  <a:lnTo>
                    <a:pt x="16048" y="167014"/>
                  </a:lnTo>
                  <a:lnTo>
                    <a:pt x="35022" y="127051"/>
                  </a:lnTo>
                  <a:lnTo>
                    <a:pt x="60331" y="91248"/>
                  </a:lnTo>
                  <a:lnTo>
                    <a:pt x="91248" y="60331"/>
                  </a:lnTo>
                  <a:lnTo>
                    <a:pt x="127051" y="35022"/>
                  </a:lnTo>
                  <a:lnTo>
                    <a:pt x="167014" y="16048"/>
                  </a:lnTo>
                  <a:lnTo>
                    <a:pt x="210412" y="4132"/>
                  </a:lnTo>
                  <a:lnTo>
                    <a:pt x="256523" y="0"/>
                  </a:lnTo>
                  <a:lnTo>
                    <a:pt x="5942665" y="0"/>
                  </a:lnTo>
                  <a:lnTo>
                    <a:pt x="5988775" y="4132"/>
                  </a:lnTo>
                  <a:lnTo>
                    <a:pt x="6032174" y="16048"/>
                  </a:lnTo>
                  <a:lnTo>
                    <a:pt x="6072137" y="35022"/>
                  </a:lnTo>
                  <a:lnTo>
                    <a:pt x="6107939" y="60331"/>
                  </a:lnTo>
                  <a:lnTo>
                    <a:pt x="6138857" y="91248"/>
                  </a:lnTo>
                  <a:lnTo>
                    <a:pt x="6164165" y="127051"/>
                  </a:lnTo>
                  <a:lnTo>
                    <a:pt x="6183139" y="167014"/>
                  </a:lnTo>
                  <a:lnTo>
                    <a:pt x="6195055" y="210413"/>
                  </a:lnTo>
                  <a:lnTo>
                    <a:pt x="6199188" y="256523"/>
                  </a:lnTo>
                  <a:lnTo>
                    <a:pt x="6199188" y="1282604"/>
                  </a:lnTo>
                  <a:lnTo>
                    <a:pt x="6195055" y="1328714"/>
                  </a:lnTo>
                  <a:lnTo>
                    <a:pt x="6183139" y="1372112"/>
                  </a:lnTo>
                  <a:lnTo>
                    <a:pt x="6164165" y="1412075"/>
                  </a:lnTo>
                  <a:lnTo>
                    <a:pt x="6138857" y="1447878"/>
                  </a:lnTo>
                  <a:lnTo>
                    <a:pt x="6107939" y="1478795"/>
                  </a:lnTo>
                  <a:lnTo>
                    <a:pt x="6072137" y="1504103"/>
                  </a:lnTo>
                  <a:lnTo>
                    <a:pt x="6032174" y="1523078"/>
                  </a:lnTo>
                  <a:lnTo>
                    <a:pt x="5988775" y="1534994"/>
                  </a:lnTo>
                  <a:lnTo>
                    <a:pt x="5942665" y="1539127"/>
                  </a:lnTo>
                  <a:lnTo>
                    <a:pt x="256523" y="1539127"/>
                  </a:lnTo>
                  <a:lnTo>
                    <a:pt x="210412" y="1534994"/>
                  </a:lnTo>
                  <a:lnTo>
                    <a:pt x="167014" y="1523078"/>
                  </a:lnTo>
                  <a:lnTo>
                    <a:pt x="127051" y="1504103"/>
                  </a:lnTo>
                  <a:lnTo>
                    <a:pt x="91248" y="1478795"/>
                  </a:lnTo>
                  <a:lnTo>
                    <a:pt x="60331" y="1447878"/>
                  </a:lnTo>
                  <a:lnTo>
                    <a:pt x="35022" y="1412075"/>
                  </a:lnTo>
                  <a:lnTo>
                    <a:pt x="16048" y="1372112"/>
                  </a:lnTo>
                  <a:lnTo>
                    <a:pt x="4132" y="1328714"/>
                  </a:lnTo>
                  <a:lnTo>
                    <a:pt x="0" y="1282604"/>
                  </a:lnTo>
                  <a:lnTo>
                    <a:pt x="0" y="256523"/>
                  </a:lnTo>
                  <a:close/>
                </a:path>
              </a:pathLst>
            </a:custGeom>
            <a:ln w="25400">
              <a:solidFill>
                <a:srgbClr val="003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3540" y="903732"/>
            <a:ext cx="7933055" cy="39922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678815">
              <a:lnSpc>
                <a:spcPct val="139500"/>
              </a:lnSpc>
              <a:spcBef>
                <a:spcPts val="40"/>
              </a:spcBef>
            </a:pPr>
            <a:r>
              <a:rPr sz="2000" u="sng" spc="3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BCPST</a:t>
            </a:r>
            <a:r>
              <a:rPr sz="2000" spc="30" dirty="0">
                <a:latin typeface="Arial MT"/>
                <a:cs typeface="Arial MT"/>
              </a:rPr>
              <a:t> </a:t>
            </a:r>
            <a:r>
              <a:rPr sz="2000" spc="70" dirty="0">
                <a:latin typeface="Arial MT"/>
                <a:cs typeface="Arial MT"/>
              </a:rPr>
              <a:t>: </a:t>
            </a:r>
            <a:r>
              <a:rPr sz="2000" spc="95" dirty="0">
                <a:solidFill>
                  <a:srgbClr val="00B050"/>
                </a:solidFill>
                <a:latin typeface="Arial MT"/>
                <a:cs typeface="Arial MT"/>
              </a:rPr>
              <a:t>biologie, </a:t>
            </a:r>
            <a:r>
              <a:rPr sz="2000" spc="100" dirty="0">
                <a:solidFill>
                  <a:srgbClr val="00B050"/>
                </a:solidFill>
                <a:latin typeface="Arial MT"/>
                <a:cs typeface="Arial MT"/>
              </a:rPr>
              <a:t>chimie, physique </a:t>
            </a:r>
            <a:r>
              <a:rPr sz="2000" spc="110" dirty="0">
                <a:solidFill>
                  <a:srgbClr val="00B050"/>
                </a:solidFill>
                <a:latin typeface="Arial MT"/>
                <a:cs typeface="Arial MT"/>
              </a:rPr>
              <a:t>et </a:t>
            </a:r>
            <a:r>
              <a:rPr sz="2000" spc="105" dirty="0">
                <a:solidFill>
                  <a:srgbClr val="00B050"/>
                </a:solidFill>
                <a:latin typeface="Arial MT"/>
                <a:cs typeface="Arial MT"/>
              </a:rPr>
              <a:t>sciences de </a:t>
            </a:r>
            <a:r>
              <a:rPr sz="2000" spc="80" dirty="0">
                <a:solidFill>
                  <a:srgbClr val="00B050"/>
                </a:solidFill>
                <a:latin typeface="Arial MT"/>
                <a:cs typeface="Arial MT"/>
              </a:rPr>
              <a:t>la </a:t>
            </a:r>
            <a:r>
              <a:rPr sz="2000" spc="140" dirty="0">
                <a:solidFill>
                  <a:srgbClr val="00B050"/>
                </a:solidFill>
                <a:latin typeface="Arial MT"/>
                <a:cs typeface="Arial MT"/>
              </a:rPr>
              <a:t>terre </a:t>
            </a:r>
            <a:r>
              <a:rPr sz="2000" spc="-55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u="sng" spc="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MPSI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70" dirty="0">
                <a:latin typeface="Arial MT"/>
                <a:cs typeface="Arial MT"/>
              </a:rPr>
              <a:t>: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00B050"/>
                </a:solidFill>
                <a:latin typeface="Arial MT"/>
                <a:cs typeface="Arial MT"/>
              </a:rPr>
              <a:t>mathématiques,</a:t>
            </a:r>
            <a:r>
              <a:rPr sz="20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00B050"/>
                </a:solidFill>
                <a:latin typeface="Arial MT"/>
                <a:cs typeface="Arial MT"/>
              </a:rPr>
              <a:t>physique</a:t>
            </a:r>
            <a:r>
              <a:rPr sz="20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00B050"/>
                </a:solidFill>
                <a:latin typeface="Arial MT"/>
                <a:cs typeface="Arial MT"/>
              </a:rPr>
              <a:t>et</a:t>
            </a:r>
            <a:r>
              <a:rPr sz="2000" spc="-5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00B050"/>
                </a:solidFill>
                <a:latin typeface="Arial MT"/>
                <a:cs typeface="Arial MT"/>
              </a:rPr>
              <a:t>sciences</a:t>
            </a:r>
            <a:r>
              <a:rPr sz="20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00B050"/>
                </a:solidFill>
                <a:latin typeface="Arial MT"/>
                <a:cs typeface="Arial MT"/>
              </a:rPr>
              <a:t>de</a:t>
            </a:r>
            <a:r>
              <a:rPr sz="20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00B050"/>
                </a:solidFill>
                <a:latin typeface="Arial MT"/>
                <a:cs typeface="Arial MT"/>
              </a:rPr>
              <a:t>l’ingénieur </a:t>
            </a:r>
            <a:r>
              <a:rPr sz="2000" spc="-54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u="sng" spc="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PCSI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70" dirty="0">
                <a:latin typeface="Arial MT"/>
                <a:cs typeface="Arial MT"/>
              </a:rPr>
              <a:t>: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00B050"/>
                </a:solidFill>
                <a:latin typeface="Arial MT"/>
                <a:cs typeface="Arial MT"/>
              </a:rPr>
              <a:t>physique,</a:t>
            </a:r>
            <a:r>
              <a:rPr sz="20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00B050"/>
                </a:solidFill>
                <a:latin typeface="Arial MT"/>
                <a:cs typeface="Arial MT"/>
              </a:rPr>
              <a:t>chimie</a:t>
            </a:r>
            <a:r>
              <a:rPr sz="20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00B050"/>
                </a:solidFill>
                <a:latin typeface="Arial MT"/>
                <a:cs typeface="Arial MT"/>
              </a:rPr>
              <a:t>et</a:t>
            </a:r>
            <a:r>
              <a:rPr sz="20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00B050"/>
                </a:solidFill>
                <a:latin typeface="Arial MT"/>
                <a:cs typeface="Arial MT"/>
              </a:rPr>
              <a:t>sciences</a:t>
            </a:r>
            <a:r>
              <a:rPr sz="20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00B050"/>
                </a:solidFill>
                <a:latin typeface="Arial MT"/>
                <a:cs typeface="Arial MT"/>
              </a:rPr>
              <a:t>de</a:t>
            </a:r>
            <a:r>
              <a:rPr sz="20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00B050"/>
                </a:solidFill>
                <a:latin typeface="Arial MT"/>
                <a:cs typeface="Arial MT"/>
              </a:rPr>
              <a:t>l’ingénieur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2000" u="sng" spc="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PTSI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70" dirty="0">
                <a:latin typeface="Arial MT"/>
                <a:cs typeface="Arial MT"/>
              </a:rPr>
              <a:t>: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00B050"/>
                </a:solidFill>
                <a:latin typeface="Arial MT"/>
                <a:cs typeface="Arial MT"/>
              </a:rPr>
              <a:t>physique,</a:t>
            </a:r>
            <a:r>
              <a:rPr sz="20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00B050"/>
                </a:solidFill>
                <a:latin typeface="Arial MT"/>
                <a:cs typeface="Arial MT"/>
              </a:rPr>
              <a:t>technologie</a:t>
            </a:r>
            <a:r>
              <a:rPr sz="20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00B050"/>
                </a:solidFill>
                <a:latin typeface="Arial MT"/>
                <a:cs typeface="Arial MT"/>
              </a:rPr>
              <a:t>et</a:t>
            </a:r>
            <a:r>
              <a:rPr sz="20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00B050"/>
                </a:solidFill>
                <a:latin typeface="Arial MT"/>
                <a:cs typeface="Arial MT"/>
              </a:rPr>
              <a:t>sciences</a:t>
            </a:r>
            <a:r>
              <a:rPr sz="2000" spc="-5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00B050"/>
                </a:solidFill>
                <a:latin typeface="Arial MT"/>
                <a:cs typeface="Arial MT"/>
              </a:rPr>
              <a:t>de</a:t>
            </a:r>
            <a:r>
              <a:rPr sz="20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00B050"/>
                </a:solidFill>
                <a:latin typeface="Arial MT"/>
                <a:cs typeface="Arial MT"/>
              </a:rPr>
              <a:t>l’ingénieur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u="sng" spc="3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MPII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70" dirty="0">
                <a:solidFill>
                  <a:srgbClr val="FF0000"/>
                </a:solidFill>
                <a:latin typeface="Arial MT"/>
                <a:cs typeface="Arial MT"/>
              </a:rPr>
              <a:t>:</a:t>
            </a:r>
            <a:r>
              <a:rPr sz="2000" spc="-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FF0000"/>
                </a:solidFill>
                <a:latin typeface="Arial MT"/>
                <a:cs typeface="Arial MT"/>
              </a:rPr>
              <a:t>mathématiques,</a:t>
            </a:r>
            <a:r>
              <a:rPr sz="2000" spc="-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FF0000"/>
                </a:solidFill>
                <a:latin typeface="Arial MT"/>
                <a:cs typeface="Arial MT"/>
              </a:rPr>
              <a:t>physique,</a:t>
            </a:r>
            <a:r>
              <a:rPr sz="2000" spc="-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FF0000"/>
                </a:solidFill>
                <a:latin typeface="Arial MT"/>
                <a:cs typeface="Arial MT"/>
              </a:rPr>
              <a:t>ingénierie</a:t>
            </a:r>
            <a:r>
              <a:rPr sz="2000" spc="-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FF0000"/>
                </a:solidFill>
                <a:latin typeface="Arial MT"/>
                <a:cs typeface="Arial MT"/>
              </a:rPr>
              <a:t>et</a:t>
            </a:r>
            <a:r>
              <a:rPr sz="2000" spc="-5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FF0000"/>
                </a:solidFill>
                <a:latin typeface="Arial MT"/>
                <a:cs typeface="Arial MT"/>
              </a:rPr>
              <a:t>informatique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 MT"/>
              <a:cs typeface="Arial MT"/>
            </a:endParaRPr>
          </a:p>
          <a:p>
            <a:pPr marL="2787015" marR="5080" indent="-257175">
              <a:lnSpc>
                <a:spcPct val="99400"/>
              </a:lnSpc>
              <a:buFont typeface="Wingdings"/>
              <a:buChar char=""/>
              <a:tabLst>
                <a:tab pos="2787650" algn="l"/>
              </a:tabLst>
            </a:pPr>
            <a:r>
              <a:rPr sz="1800" spc="80" dirty="0">
                <a:solidFill>
                  <a:srgbClr val="FFFFFF"/>
                </a:solidFill>
                <a:latin typeface="Arial MT"/>
                <a:cs typeface="Arial MT"/>
              </a:rPr>
              <a:t>Enseignement</a:t>
            </a:r>
            <a:r>
              <a:rPr sz="1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Arial MT"/>
                <a:cs typeface="Arial MT"/>
              </a:rPr>
              <a:t>approfondi</a:t>
            </a:r>
            <a:r>
              <a:rPr sz="1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1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1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Arial MT"/>
                <a:cs typeface="Arial MT"/>
              </a:rPr>
              <a:t>mathématiques, </a:t>
            </a:r>
            <a:r>
              <a:rPr sz="1800" spc="-4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Arial MT"/>
                <a:cs typeface="Arial MT"/>
              </a:rPr>
              <a:t>physique-chimie, </a:t>
            </a:r>
            <a:r>
              <a:rPr sz="1800" spc="100" dirty="0">
                <a:solidFill>
                  <a:srgbClr val="FFFFFF"/>
                </a:solidFill>
                <a:latin typeface="Arial MT"/>
                <a:cs typeface="Arial MT"/>
              </a:rPr>
              <a:t>sciences </a:t>
            </a:r>
            <a:r>
              <a:rPr sz="1800" spc="9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1800" spc="100" dirty="0">
                <a:solidFill>
                  <a:srgbClr val="FFFFFF"/>
                </a:solidFill>
                <a:latin typeface="Arial MT"/>
                <a:cs typeface="Arial MT"/>
              </a:rPr>
              <a:t>l’ingénieur </a:t>
            </a:r>
            <a:r>
              <a:rPr sz="1800" spc="105" dirty="0">
                <a:solidFill>
                  <a:srgbClr val="FFFFFF"/>
                </a:solidFill>
                <a:latin typeface="Arial MT"/>
                <a:cs typeface="Arial MT"/>
              </a:rPr>
              <a:t>et </a:t>
            </a:r>
            <a:r>
              <a:rPr sz="18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Arial MT"/>
                <a:cs typeface="Arial MT"/>
              </a:rPr>
              <a:t>informatique</a:t>
            </a:r>
            <a:endParaRPr sz="1800">
              <a:latin typeface="Arial MT"/>
              <a:cs typeface="Arial MT"/>
            </a:endParaRPr>
          </a:p>
          <a:p>
            <a:pPr marL="2787015" indent="-257810">
              <a:lnSpc>
                <a:spcPts val="2110"/>
              </a:lnSpc>
              <a:buFont typeface="Wingdings"/>
              <a:buChar char=""/>
              <a:tabLst>
                <a:tab pos="2787650" algn="l"/>
              </a:tabLst>
            </a:pPr>
            <a:r>
              <a:rPr sz="1800" spc="85" dirty="0">
                <a:solidFill>
                  <a:srgbClr val="FFFFFF"/>
                </a:solidFill>
                <a:latin typeface="Arial MT"/>
                <a:cs typeface="Arial MT"/>
              </a:rPr>
              <a:t>Grande</a:t>
            </a: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Arial MT"/>
                <a:cs typeface="Arial MT"/>
              </a:rPr>
              <a:t>diversité</a:t>
            </a:r>
            <a:r>
              <a:rPr sz="1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Arial MT"/>
                <a:cs typeface="Arial MT"/>
              </a:rPr>
              <a:t>d’accès</a:t>
            </a:r>
            <a:r>
              <a:rPr sz="1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 MT"/>
                <a:cs typeface="Arial MT"/>
              </a:rPr>
              <a:t>aux</a:t>
            </a:r>
            <a:r>
              <a:rPr sz="1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Arial MT"/>
                <a:cs typeface="Arial MT"/>
              </a:rPr>
              <a:t>grandes</a:t>
            </a:r>
            <a:r>
              <a:rPr sz="1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Arial MT"/>
                <a:cs typeface="Arial MT"/>
              </a:rPr>
              <a:t>écoles</a:t>
            </a:r>
            <a:endParaRPr sz="1800">
              <a:latin typeface="Arial MT"/>
              <a:cs typeface="Arial MT"/>
            </a:endParaRPr>
          </a:p>
          <a:p>
            <a:pPr marL="2787015">
              <a:lnSpc>
                <a:spcPct val="100000"/>
              </a:lnSpc>
              <a:spcBef>
                <a:spcPts val="45"/>
              </a:spcBef>
            </a:pPr>
            <a:r>
              <a:rPr sz="1800" spc="85" dirty="0">
                <a:solidFill>
                  <a:srgbClr val="FFFFFF"/>
                </a:solidFill>
                <a:latin typeface="Arial MT"/>
                <a:cs typeface="Arial MT"/>
              </a:rPr>
              <a:t>scientifiques.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 rot="21060000">
            <a:off x="8071447" y="773946"/>
            <a:ext cx="84907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90" dirty="0">
                <a:solidFill>
                  <a:srgbClr val="EA5433"/>
                </a:solidFill>
                <a:latin typeface="Arial MT"/>
                <a:cs typeface="Arial MT"/>
              </a:rPr>
              <a:t>2</a:t>
            </a:r>
            <a:r>
              <a:rPr sz="2400" spc="-105" dirty="0">
                <a:solidFill>
                  <a:srgbClr val="EA5433"/>
                </a:solidFill>
                <a:latin typeface="Arial MT"/>
                <a:cs typeface="Arial MT"/>
              </a:rPr>
              <a:t> </a:t>
            </a:r>
            <a:r>
              <a:rPr sz="3600" spc="75" baseline="1157" dirty="0">
                <a:solidFill>
                  <a:srgbClr val="EA5433"/>
                </a:solidFill>
                <a:latin typeface="Arial MT"/>
                <a:cs typeface="Arial MT"/>
              </a:rPr>
              <a:t>a</a:t>
            </a:r>
            <a:r>
              <a:rPr sz="3600" spc="104" baseline="1157" dirty="0">
                <a:solidFill>
                  <a:srgbClr val="EA5433"/>
                </a:solidFill>
                <a:latin typeface="Arial MT"/>
                <a:cs typeface="Arial MT"/>
              </a:rPr>
              <a:t>n</a:t>
            </a:r>
            <a:r>
              <a:rPr sz="3600" spc="150" baseline="1157" dirty="0">
                <a:solidFill>
                  <a:srgbClr val="EA5433"/>
                </a:solidFill>
                <a:latin typeface="Arial MT"/>
                <a:cs typeface="Arial MT"/>
              </a:rPr>
              <a:t>s</a:t>
            </a:r>
            <a:endParaRPr sz="3600" baseline="115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773652"/>
            <a:ext cx="8230234" cy="2077720"/>
          </a:xfrm>
          <a:custGeom>
            <a:avLst/>
            <a:gdLst/>
            <a:ahLst/>
            <a:cxnLst/>
            <a:rect l="l" t="t" r="r" b="b"/>
            <a:pathLst>
              <a:path w="8230234" h="2077720">
                <a:moveTo>
                  <a:pt x="8229842" y="0"/>
                </a:moveTo>
                <a:lnTo>
                  <a:pt x="0" y="0"/>
                </a:lnTo>
                <a:lnTo>
                  <a:pt x="0" y="2077491"/>
                </a:lnTo>
                <a:lnTo>
                  <a:pt x="8229842" y="2077491"/>
                </a:lnTo>
                <a:lnTo>
                  <a:pt x="8229842" y="0"/>
                </a:lnTo>
                <a:close/>
              </a:path>
            </a:pathLst>
          </a:custGeom>
          <a:solidFill>
            <a:srgbClr val="DDF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120000">
            <a:off x="419898" y="1652033"/>
            <a:ext cx="261978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30" dirty="0">
                <a:solidFill>
                  <a:srgbClr val="A6A6A6"/>
                </a:solidFill>
                <a:latin typeface="Arial MT"/>
                <a:cs typeface="Arial MT"/>
              </a:rPr>
              <a:t>ou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6254" y="1692363"/>
            <a:ext cx="350520" cy="243840"/>
          </a:xfrm>
          <a:custGeom>
            <a:avLst/>
            <a:gdLst/>
            <a:ahLst/>
            <a:cxnLst/>
            <a:rect l="l" t="t" r="r" b="b"/>
            <a:pathLst>
              <a:path w="350519" h="243839">
                <a:moveTo>
                  <a:pt x="299085" y="238252"/>
                </a:moveTo>
                <a:lnTo>
                  <a:pt x="287782" y="224878"/>
                </a:lnTo>
                <a:lnTo>
                  <a:pt x="244094" y="173189"/>
                </a:lnTo>
                <a:lnTo>
                  <a:pt x="234073" y="196532"/>
                </a:lnTo>
                <a:lnTo>
                  <a:pt x="10007" y="100380"/>
                </a:lnTo>
                <a:lnTo>
                  <a:pt x="0" y="123723"/>
                </a:lnTo>
                <a:lnTo>
                  <a:pt x="224053" y="219875"/>
                </a:lnTo>
                <a:lnTo>
                  <a:pt x="214033" y="243217"/>
                </a:lnTo>
                <a:lnTo>
                  <a:pt x="299085" y="238252"/>
                </a:lnTo>
                <a:close/>
              </a:path>
              <a:path w="350519" h="243839">
                <a:moveTo>
                  <a:pt x="350291" y="23939"/>
                </a:moveTo>
                <a:lnTo>
                  <a:pt x="346176" y="22745"/>
                </a:lnTo>
                <a:lnTo>
                  <a:pt x="268528" y="0"/>
                </a:lnTo>
                <a:lnTo>
                  <a:pt x="273037" y="25006"/>
                </a:lnTo>
                <a:lnTo>
                  <a:pt x="38468" y="67398"/>
                </a:lnTo>
                <a:lnTo>
                  <a:pt x="42976" y="92405"/>
                </a:lnTo>
                <a:lnTo>
                  <a:pt x="277558" y="49999"/>
                </a:lnTo>
                <a:lnTo>
                  <a:pt x="282079" y="74993"/>
                </a:lnTo>
                <a:lnTo>
                  <a:pt x="350291" y="2393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1300000">
            <a:off x="360818" y="2398135"/>
            <a:ext cx="261512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30" dirty="0">
                <a:solidFill>
                  <a:srgbClr val="A6A6A6"/>
                </a:solidFill>
                <a:latin typeface="Arial MT"/>
                <a:cs typeface="Arial MT"/>
              </a:rPr>
              <a:t>ou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971" y="2434526"/>
            <a:ext cx="350520" cy="243840"/>
          </a:xfrm>
          <a:custGeom>
            <a:avLst/>
            <a:gdLst/>
            <a:ahLst/>
            <a:cxnLst/>
            <a:rect l="l" t="t" r="r" b="b"/>
            <a:pathLst>
              <a:path w="350519" h="243839">
                <a:moveTo>
                  <a:pt x="299085" y="238252"/>
                </a:moveTo>
                <a:lnTo>
                  <a:pt x="287782" y="224878"/>
                </a:lnTo>
                <a:lnTo>
                  <a:pt x="244094" y="173189"/>
                </a:lnTo>
                <a:lnTo>
                  <a:pt x="234073" y="196532"/>
                </a:lnTo>
                <a:lnTo>
                  <a:pt x="10007" y="100380"/>
                </a:lnTo>
                <a:lnTo>
                  <a:pt x="0" y="123710"/>
                </a:lnTo>
                <a:lnTo>
                  <a:pt x="224053" y="219875"/>
                </a:lnTo>
                <a:lnTo>
                  <a:pt x="214033" y="243217"/>
                </a:lnTo>
                <a:lnTo>
                  <a:pt x="299085" y="238252"/>
                </a:lnTo>
                <a:close/>
              </a:path>
              <a:path w="350519" h="243839">
                <a:moveTo>
                  <a:pt x="350278" y="23939"/>
                </a:moveTo>
                <a:lnTo>
                  <a:pt x="346176" y="22733"/>
                </a:lnTo>
                <a:lnTo>
                  <a:pt x="268528" y="0"/>
                </a:lnTo>
                <a:lnTo>
                  <a:pt x="273037" y="24993"/>
                </a:lnTo>
                <a:lnTo>
                  <a:pt x="38468" y="67398"/>
                </a:lnTo>
                <a:lnTo>
                  <a:pt x="42976" y="92392"/>
                </a:lnTo>
                <a:lnTo>
                  <a:pt x="277558" y="49987"/>
                </a:lnTo>
                <a:lnTo>
                  <a:pt x="282079" y="74980"/>
                </a:lnTo>
                <a:lnTo>
                  <a:pt x="350278" y="2393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7054" y="9652"/>
            <a:ext cx="74764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" dirty="0"/>
              <a:t>CPGE</a:t>
            </a:r>
            <a:r>
              <a:rPr spc="-105" dirty="0"/>
              <a:t> </a:t>
            </a:r>
            <a:r>
              <a:rPr spc="40" dirty="0"/>
              <a:t>ÉCONOMIQUES</a:t>
            </a:r>
            <a:r>
              <a:rPr spc="-105" dirty="0"/>
              <a:t> </a:t>
            </a:r>
            <a:r>
              <a:rPr spc="15" dirty="0"/>
              <a:t>ET</a:t>
            </a:r>
            <a:r>
              <a:rPr spc="-100" dirty="0"/>
              <a:t> </a:t>
            </a:r>
            <a:r>
              <a:rPr spc="35" dirty="0"/>
              <a:t>COMMERCIALES</a:t>
            </a:r>
          </a:p>
        </p:txBody>
      </p:sp>
      <p:sp>
        <p:nvSpPr>
          <p:cNvPr id="8" name="object 8"/>
          <p:cNvSpPr/>
          <p:nvPr/>
        </p:nvSpPr>
        <p:spPr>
          <a:xfrm>
            <a:off x="304800" y="3086161"/>
            <a:ext cx="8230234" cy="1739264"/>
          </a:xfrm>
          <a:custGeom>
            <a:avLst/>
            <a:gdLst/>
            <a:ahLst/>
            <a:cxnLst/>
            <a:rect l="l" t="t" r="r" b="b"/>
            <a:pathLst>
              <a:path w="8230234" h="1739264">
                <a:moveTo>
                  <a:pt x="8229842" y="0"/>
                </a:moveTo>
                <a:lnTo>
                  <a:pt x="0" y="0"/>
                </a:lnTo>
                <a:lnTo>
                  <a:pt x="0" y="1738937"/>
                </a:lnTo>
                <a:lnTo>
                  <a:pt x="8229842" y="1738937"/>
                </a:lnTo>
                <a:lnTo>
                  <a:pt x="8229842" y="0"/>
                </a:lnTo>
                <a:close/>
              </a:path>
            </a:pathLst>
          </a:custGeom>
          <a:solidFill>
            <a:srgbClr val="89C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3540" y="414020"/>
            <a:ext cx="7609840" cy="434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6075">
              <a:lnSpc>
                <a:spcPct val="100000"/>
              </a:lnSpc>
              <a:spcBef>
                <a:spcPts val="100"/>
              </a:spcBef>
            </a:pPr>
            <a:r>
              <a:rPr sz="1800" u="sng" spc="20" dirty="0">
                <a:solidFill>
                  <a:srgbClr val="0088EB"/>
                </a:solidFill>
                <a:uFill>
                  <a:solidFill>
                    <a:srgbClr val="0088EB"/>
                  </a:solidFill>
                </a:uFill>
                <a:latin typeface="Arial MT"/>
                <a:cs typeface="Arial MT"/>
              </a:rPr>
              <a:t>VOIE</a:t>
            </a:r>
            <a:r>
              <a:rPr sz="1800" u="sng" spc="-75" dirty="0">
                <a:solidFill>
                  <a:srgbClr val="0088EB"/>
                </a:solidFill>
                <a:uFill>
                  <a:solidFill>
                    <a:srgbClr val="0088EB"/>
                  </a:solidFill>
                </a:uFill>
                <a:latin typeface="Arial MT"/>
                <a:cs typeface="Arial MT"/>
              </a:rPr>
              <a:t> </a:t>
            </a:r>
            <a:r>
              <a:rPr sz="1800" u="sng" spc="30" dirty="0">
                <a:solidFill>
                  <a:srgbClr val="0088EB"/>
                </a:solidFill>
                <a:uFill>
                  <a:solidFill>
                    <a:srgbClr val="0088EB"/>
                  </a:solidFill>
                </a:uFill>
                <a:latin typeface="Arial MT"/>
                <a:cs typeface="Arial MT"/>
              </a:rPr>
              <a:t>GÉNÉRALE</a:t>
            </a:r>
            <a:r>
              <a:rPr sz="1800" u="sng" spc="-70" dirty="0">
                <a:solidFill>
                  <a:srgbClr val="0088EB"/>
                </a:solidFill>
                <a:uFill>
                  <a:solidFill>
                    <a:srgbClr val="0088EB"/>
                  </a:solidFill>
                </a:uFill>
                <a:latin typeface="Arial MT"/>
                <a:cs typeface="Arial MT"/>
              </a:rPr>
              <a:t> </a:t>
            </a:r>
            <a:r>
              <a:rPr sz="1800" u="sng" dirty="0">
                <a:solidFill>
                  <a:srgbClr val="0088EB"/>
                </a:solidFill>
                <a:uFill>
                  <a:solidFill>
                    <a:srgbClr val="0088EB"/>
                  </a:solidFill>
                </a:uFill>
                <a:latin typeface="Arial MT"/>
                <a:cs typeface="Arial MT"/>
              </a:rPr>
              <a:t>-</a:t>
            </a:r>
            <a:r>
              <a:rPr sz="1800" u="sng" spc="-65" dirty="0">
                <a:solidFill>
                  <a:srgbClr val="0088EB"/>
                </a:solidFill>
                <a:uFill>
                  <a:solidFill>
                    <a:srgbClr val="0088EB"/>
                  </a:solidFill>
                </a:uFill>
                <a:latin typeface="Arial MT"/>
                <a:cs typeface="Arial MT"/>
              </a:rPr>
              <a:t> </a:t>
            </a:r>
            <a:r>
              <a:rPr sz="1800" u="sng" spc="15" dirty="0">
                <a:solidFill>
                  <a:srgbClr val="0088EB"/>
                </a:solidFill>
                <a:uFill>
                  <a:solidFill>
                    <a:srgbClr val="0088EB"/>
                  </a:solidFill>
                </a:uFill>
                <a:latin typeface="Arial MT"/>
                <a:cs typeface="Arial MT"/>
              </a:rPr>
              <a:t>ECG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7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b="1" u="sng" spc="-30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Calibri"/>
                <a:cs typeface="Calibri"/>
              </a:rPr>
              <a:t>Tronc</a:t>
            </a:r>
            <a:r>
              <a:rPr sz="1800" b="1" u="sng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Calibri"/>
                <a:cs typeface="Calibri"/>
              </a:rPr>
              <a:t>commun</a:t>
            </a:r>
            <a:r>
              <a:rPr sz="18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lettres,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philosophie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langues,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345"/>
              </a:lnSpc>
              <a:spcBef>
                <a:spcPts val="40"/>
              </a:spcBef>
            </a:pPr>
            <a:r>
              <a:rPr sz="2000" spc="-5" dirty="0">
                <a:latin typeface="Arial MT"/>
                <a:cs typeface="Arial MT"/>
              </a:rPr>
              <a:t>+</a:t>
            </a:r>
            <a:r>
              <a:rPr sz="2000" spc="-150" dirty="0">
                <a:latin typeface="Arial MT"/>
                <a:cs typeface="Arial MT"/>
              </a:rPr>
              <a:t> </a:t>
            </a:r>
            <a:r>
              <a:rPr sz="1800" dirty="0">
                <a:latin typeface="Calibri"/>
                <a:cs typeface="Calibri"/>
              </a:rPr>
              <a:t>deux </a:t>
            </a:r>
            <a:r>
              <a:rPr sz="1800" spc="-5" dirty="0">
                <a:latin typeface="Calibri"/>
                <a:cs typeface="Calibri"/>
              </a:rPr>
              <a:t>enseignements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obligatoires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au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choix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entre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681990">
              <a:lnSpc>
                <a:spcPts val="2105"/>
              </a:lnSpc>
            </a:pPr>
            <a:r>
              <a:rPr sz="1800" spc="-5" dirty="0">
                <a:latin typeface="Calibri"/>
                <a:cs typeface="Calibri"/>
              </a:rPr>
              <a:t>économie,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sociologie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histoire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monde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contemporain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 </a:t>
            </a:r>
            <a:r>
              <a:rPr sz="1800" b="1" spc="-10" dirty="0">
                <a:latin typeface="Calibri"/>
                <a:cs typeface="Calibri"/>
              </a:rPr>
              <a:t>ESH</a:t>
            </a:r>
            <a:endParaRPr sz="1800">
              <a:latin typeface="Calibri"/>
              <a:cs typeface="Calibri"/>
            </a:endParaRPr>
          </a:p>
          <a:p>
            <a:pPr marL="681990">
              <a:lnSpc>
                <a:spcPct val="100000"/>
              </a:lnSpc>
              <a:spcBef>
                <a:spcPts val="50"/>
              </a:spcBef>
            </a:pPr>
            <a:r>
              <a:rPr sz="1800" spc="-10" dirty="0">
                <a:latin typeface="Calibri"/>
                <a:cs typeface="Calibri"/>
              </a:rPr>
              <a:t>histoire,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géographie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géopolitique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monde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contemporain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HGG</a:t>
            </a:r>
            <a:endParaRPr sz="1800">
              <a:latin typeface="Calibri"/>
              <a:cs typeface="Calibri"/>
            </a:endParaRPr>
          </a:p>
          <a:p>
            <a:pPr marL="681990" marR="4173220">
              <a:lnSpc>
                <a:spcPct val="102200"/>
              </a:lnSpc>
              <a:spcBef>
                <a:spcPts val="1080"/>
              </a:spcBef>
            </a:pPr>
            <a:r>
              <a:rPr sz="1800" spc="-5" dirty="0">
                <a:latin typeface="Calibri"/>
                <a:cs typeface="Calibri"/>
              </a:rPr>
              <a:t>mathématiques </a:t>
            </a:r>
            <a:r>
              <a:rPr sz="1800" dirty="0">
                <a:latin typeface="Calibri"/>
                <a:cs typeface="Calibri"/>
              </a:rPr>
              <a:t>appliquées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mathématiques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approfondies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Objectifs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grandes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écoles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management.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600" b="1" spc="-5" dirty="0">
                <a:latin typeface="Calibri"/>
                <a:cs typeface="Calibri"/>
              </a:rPr>
              <a:t>Il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est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conseillé</a:t>
            </a:r>
            <a:endParaRPr sz="160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spcBef>
                <a:spcPts val="175"/>
              </a:spcBef>
              <a:buFont typeface="Arial MT"/>
              <a:buChar char="•"/>
              <a:tabLst>
                <a:tab pos="344170" algn="l"/>
                <a:tab pos="344805" algn="l"/>
              </a:tabLst>
            </a:pPr>
            <a:r>
              <a:rPr dirty="0"/>
              <a:t>	</a:t>
            </a:r>
            <a:r>
              <a:rPr sz="1600" spc="-25" dirty="0">
                <a:latin typeface="Calibri"/>
                <a:cs typeface="Calibri"/>
              </a:rPr>
              <a:t>d’avoir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poursuivi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enseignement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mathématiques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 </a:t>
            </a:r>
            <a:r>
              <a:rPr sz="1600" spc="-5" dirty="0">
                <a:latin typeface="Calibri"/>
                <a:cs typeface="Calibri"/>
              </a:rPr>
              <a:t>terminale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(spécialité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ou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option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mathématiques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complémentaires).</a:t>
            </a:r>
            <a:endParaRPr sz="1600">
              <a:latin typeface="Calibri"/>
              <a:cs typeface="Calibri"/>
            </a:endParaRPr>
          </a:p>
          <a:p>
            <a:pPr marL="298450" indent="-285750">
              <a:lnSpc>
                <a:spcPts val="182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600" spc="-30" dirty="0">
                <a:latin typeface="Calibri"/>
                <a:cs typeface="Calibri"/>
              </a:rPr>
              <a:t>d’avoir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suivi au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moins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spécialité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sciences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humaines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sociales,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ou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au moins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une</a:t>
            </a:r>
            <a:endParaRPr sz="1600">
              <a:latin typeface="Calibri"/>
              <a:cs typeface="Calibri"/>
            </a:endParaRPr>
          </a:p>
          <a:p>
            <a:pPr marL="298450">
              <a:lnSpc>
                <a:spcPts val="1910"/>
              </a:lnSpc>
            </a:pPr>
            <a:r>
              <a:rPr sz="1600" spc="-10" dirty="0">
                <a:latin typeface="Calibri"/>
                <a:cs typeface="Calibri"/>
              </a:rPr>
              <a:t>spécialité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littéraire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ou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linguistique.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 rot="21060000">
            <a:off x="8071447" y="773946"/>
            <a:ext cx="84907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90" dirty="0">
                <a:solidFill>
                  <a:srgbClr val="EA5433"/>
                </a:solidFill>
                <a:latin typeface="Arial MT"/>
                <a:cs typeface="Arial MT"/>
              </a:rPr>
              <a:t>2</a:t>
            </a:r>
            <a:r>
              <a:rPr sz="2400" spc="-105" dirty="0">
                <a:solidFill>
                  <a:srgbClr val="EA5433"/>
                </a:solidFill>
                <a:latin typeface="Arial MT"/>
                <a:cs typeface="Arial MT"/>
              </a:rPr>
              <a:t> </a:t>
            </a:r>
            <a:r>
              <a:rPr sz="3600" spc="75" baseline="1157" dirty="0">
                <a:solidFill>
                  <a:srgbClr val="EA5433"/>
                </a:solidFill>
                <a:latin typeface="Arial MT"/>
                <a:cs typeface="Arial MT"/>
              </a:rPr>
              <a:t>a</a:t>
            </a:r>
            <a:r>
              <a:rPr sz="3600" spc="104" baseline="1157" dirty="0">
                <a:solidFill>
                  <a:srgbClr val="EA5433"/>
                </a:solidFill>
                <a:latin typeface="Arial MT"/>
                <a:cs typeface="Arial MT"/>
              </a:rPr>
              <a:t>n</a:t>
            </a:r>
            <a:r>
              <a:rPr sz="3600" spc="150" baseline="1157" dirty="0">
                <a:solidFill>
                  <a:srgbClr val="EA5433"/>
                </a:solidFill>
                <a:latin typeface="Arial MT"/>
                <a:cs typeface="Arial MT"/>
              </a:rPr>
              <a:t>s</a:t>
            </a:r>
            <a:endParaRPr sz="3600" baseline="115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0680" y="921641"/>
            <a:ext cx="6953250" cy="1801495"/>
          </a:xfrm>
          <a:prstGeom prst="rect">
            <a:avLst/>
          </a:prstGeom>
          <a:solidFill>
            <a:srgbClr val="DDFBFF"/>
          </a:solidFill>
        </p:spPr>
        <p:txBody>
          <a:bodyPr vert="horz" wrap="square" lIns="0" tIns="182880" rIns="0" bIns="0" rtlCol="0">
            <a:spAutoFit/>
          </a:bodyPr>
          <a:lstStyle/>
          <a:p>
            <a:pPr marL="434340" indent="-342900">
              <a:lnSpc>
                <a:spcPct val="100000"/>
              </a:lnSpc>
              <a:spcBef>
                <a:spcPts val="1440"/>
              </a:spcBef>
              <a:buFont typeface="Wingdings"/>
              <a:buChar char=""/>
              <a:tabLst>
                <a:tab pos="433705" algn="l"/>
                <a:tab pos="434340" algn="l"/>
              </a:tabLst>
            </a:pPr>
            <a:r>
              <a:rPr sz="21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D1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:</a:t>
            </a:r>
            <a:r>
              <a:rPr sz="2100" spc="-5" dirty="0">
                <a:latin typeface="Calibri"/>
                <a:cs typeface="Calibri"/>
              </a:rPr>
              <a:t> ENS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Rennes </a:t>
            </a:r>
            <a:r>
              <a:rPr sz="2100" dirty="0">
                <a:latin typeface="Calibri"/>
                <a:cs typeface="Calibri"/>
              </a:rPr>
              <a:t>Droit,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économie,</a:t>
            </a:r>
            <a:r>
              <a:rPr sz="2100" spc="-5" dirty="0">
                <a:latin typeface="Calibri"/>
                <a:cs typeface="Calibri"/>
              </a:rPr>
              <a:t> management</a:t>
            </a:r>
            <a:endParaRPr sz="2100">
              <a:latin typeface="Calibri"/>
              <a:cs typeface="Calibri"/>
            </a:endParaRPr>
          </a:p>
          <a:p>
            <a:pPr marL="434340" indent="-342900">
              <a:lnSpc>
                <a:spcPct val="100000"/>
              </a:lnSpc>
              <a:spcBef>
                <a:spcPts val="480"/>
              </a:spcBef>
              <a:buFont typeface="Wingdings"/>
              <a:buChar char=""/>
              <a:tabLst>
                <a:tab pos="433705" algn="l"/>
                <a:tab pos="434340" algn="l"/>
              </a:tabLst>
            </a:pPr>
            <a:r>
              <a:rPr sz="21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D2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: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ENS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Paris-Saclay</a:t>
            </a:r>
            <a:endParaRPr sz="2100">
              <a:latin typeface="Calibri"/>
              <a:cs typeface="Calibri"/>
            </a:endParaRPr>
          </a:p>
          <a:p>
            <a:pPr marL="434340" marR="132080" indent="-342900">
              <a:lnSpc>
                <a:spcPts val="2500"/>
              </a:lnSpc>
              <a:spcBef>
                <a:spcPts val="580"/>
              </a:spcBef>
              <a:buFont typeface="Wingdings"/>
              <a:buChar char=""/>
              <a:tabLst>
                <a:tab pos="433705" algn="l"/>
                <a:tab pos="434340" algn="l"/>
              </a:tabLst>
            </a:pPr>
            <a:r>
              <a:rPr sz="2100" b="1" spc="-5" dirty="0">
                <a:latin typeface="Calibri"/>
                <a:cs typeface="Calibri"/>
              </a:rPr>
              <a:t>Enseignements</a:t>
            </a:r>
            <a:r>
              <a:rPr sz="2100" b="1" spc="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: droit,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économie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et </a:t>
            </a:r>
            <a:r>
              <a:rPr sz="2100" spc="-5" dirty="0">
                <a:latin typeface="Calibri"/>
                <a:cs typeface="Calibri"/>
              </a:rPr>
              <a:t>langues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vivantes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(D1),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ainsi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que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mathématiques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(D2)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3425" y="168147"/>
            <a:ext cx="79063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" dirty="0"/>
              <a:t>CPGE</a:t>
            </a:r>
            <a:r>
              <a:rPr spc="-90" dirty="0"/>
              <a:t> </a:t>
            </a:r>
            <a:r>
              <a:rPr spc="30" dirty="0"/>
              <a:t>ENS</a:t>
            </a:r>
            <a:r>
              <a:rPr spc="-85" dirty="0"/>
              <a:t> </a:t>
            </a:r>
            <a:r>
              <a:rPr spc="90" dirty="0"/>
              <a:t>Rennes</a:t>
            </a:r>
            <a:r>
              <a:rPr spc="-90" dirty="0"/>
              <a:t> </a:t>
            </a:r>
            <a:r>
              <a:rPr spc="75" dirty="0"/>
              <a:t>D1</a:t>
            </a:r>
            <a:r>
              <a:rPr spc="-80" dirty="0"/>
              <a:t> </a:t>
            </a:r>
            <a:r>
              <a:rPr spc="155" dirty="0"/>
              <a:t>et</a:t>
            </a:r>
            <a:r>
              <a:rPr spc="-90" dirty="0"/>
              <a:t> </a:t>
            </a:r>
            <a:r>
              <a:rPr spc="30" dirty="0"/>
              <a:t>ENS</a:t>
            </a:r>
            <a:r>
              <a:rPr spc="-85" dirty="0"/>
              <a:t> </a:t>
            </a:r>
            <a:r>
              <a:rPr spc="110" dirty="0"/>
              <a:t>Paris-Saclay</a:t>
            </a:r>
            <a:r>
              <a:rPr spc="-90" dirty="0"/>
              <a:t> </a:t>
            </a:r>
            <a:r>
              <a:rPr spc="75" dirty="0"/>
              <a:t>D2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8820" y="2882214"/>
            <a:ext cx="4823460" cy="769620"/>
          </a:xfrm>
          <a:prstGeom prst="rect">
            <a:avLst/>
          </a:prstGeom>
          <a:solidFill>
            <a:srgbClr val="89C0FF"/>
          </a:solidFill>
        </p:spPr>
        <p:txBody>
          <a:bodyPr vert="horz" wrap="square" lIns="0" tIns="20955" rIns="0" bIns="0" rtlCol="0">
            <a:spAutoFit/>
          </a:bodyPr>
          <a:lstStyle/>
          <a:p>
            <a:pPr marR="1965325" algn="ctr">
              <a:lnSpc>
                <a:spcPct val="100000"/>
              </a:lnSpc>
              <a:spcBef>
                <a:spcPts val="165"/>
              </a:spcBef>
            </a:pP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qui</a:t>
            </a: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s’adressent-elles</a:t>
            </a:r>
            <a:r>
              <a:rPr sz="2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2100">
              <a:latin typeface="Calibri"/>
              <a:cs typeface="Calibri"/>
            </a:endParaRPr>
          </a:p>
          <a:p>
            <a:pPr marL="394335" algn="ctr">
              <a:lnSpc>
                <a:spcPct val="100000"/>
              </a:lnSpc>
              <a:spcBef>
                <a:spcPts val="480"/>
              </a:spcBef>
            </a:pP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Bacheliers généraux principalement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8819" y="1093357"/>
            <a:ext cx="1459865" cy="1089025"/>
          </a:xfrm>
          <a:custGeom>
            <a:avLst/>
            <a:gdLst/>
            <a:ahLst/>
            <a:cxnLst/>
            <a:rect l="l" t="t" r="r" b="b"/>
            <a:pathLst>
              <a:path w="1459864" h="1089025">
                <a:moveTo>
                  <a:pt x="1341438" y="0"/>
                </a:moveTo>
                <a:lnTo>
                  <a:pt x="0" y="173013"/>
                </a:lnTo>
                <a:lnTo>
                  <a:pt x="118109" y="1088758"/>
                </a:lnTo>
                <a:lnTo>
                  <a:pt x="1459548" y="915743"/>
                </a:lnTo>
                <a:lnTo>
                  <a:pt x="1341438" y="0"/>
                </a:lnTo>
                <a:close/>
              </a:path>
            </a:pathLst>
          </a:custGeom>
          <a:solidFill>
            <a:srgbClr val="D5FF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21180000">
            <a:off x="399420" y="1298340"/>
            <a:ext cx="450869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b="1" spc="-5" dirty="0">
                <a:latin typeface="Calibri"/>
                <a:cs typeface="Calibri"/>
              </a:rPr>
              <a:t>U</a:t>
            </a:r>
            <a:r>
              <a:rPr sz="1800" b="1" spc="-20" dirty="0">
                <a:latin typeface="Calibri"/>
                <a:cs typeface="Calibri"/>
              </a:rPr>
              <a:t>n</a:t>
            </a:r>
            <a:r>
              <a:rPr sz="1800" b="1" dirty="0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 rot="21180000">
            <a:off x="896508" y="1218156"/>
            <a:ext cx="70004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b="1" spc="-20" dirty="0">
                <a:latin typeface="Calibri"/>
                <a:cs typeface="Calibri"/>
              </a:rPr>
              <a:t>doubl</a:t>
            </a:r>
            <a:r>
              <a:rPr sz="2700" b="1" baseline="1543" dirty="0">
                <a:latin typeface="Calibri"/>
                <a:cs typeface="Calibri"/>
              </a:rPr>
              <a:t>e</a:t>
            </a:r>
            <a:endParaRPr sz="2700" baseline="1543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21180000">
            <a:off x="449749" y="1520346"/>
            <a:ext cx="1087913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b="1" spc="-35" dirty="0">
                <a:latin typeface="Calibri"/>
                <a:cs typeface="Calibri"/>
              </a:rPr>
              <a:t>f</a:t>
            </a:r>
            <a:r>
              <a:rPr sz="1800" b="1" spc="-25" dirty="0">
                <a:latin typeface="Calibri"/>
                <a:cs typeface="Calibri"/>
              </a:rPr>
              <a:t>o</a:t>
            </a:r>
            <a:r>
              <a:rPr sz="1800" b="1" spc="-15" dirty="0">
                <a:latin typeface="Calibri"/>
                <a:cs typeface="Calibri"/>
              </a:rPr>
              <a:t>rm</a:t>
            </a:r>
            <a:r>
              <a:rPr sz="1800" b="1" spc="-30" dirty="0">
                <a:latin typeface="Calibri"/>
                <a:cs typeface="Calibri"/>
              </a:rPr>
              <a:t>a</a:t>
            </a:r>
            <a:r>
              <a:rPr sz="2700" b="1" spc="-15" baseline="1543" dirty="0">
                <a:latin typeface="Calibri"/>
                <a:cs typeface="Calibri"/>
              </a:rPr>
              <a:t>t</a:t>
            </a:r>
            <a:r>
              <a:rPr sz="2700" b="1" spc="-44" baseline="1543" dirty="0">
                <a:latin typeface="Calibri"/>
                <a:cs typeface="Calibri"/>
              </a:rPr>
              <a:t>i</a:t>
            </a:r>
            <a:r>
              <a:rPr sz="2700" b="1" spc="-30" baseline="1543" dirty="0">
                <a:latin typeface="Calibri"/>
                <a:cs typeface="Calibri"/>
              </a:rPr>
              <a:t>o</a:t>
            </a:r>
            <a:r>
              <a:rPr sz="2700" b="1" baseline="1543" dirty="0">
                <a:latin typeface="Calibri"/>
                <a:cs typeface="Calibri"/>
              </a:rPr>
              <a:t>n</a:t>
            </a:r>
            <a:r>
              <a:rPr sz="2700" b="1" spc="-22" baseline="1543" dirty="0">
                <a:latin typeface="Calibri"/>
                <a:cs typeface="Calibri"/>
              </a:rPr>
              <a:t> </a:t>
            </a:r>
            <a:r>
              <a:rPr sz="2700" b="1" baseline="1543" dirty="0">
                <a:latin typeface="Calibri"/>
                <a:cs typeface="Calibri"/>
              </a:rPr>
              <a:t>:</a:t>
            </a:r>
            <a:endParaRPr sz="2700" baseline="1543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 rot="21180000">
            <a:off x="485589" y="1793703"/>
            <a:ext cx="110219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b="1" spc="-25" dirty="0">
                <a:latin typeface="Calibri"/>
                <a:cs typeface="Calibri"/>
              </a:rPr>
              <a:t>Fac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+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2700" b="1" spc="-30" baseline="1543" dirty="0">
                <a:latin typeface="Calibri"/>
                <a:cs typeface="Calibri"/>
              </a:rPr>
              <a:t>prépa</a:t>
            </a:r>
            <a:endParaRPr sz="2700" baseline="1543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14091" y="3763095"/>
            <a:ext cx="7070090" cy="1305560"/>
          </a:xfrm>
          <a:custGeom>
            <a:avLst/>
            <a:gdLst/>
            <a:ahLst/>
            <a:cxnLst/>
            <a:rect l="l" t="t" r="r" b="b"/>
            <a:pathLst>
              <a:path w="7070090" h="1305560">
                <a:moveTo>
                  <a:pt x="7069592" y="0"/>
                </a:moveTo>
                <a:lnTo>
                  <a:pt x="0" y="0"/>
                </a:lnTo>
                <a:lnTo>
                  <a:pt x="0" y="1305256"/>
                </a:lnTo>
                <a:lnTo>
                  <a:pt x="7069592" y="1305256"/>
                </a:lnTo>
                <a:lnTo>
                  <a:pt x="7069592" y="0"/>
                </a:lnTo>
                <a:close/>
              </a:path>
            </a:pathLst>
          </a:custGeom>
          <a:solidFill>
            <a:srgbClr val="D5FF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92831" y="3911600"/>
            <a:ext cx="6706870" cy="9798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200"/>
              </a:spcBef>
            </a:pPr>
            <a:r>
              <a:rPr sz="2100" b="1" spc="-10" dirty="0">
                <a:latin typeface="Calibri"/>
                <a:cs typeface="Calibri"/>
              </a:rPr>
              <a:t>Objectifs</a:t>
            </a:r>
            <a:r>
              <a:rPr sz="2100" b="1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: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écoles normales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supérieures,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instituts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d’études 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politiques,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écoles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de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commerce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et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de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management,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écoles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de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statistiques,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cursus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de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droit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ou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d’économie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 rot="21060000">
            <a:off x="8071447" y="773946"/>
            <a:ext cx="84907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90" dirty="0">
                <a:solidFill>
                  <a:srgbClr val="EA5433"/>
                </a:solidFill>
                <a:latin typeface="Arial MT"/>
                <a:cs typeface="Arial MT"/>
              </a:rPr>
              <a:t>2</a:t>
            </a:r>
            <a:r>
              <a:rPr sz="2400" spc="-105" dirty="0">
                <a:solidFill>
                  <a:srgbClr val="EA5433"/>
                </a:solidFill>
                <a:latin typeface="Arial MT"/>
                <a:cs typeface="Arial MT"/>
              </a:rPr>
              <a:t> </a:t>
            </a:r>
            <a:r>
              <a:rPr sz="3600" spc="75" baseline="1157" dirty="0">
                <a:solidFill>
                  <a:srgbClr val="EA5433"/>
                </a:solidFill>
                <a:latin typeface="Arial MT"/>
                <a:cs typeface="Arial MT"/>
              </a:rPr>
              <a:t>a</a:t>
            </a:r>
            <a:r>
              <a:rPr sz="3600" spc="104" baseline="1157" dirty="0">
                <a:solidFill>
                  <a:srgbClr val="EA5433"/>
                </a:solidFill>
                <a:latin typeface="Arial MT"/>
                <a:cs typeface="Arial MT"/>
              </a:rPr>
              <a:t>n</a:t>
            </a:r>
            <a:r>
              <a:rPr sz="3600" spc="150" baseline="1157" dirty="0">
                <a:solidFill>
                  <a:srgbClr val="EA5433"/>
                </a:solidFill>
                <a:latin typeface="Arial MT"/>
                <a:cs typeface="Arial MT"/>
              </a:rPr>
              <a:t>s</a:t>
            </a:r>
            <a:endParaRPr sz="3600" baseline="115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8715" y="3293624"/>
            <a:ext cx="5920105" cy="1754505"/>
          </a:xfrm>
          <a:custGeom>
            <a:avLst/>
            <a:gdLst/>
            <a:ahLst/>
            <a:cxnLst/>
            <a:rect l="l" t="t" r="r" b="b"/>
            <a:pathLst>
              <a:path w="5920105" h="1754504">
                <a:moveTo>
                  <a:pt x="5919647" y="0"/>
                </a:moveTo>
                <a:lnTo>
                  <a:pt x="0" y="0"/>
                </a:lnTo>
                <a:lnTo>
                  <a:pt x="0" y="1754325"/>
                </a:lnTo>
                <a:lnTo>
                  <a:pt x="5919647" y="1754325"/>
                </a:lnTo>
                <a:lnTo>
                  <a:pt x="5919647" y="0"/>
                </a:lnTo>
                <a:close/>
              </a:path>
            </a:pathLst>
          </a:custGeom>
          <a:solidFill>
            <a:srgbClr val="D5FF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1138" y="2017267"/>
            <a:ext cx="7747000" cy="298196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55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90" dirty="0">
                <a:solidFill>
                  <a:srgbClr val="00B050"/>
                </a:solidFill>
                <a:latin typeface="Arial MT"/>
                <a:cs typeface="Arial MT"/>
              </a:rPr>
              <a:t>Au</a:t>
            </a:r>
            <a:r>
              <a:rPr sz="18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110" dirty="0">
                <a:solidFill>
                  <a:srgbClr val="00B050"/>
                </a:solidFill>
                <a:latin typeface="Arial MT"/>
                <a:cs typeface="Arial MT"/>
              </a:rPr>
              <a:t>programme</a:t>
            </a:r>
            <a:r>
              <a:rPr sz="18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65" dirty="0">
                <a:solidFill>
                  <a:srgbClr val="00B050"/>
                </a:solidFill>
                <a:latin typeface="Arial MT"/>
                <a:cs typeface="Arial MT"/>
              </a:rPr>
              <a:t>«</a:t>
            </a:r>
            <a:r>
              <a:rPr sz="18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95" dirty="0">
                <a:solidFill>
                  <a:srgbClr val="00B050"/>
                </a:solidFill>
                <a:latin typeface="Arial MT"/>
                <a:cs typeface="Arial MT"/>
              </a:rPr>
              <a:t>d'hypokhâgne</a:t>
            </a:r>
            <a:r>
              <a:rPr sz="18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65" dirty="0">
                <a:solidFill>
                  <a:srgbClr val="00B050"/>
                </a:solidFill>
                <a:latin typeface="Arial MT"/>
                <a:cs typeface="Arial MT"/>
              </a:rPr>
              <a:t>»</a:t>
            </a:r>
            <a:endParaRPr sz="1800">
              <a:latin typeface="Arial MT"/>
              <a:cs typeface="Arial MT"/>
            </a:endParaRPr>
          </a:p>
          <a:p>
            <a:pPr marL="458470" marR="1094740">
              <a:lnSpc>
                <a:spcPct val="120000"/>
              </a:lnSpc>
              <a:spcBef>
                <a:spcPts val="25"/>
              </a:spcBef>
            </a:pPr>
            <a:r>
              <a:rPr sz="1800" spc="-5" dirty="0">
                <a:latin typeface="Arial MT"/>
                <a:cs typeface="Arial MT"/>
              </a:rPr>
              <a:t>Français, histoire,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philosophie,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LV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ou anciennes,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géographie,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langue ancienne est obligatoire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>
              <a:latin typeface="Arial MT"/>
              <a:cs typeface="Arial MT"/>
            </a:endParaRPr>
          </a:p>
          <a:p>
            <a:pPr marL="2458720">
              <a:lnSpc>
                <a:spcPts val="2125"/>
              </a:lnSpc>
            </a:pPr>
            <a:r>
              <a:rPr sz="1800" spc="40" dirty="0">
                <a:latin typeface="Arial MT"/>
                <a:cs typeface="Arial MT"/>
              </a:rPr>
              <a:t>OBJECTIFS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60" dirty="0">
                <a:latin typeface="Arial MT"/>
                <a:cs typeface="Arial MT"/>
              </a:rPr>
              <a:t>:</a:t>
            </a:r>
            <a:endParaRPr sz="1800">
              <a:latin typeface="Arial MT"/>
              <a:cs typeface="Arial MT"/>
            </a:endParaRPr>
          </a:p>
          <a:p>
            <a:pPr marL="2715895" lvl="1" indent="-257810">
              <a:lnSpc>
                <a:spcPts val="2125"/>
              </a:lnSpc>
              <a:buChar char="•"/>
              <a:tabLst>
                <a:tab pos="2715895" algn="l"/>
                <a:tab pos="2716530" algn="l"/>
              </a:tabLst>
            </a:pPr>
            <a:r>
              <a:rPr sz="1800" spc="-5" dirty="0">
                <a:latin typeface="Arial MT"/>
                <a:cs typeface="Arial MT"/>
              </a:rPr>
              <a:t>ENS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d'ULM</a:t>
            </a:r>
            <a:r>
              <a:rPr sz="1500" spc="-1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ou</a:t>
            </a:r>
            <a:r>
              <a:rPr sz="1500" spc="-2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de</a:t>
            </a:r>
            <a:r>
              <a:rPr sz="1500" spc="-20" dirty="0">
                <a:latin typeface="Arial MT"/>
                <a:cs typeface="Arial MT"/>
              </a:rPr>
              <a:t> </a:t>
            </a:r>
            <a:r>
              <a:rPr sz="1500" spc="-15" dirty="0">
                <a:latin typeface="Arial MT"/>
                <a:cs typeface="Arial MT"/>
              </a:rPr>
              <a:t>Lyon</a:t>
            </a:r>
            <a:r>
              <a:rPr sz="1800" spc="-15" dirty="0">
                <a:latin typeface="Arial MT"/>
                <a:cs typeface="Arial MT"/>
              </a:rPr>
              <a:t>.</a:t>
            </a:r>
            <a:endParaRPr sz="1800">
              <a:latin typeface="Arial MT"/>
              <a:cs typeface="Arial MT"/>
            </a:endParaRPr>
          </a:p>
          <a:p>
            <a:pPr marL="2715895" lvl="1" indent="-257810">
              <a:lnSpc>
                <a:spcPts val="2125"/>
              </a:lnSpc>
              <a:spcBef>
                <a:spcPts val="50"/>
              </a:spcBef>
              <a:buChar char="•"/>
              <a:tabLst>
                <a:tab pos="2715895" algn="l"/>
                <a:tab pos="2716530" algn="l"/>
              </a:tabLst>
            </a:pPr>
            <a:r>
              <a:rPr sz="1800" spc="-5" dirty="0">
                <a:latin typeface="Arial MT"/>
                <a:cs typeface="Arial MT"/>
              </a:rPr>
              <a:t>Licence </a:t>
            </a:r>
            <a:r>
              <a:rPr sz="1800" dirty="0">
                <a:latin typeface="Arial MT"/>
                <a:cs typeface="Arial MT"/>
              </a:rPr>
              <a:t>- </a:t>
            </a:r>
            <a:r>
              <a:rPr sz="1800" spc="-5" dirty="0">
                <a:latin typeface="Arial MT"/>
                <a:cs typeface="Arial MT"/>
              </a:rPr>
              <a:t>master</a:t>
            </a:r>
            <a:r>
              <a:rPr sz="1800" spc="32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(concours</a:t>
            </a:r>
            <a:r>
              <a:rPr sz="1500" spc="-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du</a:t>
            </a:r>
            <a:r>
              <a:rPr sz="1500" spc="-5" dirty="0">
                <a:latin typeface="Arial MT"/>
                <a:cs typeface="Arial MT"/>
              </a:rPr>
              <a:t> CAPES,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de</a:t>
            </a:r>
            <a:r>
              <a:rPr sz="1500" spc="-5" dirty="0">
                <a:latin typeface="Arial MT"/>
                <a:cs typeface="Arial MT"/>
              </a:rPr>
              <a:t> l’agrégation)</a:t>
            </a:r>
            <a:endParaRPr sz="1500">
              <a:latin typeface="Arial MT"/>
              <a:cs typeface="Arial MT"/>
            </a:endParaRPr>
          </a:p>
          <a:p>
            <a:pPr marL="2715895" lvl="1" indent="-257810">
              <a:lnSpc>
                <a:spcPts val="2125"/>
              </a:lnSpc>
              <a:buChar char="•"/>
              <a:tabLst>
                <a:tab pos="2715895" algn="l"/>
                <a:tab pos="2716530" algn="l"/>
              </a:tabLst>
            </a:pPr>
            <a:r>
              <a:rPr sz="1800" spc="-5" dirty="0">
                <a:latin typeface="Arial MT"/>
                <a:cs typeface="Arial MT"/>
              </a:rPr>
              <a:t>École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commerce,</a:t>
            </a:r>
            <a:endParaRPr sz="1800">
              <a:latin typeface="Arial MT"/>
              <a:cs typeface="Arial MT"/>
            </a:endParaRPr>
          </a:p>
          <a:p>
            <a:pPr marL="2715895" lvl="1" indent="-257810">
              <a:lnSpc>
                <a:spcPct val="100000"/>
              </a:lnSpc>
              <a:spcBef>
                <a:spcPts val="50"/>
              </a:spcBef>
              <a:buChar char="•"/>
              <a:tabLst>
                <a:tab pos="2715895" algn="l"/>
                <a:tab pos="2716530" algn="l"/>
              </a:tabLst>
            </a:pPr>
            <a:r>
              <a:rPr sz="1800" spc="-5" dirty="0">
                <a:latin typeface="Arial MT"/>
                <a:cs typeface="Arial MT"/>
              </a:rPr>
              <a:t>IEP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(institut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d'études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politiques)</a:t>
            </a:r>
            <a:endParaRPr sz="1800">
              <a:latin typeface="Arial MT"/>
              <a:cs typeface="Arial MT"/>
            </a:endParaRPr>
          </a:p>
          <a:p>
            <a:pPr marL="2715895" lvl="1" indent="-257810">
              <a:lnSpc>
                <a:spcPct val="100000"/>
              </a:lnSpc>
              <a:spcBef>
                <a:spcPts val="45"/>
              </a:spcBef>
              <a:buChar char="•"/>
              <a:tabLst>
                <a:tab pos="2715895" algn="l"/>
                <a:tab pos="2716530" algn="l"/>
              </a:tabLst>
            </a:pPr>
            <a:r>
              <a:rPr sz="1800" spc="-5" dirty="0">
                <a:latin typeface="Arial MT"/>
                <a:cs typeface="Arial MT"/>
              </a:rPr>
              <a:t>École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spécialisée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(communication,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traduction,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art...)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14303" y="70611"/>
            <a:ext cx="27571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" dirty="0"/>
              <a:t>CPGE</a:t>
            </a:r>
            <a:r>
              <a:rPr spc="-165" dirty="0"/>
              <a:t> </a:t>
            </a:r>
            <a:r>
              <a:rPr spc="25" dirty="0"/>
              <a:t>LETTRES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1138" y="819403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70C0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8637" y="755396"/>
            <a:ext cx="430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b="1" spc="-7" baseline="-15432" dirty="0">
                <a:latin typeface="Arial"/>
                <a:cs typeface="Arial"/>
              </a:rPr>
              <a:t>1</a:t>
            </a:r>
            <a:r>
              <a:rPr sz="1200" b="1" spc="-5" dirty="0">
                <a:latin typeface="Arial"/>
                <a:cs typeface="Arial"/>
              </a:rPr>
              <a:t>ère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6737" y="1085717"/>
            <a:ext cx="2019300" cy="25400"/>
          </a:xfrm>
          <a:custGeom>
            <a:avLst/>
            <a:gdLst/>
            <a:ahLst/>
            <a:cxnLst/>
            <a:rect l="l" t="t" r="r" b="b"/>
            <a:pathLst>
              <a:path w="2019300" h="25400">
                <a:moveTo>
                  <a:pt x="2019300" y="0"/>
                </a:moveTo>
                <a:lnTo>
                  <a:pt x="0" y="0"/>
                </a:lnTo>
                <a:lnTo>
                  <a:pt x="0" y="25400"/>
                </a:lnTo>
                <a:lnTo>
                  <a:pt x="2019300" y="25400"/>
                </a:lnTo>
                <a:lnTo>
                  <a:pt x="2019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65050" y="819403"/>
            <a:ext cx="70300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année lettres</a:t>
            </a:r>
            <a:r>
              <a:rPr sz="1800" b="1" spc="50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:</a:t>
            </a:r>
            <a:r>
              <a:rPr sz="1800" spc="-5" dirty="0">
                <a:latin typeface="Arial MT"/>
                <a:cs typeface="Arial MT"/>
              </a:rPr>
              <a:t> "hypokhâgne"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ou "Lettres supérieures"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est commune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4037" y="1084579"/>
            <a:ext cx="3518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à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tous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élèves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la</a:t>
            </a:r>
            <a:r>
              <a:rPr sz="1800" spc="-5" dirty="0">
                <a:latin typeface="Arial MT"/>
                <a:cs typeface="Arial MT"/>
              </a:rPr>
              <a:t> voie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lettres.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138" y="1416811"/>
            <a:ext cx="106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0070C0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637" y="1352803"/>
            <a:ext cx="528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82" baseline="-15432" dirty="0">
                <a:solidFill>
                  <a:srgbClr val="0070C0"/>
                </a:solidFill>
                <a:latin typeface="Arial MT"/>
                <a:cs typeface="Arial MT"/>
              </a:rPr>
              <a:t>2</a:t>
            </a:r>
            <a:r>
              <a:rPr sz="1200" spc="55" dirty="0">
                <a:solidFill>
                  <a:srgbClr val="0070C0"/>
                </a:solidFill>
                <a:latin typeface="Arial MT"/>
                <a:cs typeface="Arial MT"/>
              </a:rPr>
              <a:t>ème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0775" y="1416811"/>
            <a:ext cx="5683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0070C0"/>
                </a:solidFill>
                <a:latin typeface="Arial MT"/>
                <a:cs typeface="Arial MT"/>
              </a:rPr>
              <a:t>année</a:t>
            </a:r>
            <a:r>
              <a:rPr sz="1800" spc="-50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:</a:t>
            </a:r>
            <a:r>
              <a:rPr sz="1800" spc="-5" dirty="0">
                <a:latin typeface="Arial MT"/>
                <a:cs typeface="Arial MT"/>
              </a:rPr>
              <a:t> choisir</a:t>
            </a:r>
            <a:r>
              <a:rPr sz="1800" dirty="0">
                <a:latin typeface="Arial MT"/>
                <a:cs typeface="Arial MT"/>
              </a:rPr>
              <a:t> :</a:t>
            </a:r>
            <a:r>
              <a:rPr sz="1800" spc="495" dirty="0">
                <a:latin typeface="Arial MT"/>
                <a:cs typeface="Arial MT"/>
              </a:rPr>
              <a:t>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Prépa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lettres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Ulm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/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Prépa</a:t>
            </a:r>
            <a:r>
              <a:rPr sz="1800" u="sng" spc="49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lettres Lyon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 rot="21060000">
            <a:off x="8130757" y="1468889"/>
            <a:ext cx="84907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90" dirty="0">
                <a:solidFill>
                  <a:srgbClr val="EA5433"/>
                </a:solidFill>
                <a:latin typeface="Arial MT"/>
                <a:cs typeface="Arial MT"/>
              </a:rPr>
              <a:t>2</a:t>
            </a:r>
            <a:r>
              <a:rPr sz="2400" spc="-105" dirty="0">
                <a:solidFill>
                  <a:srgbClr val="EA5433"/>
                </a:solidFill>
                <a:latin typeface="Arial MT"/>
                <a:cs typeface="Arial MT"/>
              </a:rPr>
              <a:t> </a:t>
            </a:r>
            <a:r>
              <a:rPr sz="3600" spc="75" baseline="1157" dirty="0">
                <a:solidFill>
                  <a:srgbClr val="EA5433"/>
                </a:solidFill>
                <a:latin typeface="Arial MT"/>
                <a:cs typeface="Arial MT"/>
              </a:rPr>
              <a:t>a</a:t>
            </a:r>
            <a:r>
              <a:rPr sz="3600" spc="104" baseline="1157" dirty="0">
                <a:solidFill>
                  <a:srgbClr val="EA5433"/>
                </a:solidFill>
                <a:latin typeface="Arial MT"/>
                <a:cs typeface="Arial MT"/>
              </a:rPr>
              <a:t>n</a:t>
            </a:r>
            <a:r>
              <a:rPr sz="3600" spc="150" baseline="1157" dirty="0">
                <a:solidFill>
                  <a:srgbClr val="EA5433"/>
                </a:solidFill>
                <a:latin typeface="Arial MT"/>
                <a:cs typeface="Arial MT"/>
              </a:rPr>
              <a:t>s</a:t>
            </a:r>
            <a:endParaRPr sz="3600" baseline="115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4382" y="256540"/>
            <a:ext cx="78301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" dirty="0"/>
              <a:t>CPGE</a:t>
            </a:r>
            <a:r>
              <a:rPr spc="-95" dirty="0"/>
              <a:t> </a:t>
            </a:r>
            <a:r>
              <a:rPr spc="25" dirty="0"/>
              <a:t>LETTRES</a:t>
            </a:r>
            <a:r>
              <a:rPr spc="-90" dirty="0"/>
              <a:t> </a:t>
            </a:r>
            <a:r>
              <a:rPr spc="15" dirty="0"/>
              <a:t>ET</a:t>
            </a:r>
            <a:r>
              <a:rPr spc="-85" dirty="0"/>
              <a:t> </a:t>
            </a:r>
            <a:r>
              <a:rPr spc="35" dirty="0"/>
              <a:t>SCIENCES</a:t>
            </a:r>
            <a:r>
              <a:rPr spc="-95" dirty="0"/>
              <a:t> </a:t>
            </a:r>
            <a:r>
              <a:rPr spc="50" dirty="0"/>
              <a:t>SOCIALES</a:t>
            </a:r>
            <a:r>
              <a:rPr spc="-95" dirty="0"/>
              <a:t> </a:t>
            </a:r>
            <a:r>
              <a:rPr u="sng" spc="90" dirty="0">
                <a:solidFill>
                  <a:srgbClr val="0088EB"/>
                </a:solidFill>
                <a:uFill>
                  <a:solidFill>
                    <a:srgbClr val="0088EB"/>
                  </a:solidFill>
                </a:uFill>
              </a:rPr>
              <a:t>B/L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2367" y="1194308"/>
            <a:ext cx="8183880" cy="321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4629">
              <a:lnSpc>
                <a:spcPts val="2125"/>
              </a:lnSpc>
              <a:spcBef>
                <a:spcPts val="100"/>
              </a:spcBef>
              <a:buChar char="•"/>
              <a:tabLst>
                <a:tab pos="226695" algn="l"/>
                <a:tab pos="227329" algn="l"/>
              </a:tabLst>
            </a:pPr>
            <a:r>
              <a:rPr sz="1800" spc="80" dirty="0">
                <a:solidFill>
                  <a:srgbClr val="00B050"/>
                </a:solidFill>
                <a:latin typeface="Arial MT"/>
                <a:cs typeface="Arial MT"/>
              </a:rPr>
              <a:t>Enseignement</a:t>
            </a:r>
            <a:r>
              <a:rPr sz="1800" spc="-5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100" dirty="0">
                <a:solidFill>
                  <a:srgbClr val="00B050"/>
                </a:solidFill>
                <a:latin typeface="Arial MT"/>
                <a:cs typeface="Arial MT"/>
              </a:rPr>
              <a:t>pluridisciplinaire</a:t>
            </a:r>
            <a:r>
              <a:rPr sz="1800" spc="-4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105" dirty="0">
                <a:solidFill>
                  <a:srgbClr val="00B050"/>
                </a:solidFill>
                <a:latin typeface="Arial MT"/>
                <a:cs typeface="Arial MT"/>
              </a:rPr>
              <a:t>et</a:t>
            </a:r>
            <a:r>
              <a:rPr sz="1800" spc="-4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95" dirty="0">
                <a:solidFill>
                  <a:srgbClr val="00B050"/>
                </a:solidFill>
                <a:latin typeface="Arial MT"/>
                <a:cs typeface="Arial MT"/>
              </a:rPr>
              <a:t>équilibré.</a:t>
            </a:r>
            <a:endParaRPr sz="1800">
              <a:latin typeface="Arial MT"/>
              <a:cs typeface="Arial MT"/>
            </a:endParaRPr>
          </a:p>
          <a:p>
            <a:pPr marL="422909">
              <a:lnSpc>
                <a:spcPts val="2125"/>
              </a:lnSpc>
            </a:pPr>
            <a:r>
              <a:rPr sz="1800" spc="-5" dirty="0">
                <a:latin typeface="Arial MT"/>
                <a:cs typeface="Arial MT"/>
              </a:rPr>
              <a:t>mathématiques,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sociologie,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science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économique,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science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politique,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histoire,</a:t>
            </a:r>
            <a:endParaRPr sz="1800">
              <a:latin typeface="Arial MT"/>
              <a:cs typeface="Arial MT"/>
            </a:endParaRPr>
          </a:p>
          <a:p>
            <a:pPr marL="422909">
              <a:lnSpc>
                <a:spcPct val="100000"/>
              </a:lnSpc>
              <a:spcBef>
                <a:spcPts val="45"/>
              </a:spcBef>
            </a:pPr>
            <a:r>
              <a:rPr sz="1800" spc="-5" dirty="0">
                <a:latin typeface="Arial MT"/>
                <a:cs typeface="Arial MT"/>
              </a:rPr>
              <a:t>littérature</a:t>
            </a:r>
            <a:r>
              <a:rPr sz="1800" spc="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philosophie, une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langue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étrangère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spc="65" dirty="0">
                <a:solidFill>
                  <a:srgbClr val="00B050"/>
                </a:solidFill>
                <a:latin typeface="Arial MT"/>
                <a:cs typeface="Arial MT"/>
              </a:rPr>
              <a:t>Quels</a:t>
            </a:r>
            <a:r>
              <a:rPr sz="18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114" dirty="0">
                <a:solidFill>
                  <a:srgbClr val="00B050"/>
                </a:solidFill>
                <a:latin typeface="Arial MT"/>
                <a:cs typeface="Arial MT"/>
              </a:rPr>
              <a:t>concours</a:t>
            </a:r>
            <a:r>
              <a:rPr sz="18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105" dirty="0">
                <a:solidFill>
                  <a:srgbClr val="00B050"/>
                </a:solidFill>
                <a:latin typeface="Arial MT"/>
                <a:cs typeface="Arial MT"/>
              </a:rPr>
              <a:t>après</a:t>
            </a:r>
            <a:r>
              <a:rPr sz="1800" spc="-6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75" dirty="0">
                <a:solidFill>
                  <a:srgbClr val="00B050"/>
                </a:solidFill>
                <a:latin typeface="Arial MT"/>
                <a:cs typeface="Arial MT"/>
              </a:rPr>
              <a:t>la</a:t>
            </a:r>
            <a:r>
              <a:rPr sz="1800" spc="-4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110" dirty="0">
                <a:solidFill>
                  <a:srgbClr val="00B050"/>
                </a:solidFill>
                <a:latin typeface="Arial MT"/>
                <a:cs typeface="Arial MT"/>
              </a:rPr>
              <a:t>prépa</a:t>
            </a:r>
            <a:r>
              <a:rPr sz="1800" spc="-50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25" dirty="0">
                <a:solidFill>
                  <a:srgbClr val="00B050"/>
                </a:solidFill>
                <a:latin typeface="Arial MT"/>
                <a:cs typeface="Arial MT"/>
              </a:rPr>
              <a:t>LSS</a:t>
            </a:r>
            <a:r>
              <a:rPr sz="1800" spc="-55" dirty="0">
                <a:solidFill>
                  <a:srgbClr val="00B050"/>
                </a:solidFill>
                <a:latin typeface="Arial MT"/>
                <a:cs typeface="Arial MT"/>
              </a:rPr>
              <a:t> </a:t>
            </a:r>
            <a:r>
              <a:rPr sz="1800" spc="30" dirty="0">
                <a:solidFill>
                  <a:srgbClr val="00B050"/>
                </a:solidFill>
                <a:latin typeface="Arial MT"/>
                <a:cs typeface="Arial MT"/>
              </a:rPr>
              <a:t>?</a:t>
            </a:r>
            <a:endParaRPr sz="1800">
              <a:latin typeface="Arial MT"/>
              <a:cs typeface="Arial MT"/>
            </a:endParaRPr>
          </a:p>
          <a:p>
            <a:pPr marL="416559" lvl="1" indent="-135255">
              <a:lnSpc>
                <a:spcPts val="2370"/>
              </a:lnSpc>
              <a:buChar char="-"/>
              <a:tabLst>
                <a:tab pos="417195" algn="l"/>
              </a:tabLst>
            </a:pPr>
            <a:r>
              <a:rPr sz="2000" spc="-5" dirty="0">
                <a:latin typeface="Calibri"/>
                <a:cs typeface="Calibri"/>
              </a:rPr>
              <a:t>ENS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Paris-Ulm,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Lyon,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Saclay</a:t>
            </a:r>
            <a:endParaRPr sz="2000">
              <a:latin typeface="Calibri"/>
              <a:cs typeface="Calibri"/>
            </a:endParaRPr>
          </a:p>
          <a:p>
            <a:pPr marL="404495" lvl="1" indent="-135255">
              <a:lnSpc>
                <a:spcPct val="100000"/>
              </a:lnSpc>
              <a:buChar char="-"/>
              <a:tabLst>
                <a:tab pos="405130" algn="l"/>
              </a:tabLst>
            </a:pPr>
            <a:r>
              <a:rPr sz="2000" spc="-10" dirty="0">
                <a:latin typeface="Calibri"/>
                <a:cs typeface="Calibri"/>
              </a:rPr>
              <a:t>Écoles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nationales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 la </a:t>
            </a:r>
            <a:r>
              <a:rPr sz="2000" spc="-15" dirty="0">
                <a:latin typeface="Calibri"/>
                <a:cs typeface="Calibri"/>
              </a:rPr>
              <a:t>statistique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(Ensae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Paris,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Ensai)</a:t>
            </a:r>
            <a:endParaRPr sz="2000">
              <a:latin typeface="Calibri"/>
              <a:cs typeface="Calibri"/>
            </a:endParaRPr>
          </a:p>
          <a:p>
            <a:pPr marL="404495" lvl="1" indent="-135255">
              <a:lnSpc>
                <a:spcPct val="100000"/>
              </a:lnSpc>
              <a:buChar char="-"/>
              <a:tabLst>
                <a:tab pos="405130" algn="l"/>
              </a:tabLst>
            </a:pPr>
            <a:r>
              <a:rPr sz="2000" spc="-10" dirty="0">
                <a:latin typeface="Calibri"/>
                <a:cs typeface="Calibri"/>
              </a:rPr>
              <a:t>Écoles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supérieures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commerce</a:t>
            </a:r>
            <a:endParaRPr sz="2000">
              <a:latin typeface="Calibri"/>
              <a:cs typeface="Calibri"/>
            </a:endParaRPr>
          </a:p>
          <a:p>
            <a:pPr marL="404495" lvl="1" indent="-135255">
              <a:lnSpc>
                <a:spcPct val="100000"/>
              </a:lnSpc>
              <a:buChar char="-"/>
              <a:tabLst>
                <a:tab pos="405130" algn="l"/>
              </a:tabLst>
            </a:pPr>
            <a:r>
              <a:rPr sz="2000" spc="-10" dirty="0">
                <a:latin typeface="Calibri"/>
                <a:cs typeface="Calibri"/>
              </a:rPr>
              <a:t>Écoles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d'ingénieurs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du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Geidic,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ENSG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(École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nationale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des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sciences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géographiques)</a:t>
            </a:r>
            <a:endParaRPr sz="1200">
              <a:latin typeface="Calibri"/>
              <a:cs typeface="Calibri"/>
            </a:endParaRPr>
          </a:p>
          <a:p>
            <a:pPr marL="404495" lvl="1" indent="-135255">
              <a:lnSpc>
                <a:spcPct val="100000"/>
              </a:lnSpc>
              <a:buChar char="-"/>
              <a:tabLst>
                <a:tab pos="405130" algn="l"/>
              </a:tabLst>
            </a:pPr>
            <a:r>
              <a:rPr sz="2000" dirty="0">
                <a:latin typeface="Calibri"/>
                <a:cs typeface="Calibri"/>
              </a:rPr>
              <a:t>Celsa, </a:t>
            </a:r>
            <a:r>
              <a:rPr sz="2000" spc="-10" dirty="0">
                <a:latin typeface="Calibri"/>
                <a:cs typeface="Calibri"/>
              </a:rPr>
              <a:t>université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Paris-Dauphine,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Esit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et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ISMaPP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(Institut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supérieur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 management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public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et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politique)</a:t>
            </a:r>
            <a:endParaRPr sz="1000">
              <a:latin typeface="Calibri"/>
              <a:cs typeface="Calibri"/>
            </a:endParaRPr>
          </a:p>
          <a:p>
            <a:pPr marL="404495" lvl="1" indent="-135255">
              <a:lnSpc>
                <a:spcPct val="100000"/>
              </a:lnSpc>
              <a:buChar char="-"/>
              <a:tabLst>
                <a:tab pos="405130" algn="l"/>
              </a:tabLst>
            </a:pPr>
            <a:r>
              <a:rPr sz="2000" spc="-5" dirty="0">
                <a:latin typeface="Calibri"/>
                <a:cs typeface="Calibri"/>
              </a:rPr>
              <a:t>Licence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4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université.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 rot="21060000">
            <a:off x="8094662" y="2069345"/>
            <a:ext cx="84907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90" dirty="0">
                <a:solidFill>
                  <a:srgbClr val="EA5433"/>
                </a:solidFill>
                <a:latin typeface="Arial MT"/>
                <a:cs typeface="Arial MT"/>
              </a:rPr>
              <a:t>2</a:t>
            </a:r>
            <a:r>
              <a:rPr sz="2400" spc="-105" dirty="0">
                <a:solidFill>
                  <a:srgbClr val="EA5433"/>
                </a:solidFill>
                <a:latin typeface="Arial MT"/>
                <a:cs typeface="Arial MT"/>
              </a:rPr>
              <a:t> </a:t>
            </a:r>
            <a:r>
              <a:rPr sz="3600" spc="75" baseline="1157" dirty="0">
                <a:solidFill>
                  <a:srgbClr val="EA5433"/>
                </a:solidFill>
                <a:latin typeface="Arial MT"/>
                <a:cs typeface="Arial MT"/>
              </a:rPr>
              <a:t>a</a:t>
            </a:r>
            <a:r>
              <a:rPr sz="3600" spc="104" baseline="1157" dirty="0">
                <a:solidFill>
                  <a:srgbClr val="EA5433"/>
                </a:solidFill>
                <a:latin typeface="Arial MT"/>
                <a:cs typeface="Arial MT"/>
              </a:rPr>
              <a:t>n</a:t>
            </a:r>
            <a:r>
              <a:rPr sz="3600" spc="150" baseline="1157" dirty="0">
                <a:solidFill>
                  <a:srgbClr val="EA5433"/>
                </a:solidFill>
                <a:latin typeface="Arial MT"/>
                <a:cs typeface="Arial MT"/>
              </a:rPr>
              <a:t>s</a:t>
            </a:r>
            <a:endParaRPr sz="3600" baseline="115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8009" y="0"/>
            <a:ext cx="45421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5" dirty="0"/>
              <a:t>ECOLES</a:t>
            </a:r>
            <a:r>
              <a:rPr sz="3000" spc="-135" dirty="0"/>
              <a:t> </a:t>
            </a:r>
            <a:r>
              <a:rPr sz="3000" spc="70" dirty="0"/>
              <a:t>D’INGÉNIEURS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829165" y="970279"/>
            <a:ext cx="7928609" cy="3637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432FF"/>
                </a:solidFill>
                <a:latin typeface="Calibri"/>
                <a:cs typeface="Calibri"/>
              </a:rPr>
              <a:t>ACCESSIBLES</a:t>
            </a:r>
            <a:r>
              <a:rPr sz="2100" b="1" spc="-15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432FF"/>
                </a:solidFill>
                <a:latin typeface="Calibri"/>
                <a:cs typeface="Calibri"/>
              </a:rPr>
              <a:t>DIRECTEMENT</a:t>
            </a:r>
            <a:r>
              <a:rPr sz="2100" b="1" spc="-10" dirty="0">
                <a:solidFill>
                  <a:srgbClr val="0432FF"/>
                </a:solidFill>
                <a:latin typeface="Calibri"/>
                <a:cs typeface="Calibri"/>
              </a:rPr>
              <a:t> APRÈS</a:t>
            </a:r>
            <a:r>
              <a:rPr sz="2100" b="1" spc="-15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432FF"/>
                </a:solidFill>
                <a:latin typeface="Calibri"/>
                <a:cs typeface="Calibri"/>
              </a:rPr>
              <a:t>LE </a:t>
            </a:r>
            <a:r>
              <a:rPr sz="2100" b="1" spc="-25" dirty="0">
                <a:solidFill>
                  <a:srgbClr val="0432FF"/>
                </a:solidFill>
                <a:latin typeface="Calibri"/>
                <a:cs typeface="Calibri"/>
              </a:rPr>
              <a:t>BAC</a:t>
            </a:r>
            <a:endParaRPr sz="2100">
              <a:latin typeface="Calibri"/>
              <a:cs typeface="Calibri"/>
            </a:endParaRPr>
          </a:p>
          <a:p>
            <a:pPr marL="103505">
              <a:lnSpc>
                <a:spcPts val="2510"/>
              </a:lnSpc>
            </a:pPr>
            <a:r>
              <a:rPr sz="2100" dirty="0">
                <a:latin typeface="Wingdings"/>
                <a:cs typeface="Wingdings"/>
              </a:rPr>
              <a:t>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Calibri"/>
                <a:cs typeface="Calibri"/>
              </a:rPr>
              <a:t>sur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dossier,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épreuves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et/ou entretien</a:t>
            </a:r>
            <a:endParaRPr sz="2100">
              <a:latin typeface="Calibri"/>
              <a:cs typeface="Calibri"/>
            </a:endParaRPr>
          </a:p>
          <a:p>
            <a:pPr marL="103505">
              <a:lnSpc>
                <a:spcPts val="2510"/>
              </a:lnSpc>
            </a:pPr>
            <a:r>
              <a:rPr sz="2100" dirty="0">
                <a:latin typeface="Wingdings"/>
                <a:cs typeface="Wingdings"/>
              </a:rPr>
              <a:t></a:t>
            </a:r>
            <a:r>
              <a:rPr sz="2100" spc="42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Calibri"/>
                <a:cs typeface="Calibri"/>
              </a:rPr>
              <a:t>1</a:t>
            </a:r>
            <a:r>
              <a:rPr sz="2100" spc="-7" baseline="23809" dirty="0">
                <a:latin typeface="Calibri"/>
                <a:cs typeface="Calibri"/>
              </a:rPr>
              <a:t>er</a:t>
            </a:r>
            <a:r>
              <a:rPr sz="2100" spc="232" baseline="23809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cycle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(2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ans)  </a:t>
            </a:r>
            <a:r>
              <a:rPr sz="2100" dirty="0">
                <a:latin typeface="Calibri"/>
                <a:cs typeface="Calibri"/>
              </a:rPr>
              <a:t>= </a:t>
            </a:r>
            <a:r>
              <a:rPr sz="2100" spc="-10" dirty="0">
                <a:latin typeface="Calibri"/>
                <a:cs typeface="Calibri"/>
              </a:rPr>
              <a:t>prépa intégrée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2</a:t>
            </a:r>
            <a:r>
              <a:rPr sz="2100" spc="-7" baseline="23809" dirty="0">
                <a:latin typeface="Calibri"/>
                <a:cs typeface="Calibri"/>
              </a:rPr>
              <a:t>e</a:t>
            </a:r>
            <a:r>
              <a:rPr sz="2100" spc="247" baseline="23809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cycle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(3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ans)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= </a:t>
            </a:r>
            <a:r>
              <a:rPr sz="2100" spc="-5" dirty="0">
                <a:latin typeface="Calibri"/>
                <a:cs typeface="Calibri"/>
              </a:rPr>
              <a:t>cycle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ingénieur</a:t>
            </a:r>
            <a:endParaRPr sz="21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865"/>
              </a:spcBef>
            </a:pPr>
            <a:r>
              <a:rPr sz="2100" b="1" spc="-10" dirty="0">
                <a:solidFill>
                  <a:srgbClr val="0432FF"/>
                </a:solidFill>
                <a:latin typeface="Calibri"/>
                <a:cs typeface="Calibri"/>
              </a:rPr>
              <a:t>ACCESSIBLES</a:t>
            </a:r>
            <a:r>
              <a:rPr sz="2100" b="1" spc="-2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432FF"/>
                </a:solidFill>
                <a:latin typeface="Calibri"/>
                <a:cs typeface="Calibri"/>
              </a:rPr>
              <a:t>APRÈS</a:t>
            </a:r>
            <a:r>
              <a:rPr sz="2100" b="1" spc="-2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432FF"/>
                </a:solidFill>
                <a:latin typeface="Calibri"/>
                <a:cs typeface="Calibri"/>
              </a:rPr>
              <a:t>BAC </a:t>
            </a:r>
            <a:r>
              <a:rPr sz="2100" b="1" dirty="0">
                <a:solidFill>
                  <a:srgbClr val="0432FF"/>
                </a:solidFill>
                <a:latin typeface="Calibri"/>
                <a:cs typeface="Calibri"/>
              </a:rPr>
              <a:t>+</a:t>
            </a:r>
            <a:r>
              <a:rPr sz="2100" b="1" spc="-1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432FF"/>
                </a:solidFill>
                <a:latin typeface="Calibri"/>
                <a:cs typeface="Calibri"/>
              </a:rPr>
              <a:t>1</a:t>
            </a:r>
            <a:endParaRPr sz="2100">
              <a:latin typeface="Calibri"/>
              <a:cs typeface="Calibri"/>
            </a:endParaRPr>
          </a:p>
          <a:p>
            <a:pPr marL="351155" indent="-285750">
              <a:lnSpc>
                <a:spcPts val="2135"/>
              </a:lnSpc>
              <a:spcBef>
                <a:spcPts val="80"/>
              </a:spcBef>
              <a:buFont typeface="Wingdings"/>
              <a:buChar char=""/>
              <a:tabLst>
                <a:tab pos="351155" algn="l"/>
              </a:tabLst>
            </a:pPr>
            <a:r>
              <a:rPr sz="1800" spc="-10" dirty="0">
                <a:latin typeface="Calibri"/>
                <a:cs typeface="Calibri"/>
              </a:rPr>
              <a:t>après</a:t>
            </a:r>
            <a:r>
              <a:rPr sz="1800" spc="-5" dirty="0">
                <a:latin typeface="Calibri"/>
                <a:cs typeface="Calibri"/>
              </a:rPr>
              <a:t> prépas,</a:t>
            </a:r>
            <a:r>
              <a:rPr sz="1800" dirty="0">
                <a:latin typeface="Calibri"/>
                <a:cs typeface="Calibri"/>
              </a:rPr>
              <a:t> un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BUT,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BTS,</a:t>
            </a:r>
            <a:r>
              <a:rPr sz="1800" dirty="0">
                <a:latin typeface="Calibri"/>
                <a:cs typeface="Calibri"/>
              </a:rPr>
              <a:t> une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licence,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PASS</a:t>
            </a:r>
            <a:endParaRPr sz="1800">
              <a:latin typeface="Calibri"/>
              <a:cs typeface="Calibri"/>
            </a:endParaRPr>
          </a:p>
          <a:p>
            <a:pPr marL="392430" indent="-327025">
              <a:lnSpc>
                <a:spcPts val="2135"/>
              </a:lnSpc>
              <a:buFont typeface="Wingdings"/>
              <a:buChar char=""/>
              <a:tabLst>
                <a:tab pos="391795" algn="l"/>
                <a:tab pos="392430" algn="l"/>
              </a:tabLst>
            </a:pPr>
            <a:r>
              <a:rPr sz="1800" spc="-5" dirty="0">
                <a:latin typeface="Calibri"/>
                <a:cs typeface="Calibri"/>
              </a:rPr>
              <a:t>dossier</a:t>
            </a:r>
            <a:r>
              <a:rPr sz="1800" spc="-10" dirty="0">
                <a:latin typeface="Calibri"/>
                <a:cs typeface="Calibri"/>
              </a:rPr>
              <a:t> et/ou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épreuves,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 </a:t>
            </a:r>
            <a:r>
              <a:rPr sz="1800" spc="-10" dirty="0">
                <a:latin typeface="Calibri"/>
                <a:cs typeface="Calibri"/>
              </a:rPr>
              <a:t>entretien.</a:t>
            </a:r>
            <a:endParaRPr sz="1800">
              <a:latin typeface="Calibri"/>
              <a:cs typeface="Calibri"/>
            </a:endParaRPr>
          </a:p>
          <a:p>
            <a:pPr marL="415290" indent="-33845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415290" algn="l"/>
                <a:tab pos="415925" algn="l"/>
              </a:tabLst>
            </a:pPr>
            <a:r>
              <a:rPr sz="1800" spc="-10" dirty="0">
                <a:latin typeface="Calibri"/>
                <a:cs typeface="Calibri"/>
              </a:rPr>
              <a:t>cursus </a:t>
            </a:r>
            <a:r>
              <a:rPr sz="1800" dirty="0">
                <a:latin typeface="Calibri"/>
                <a:cs typeface="Calibri"/>
              </a:rPr>
              <a:t>en 4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 5</a:t>
            </a:r>
            <a:r>
              <a:rPr sz="1800" spc="-5" dirty="0">
                <a:latin typeface="Calibri"/>
                <a:cs typeface="Calibri"/>
              </a:rPr>
              <a:t> ans.</a:t>
            </a:r>
            <a:endParaRPr sz="1800">
              <a:latin typeface="Calibri"/>
              <a:cs typeface="Calibri"/>
            </a:endParaRPr>
          </a:p>
          <a:p>
            <a:pPr marL="47625">
              <a:lnSpc>
                <a:spcPts val="2510"/>
              </a:lnSpc>
              <a:spcBef>
                <a:spcPts val="855"/>
              </a:spcBef>
            </a:pPr>
            <a:r>
              <a:rPr sz="2100" b="1" spc="-10" dirty="0">
                <a:solidFill>
                  <a:srgbClr val="0432FF"/>
                </a:solidFill>
                <a:latin typeface="Calibri"/>
                <a:cs typeface="Calibri"/>
              </a:rPr>
              <a:t>ACCESSIBLES</a:t>
            </a:r>
            <a:r>
              <a:rPr sz="2100" b="1" spc="-2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432FF"/>
                </a:solidFill>
                <a:latin typeface="Calibri"/>
                <a:cs typeface="Calibri"/>
              </a:rPr>
              <a:t>APRÈS</a:t>
            </a:r>
            <a:r>
              <a:rPr sz="2100" b="1" spc="-2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432FF"/>
                </a:solidFill>
                <a:latin typeface="Calibri"/>
                <a:cs typeface="Calibri"/>
              </a:rPr>
              <a:t>BAC </a:t>
            </a:r>
            <a:r>
              <a:rPr sz="2100" b="1" dirty="0">
                <a:solidFill>
                  <a:srgbClr val="0432FF"/>
                </a:solidFill>
                <a:latin typeface="Calibri"/>
                <a:cs typeface="Calibri"/>
              </a:rPr>
              <a:t>+</a:t>
            </a:r>
            <a:r>
              <a:rPr sz="2100" b="1" spc="-1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432FF"/>
                </a:solidFill>
                <a:latin typeface="Calibri"/>
                <a:cs typeface="Calibri"/>
              </a:rPr>
              <a:t>2</a:t>
            </a:r>
            <a:endParaRPr sz="2100">
              <a:latin typeface="Calibri"/>
              <a:cs typeface="Calibri"/>
            </a:endParaRPr>
          </a:p>
          <a:p>
            <a:pPr marL="733425" lvl="1" indent="-342900">
              <a:lnSpc>
                <a:spcPts val="2510"/>
              </a:lnSpc>
              <a:buFont typeface="Wingdings"/>
              <a:buChar char=""/>
              <a:tabLst>
                <a:tab pos="732790" algn="l"/>
                <a:tab pos="733425" algn="l"/>
              </a:tabLst>
            </a:pPr>
            <a:r>
              <a:rPr sz="2100" spc="-10" dirty="0">
                <a:latin typeface="Calibri"/>
                <a:cs typeface="Calibri"/>
              </a:rPr>
              <a:t>après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une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CPGE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scientifique</a:t>
            </a:r>
            <a:endParaRPr sz="2100">
              <a:latin typeface="Calibri"/>
              <a:cs typeface="Calibri"/>
            </a:endParaRPr>
          </a:p>
          <a:p>
            <a:pPr marL="727710" lvl="1" indent="-342900">
              <a:lnSpc>
                <a:spcPct val="100000"/>
              </a:lnSpc>
              <a:spcBef>
                <a:spcPts val="70"/>
              </a:spcBef>
              <a:buFont typeface="Wingdings"/>
              <a:buChar char=""/>
              <a:tabLst>
                <a:tab pos="727075" algn="l"/>
                <a:tab pos="727710" algn="l"/>
              </a:tabLst>
            </a:pPr>
            <a:r>
              <a:rPr sz="2100" spc="-10" dirty="0">
                <a:latin typeface="Calibri"/>
                <a:cs typeface="Calibri"/>
              </a:rPr>
              <a:t>après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des </a:t>
            </a:r>
            <a:r>
              <a:rPr sz="2100" spc="-5" dirty="0">
                <a:latin typeface="Calibri"/>
                <a:cs typeface="Calibri"/>
              </a:rPr>
              <a:t>études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scientifiques</a:t>
            </a:r>
            <a:r>
              <a:rPr sz="2100" dirty="0">
                <a:latin typeface="Calibri"/>
                <a:cs typeface="Calibri"/>
              </a:rPr>
              <a:t> : </a:t>
            </a:r>
            <a:r>
              <a:rPr sz="2100" spc="-5" dirty="0">
                <a:latin typeface="Calibri"/>
                <a:cs typeface="Calibri"/>
              </a:rPr>
              <a:t>Licence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(L2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ou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L3)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validée,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BTS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ou</a:t>
            </a:r>
            <a:r>
              <a:rPr sz="2100" spc="-5" dirty="0">
                <a:latin typeface="Calibri"/>
                <a:cs typeface="Calibri"/>
              </a:rPr>
              <a:t> BUT</a:t>
            </a:r>
            <a:endParaRPr sz="2100">
              <a:latin typeface="Calibri"/>
              <a:cs typeface="Calibri"/>
            </a:endParaRPr>
          </a:p>
          <a:p>
            <a:pPr marL="727710" lvl="1" indent="-342900">
              <a:lnSpc>
                <a:spcPct val="100000"/>
              </a:lnSpc>
              <a:buFont typeface="Wingdings"/>
              <a:buChar char=""/>
              <a:tabLst>
                <a:tab pos="727075" algn="l"/>
                <a:tab pos="727710" algn="l"/>
              </a:tabLst>
            </a:pPr>
            <a:r>
              <a:rPr sz="2100" spc="-10" dirty="0">
                <a:latin typeface="Calibri"/>
                <a:cs typeface="Calibri"/>
              </a:rPr>
              <a:t>cursus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3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 rot="21060000">
            <a:off x="7500917" y="304553"/>
            <a:ext cx="84907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90" dirty="0">
                <a:solidFill>
                  <a:srgbClr val="EA5433"/>
                </a:solidFill>
                <a:latin typeface="Arial MT"/>
                <a:cs typeface="Arial MT"/>
              </a:rPr>
              <a:t>5</a:t>
            </a:r>
            <a:r>
              <a:rPr sz="2400" spc="-105" dirty="0">
                <a:solidFill>
                  <a:srgbClr val="EA5433"/>
                </a:solidFill>
                <a:latin typeface="Arial MT"/>
                <a:cs typeface="Arial MT"/>
              </a:rPr>
              <a:t> </a:t>
            </a:r>
            <a:r>
              <a:rPr sz="3600" spc="75" baseline="1157" dirty="0">
                <a:solidFill>
                  <a:srgbClr val="EA5433"/>
                </a:solidFill>
                <a:latin typeface="Arial MT"/>
                <a:cs typeface="Arial MT"/>
              </a:rPr>
              <a:t>a</a:t>
            </a:r>
            <a:r>
              <a:rPr sz="3600" spc="104" baseline="1157" dirty="0">
                <a:solidFill>
                  <a:srgbClr val="EA5433"/>
                </a:solidFill>
                <a:latin typeface="Arial MT"/>
                <a:cs typeface="Arial MT"/>
              </a:rPr>
              <a:t>n</a:t>
            </a:r>
            <a:r>
              <a:rPr sz="3600" spc="150" baseline="1157" dirty="0">
                <a:solidFill>
                  <a:srgbClr val="EA5433"/>
                </a:solidFill>
                <a:latin typeface="Arial MT"/>
                <a:cs typeface="Arial MT"/>
              </a:rPr>
              <a:t>s</a:t>
            </a:r>
            <a:endParaRPr sz="3600" baseline="1157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139478" y="2678449"/>
            <a:ext cx="1386205" cy="516255"/>
            <a:chOff x="7139478" y="2678449"/>
            <a:chExt cx="1386205" cy="516255"/>
          </a:xfrm>
        </p:grpSpPr>
        <p:sp>
          <p:nvSpPr>
            <p:cNvPr id="6" name="object 6"/>
            <p:cNvSpPr/>
            <p:nvPr/>
          </p:nvSpPr>
          <p:spPr>
            <a:xfrm>
              <a:off x="7152177" y="2691149"/>
              <a:ext cx="1360805" cy="490855"/>
            </a:xfrm>
            <a:custGeom>
              <a:avLst/>
              <a:gdLst/>
              <a:ahLst/>
              <a:cxnLst/>
              <a:rect l="l" t="t" r="r" b="b"/>
              <a:pathLst>
                <a:path w="1360804" h="490855">
                  <a:moveTo>
                    <a:pt x="389774" y="0"/>
                  </a:moveTo>
                  <a:lnTo>
                    <a:pt x="331815" y="567"/>
                  </a:lnTo>
                  <a:lnTo>
                    <a:pt x="277287" y="3394"/>
                  </a:lnTo>
                  <a:lnTo>
                    <a:pt x="226548" y="8434"/>
                  </a:lnTo>
                  <a:lnTo>
                    <a:pt x="179961" y="15642"/>
                  </a:lnTo>
                  <a:lnTo>
                    <a:pt x="137886" y="24973"/>
                  </a:lnTo>
                  <a:lnTo>
                    <a:pt x="100684" y="36382"/>
                  </a:lnTo>
                  <a:lnTo>
                    <a:pt x="42344" y="65249"/>
                  </a:lnTo>
                  <a:lnTo>
                    <a:pt x="7826" y="101881"/>
                  </a:lnTo>
                  <a:lnTo>
                    <a:pt x="0" y="145372"/>
                  </a:lnTo>
                  <a:lnTo>
                    <a:pt x="6499" y="168342"/>
                  </a:lnTo>
                  <a:lnTo>
                    <a:pt x="38919" y="215392"/>
                  </a:lnTo>
                  <a:lnTo>
                    <a:pt x="95085" y="262798"/>
                  </a:lnTo>
                  <a:lnTo>
                    <a:pt x="131267" y="286212"/>
                  </a:lnTo>
                  <a:lnTo>
                    <a:pt x="172418" y="309211"/>
                  </a:lnTo>
                  <a:lnTo>
                    <a:pt x="218215" y="331625"/>
                  </a:lnTo>
                  <a:lnTo>
                    <a:pt x="268337" y="353285"/>
                  </a:lnTo>
                  <a:lnTo>
                    <a:pt x="322461" y="374024"/>
                  </a:lnTo>
                  <a:lnTo>
                    <a:pt x="380265" y="393673"/>
                  </a:lnTo>
                  <a:lnTo>
                    <a:pt x="441426" y="412063"/>
                  </a:lnTo>
                  <a:lnTo>
                    <a:pt x="505621" y="429027"/>
                  </a:lnTo>
                  <a:lnTo>
                    <a:pt x="572529" y="444395"/>
                  </a:lnTo>
                  <a:lnTo>
                    <a:pt x="641826" y="458000"/>
                  </a:lnTo>
                  <a:lnTo>
                    <a:pt x="711519" y="469409"/>
                  </a:lnTo>
                  <a:lnTo>
                    <a:pt x="779587" y="478332"/>
                  </a:lnTo>
                  <a:lnTo>
                    <a:pt x="845669" y="484814"/>
                  </a:lnTo>
                  <a:lnTo>
                    <a:pt x="909404" y="488901"/>
                  </a:lnTo>
                  <a:lnTo>
                    <a:pt x="970431" y="490638"/>
                  </a:lnTo>
                  <a:lnTo>
                    <a:pt x="1028389" y="490070"/>
                  </a:lnTo>
                  <a:lnTo>
                    <a:pt x="1082918" y="487244"/>
                  </a:lnTo>
                  <a:lnTo>
                    <a:pt x="1133657" y="482203"/>
                  </a:lnTo>
                  <a:lnTo>
                    <a:pt x="1180244" y="474995"/>
                  </a:lnTo>
                  <a:lnTo>
                    <a:pt x="1222318" y="465664"/>
                  </a:lnTo>
                  <a:lnTo>
                    <a:pt x="1259520" y="454256"/>
                  </a:lnTo>
                  <a:lnTo>
                    <a:pt x="1317860" y="425388"/>
                  </a:lnTo>
                  <a:lnTo>
                    <a:pt x="1352378" y="388756"/>
                  </a:lnTo>
                  <a:lnTo>
                    <a:pt x="1360205" y="345265"/>
                  </a:lnTo>
                  <a:lnTo>
                    <a:pt x="1353705" y="322294"/>
                  </a:lnTo>
                  <a:lnTo>
                    <a:pt x="1321285" y="275244"/>
                  </a:lnTo>
                  <a:lnTo>
                    <a:pt x="1265119" y="227839"/>
                  </a:lnTo>
                  <a:lnTo>
                    <a:pt x="1228938" y="204424"/>
                  </a:lnTo>
                  <a:lnTo>
                    <a:pt x="1187787" y="181426"/>
                  </a:lnTo>
                  <a:lnTo>
                    <a:pt x="1141989" y="159012"/>
                  </a:lnTo>
                  <a:lnTo>
                    <a:pt x="1091867" y="137352"/>
                  </a:lnTo>
                  <a:lnTo>
                    <a:pt x="1037743" y="116613"/>
                  </a:lnTo>
                  <a:lnTo>
                    <a:pt x="979940" y="96964"/>
                  </a:lnTo>
                  <a:lnTo>
                    <a:pt x="918779" y="78574"/>
                  </a:lnTo>
                  <a:lnTo>
                    <a:pt x="854583" y="61610"/>
                  </a:lnTo>
                  <a:lnTo>
                    <a:pt x="787676" y="46242"/>
                  </a:lnTo>
                  <a:lnTo>
                    <a:pt x="718378" y="32637"/>
                  </a:lnTo>
                  <a:lnTo>
                    <a:pt x="648685" y="21228"/>
                  </a:lnTo>
                  <a:lnTo>
                    <a:pt x="580618" y="12305"/>
                  </a:lnTo>
                  <a:lnTo>
                    <a:pt x="514536" y="5823"/>
                  </a:lnTo>
                  <a:lnTo>
                    <a:pt x="450801" y="1736"/>
                  </a:lnTo>
                  <a:lnTo>
                    <a:pt x="389774" y="0"/>
                  </a:lnTo>
                  <a:close/>
                </a:path>
              </a:pathLst>
            </a:custGeom>
            <a:solidFill>
              <a:srgbClr val="D5FF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2178" y="2691149"/>
              <a:ext cx="1360805" cy="490855"/>
            </a:xfrm>
            <a:custGeom>
              <a:avLst/>
              <a:gdLst/>
              <a:ahLst/>
              <a:cxnLst/>
              <a:rect l="l" t="t" r="r" b="b"/>
              <a:pathLst>
                <a:path w="1360804" h="490855">
                  <a:moveTo>
                    <a:pt x="404" y="122994"/>
                  </a:moveTo>
                  <a:lnTo>
                    <a:pt x="21927" y="82617"/>
                  </a:lnTo>
                  <a:lnTo>
                    <a:pt x="68717" y="49822"/>
                  </a:lnTo>
                  <a:lnTo>
                    <a:pt x="137886" y="24973"/>
                  </a:lnTo>
                  <a:lnTo>
                    <a:pt x="179961" y="15642"/>
                  </a:lnTo>
                  <a:lnTo>
                    <a:pt x="226548" y="8434"/>
                  </a:lnTo>
                  <a:lnTo>
                    <a:pt x="277287" y="3394"/>
                  </a:lnTo>
                  <a:lnTo>
                    <a:pt x="331815" y="567"/>
                  </a:lnTo>
                  <a:lnTo>
                    <a:pt x="389774" y="0"/>
                  </a:lnTo>
                  <a:lnTo>
                    <a:pt x="450801" y="1736"/>
                  </a:lnTo>
                  <a:lnTo>
                    <a:pt x="514536" y="5823"/>
                  </a:lnTo>
                  <a:lnTo>
                    <a:pt x="580618" y="12305"/>
                  </a:lnTo>
                  <a:lnTo>
                    <a:pt x="648685" y="21228"/>
                  </a:lnTo>
                  <a:lnTo>
                    <a:pt x="718378" y="32637"/>
                  </a:lnTo>
                  <a:lnTo>
                    <a:pt x="787676" y="46242"/>
                  </a:lnTo>
                  <a:lnTo>
                    <a:pt x="854584" y="61610"/>
                  </a:lnTo>
                  <a:lnTo>
                    <a:pt x="918779" y="78574"/>
                  </a:lnTo>
                  <a:lnTo>
                    <a:pt x="979940" y="96965"/>
                  </a:lnTo>
                  <a:lnTo>
                    <a:pt x="1037743" y="116613"/>
                  </a:lnTo>
                  <a:lnTo>
                    <a:pt x="1091867" y="137352"/>
                  </a:lnTo>
                  <a:lnTo>
                    <a:pt x="1141989" y="159013"/>
                  </a:lnTo>
                  <a:lnTo>
                    <a:pt x="1187787" y="181426"/>
                  </a:lnTo>
                  <a:lnTo>
                    <a:pt x="1228938" y="204425"/>
                  </a:lnTo>
                  <a:lnTo>
                    <a:pt x="1265119" y="227839"/>
                  </a:lnTo>
                  <a:lnTo>
                    <a:pt x="1296009" y="251502"/>
                  </a:lnTo>
                  <a:lnTo>
                    <a:pt x="1340625" y="298898"/>
                  </a:lnTo>
                  <a:lnTo>
                    <a:pt x="1360205" y="345266"/>
                  </a:lnTo>
                  <a:lnTo>
                    <a:pt x="1359801" y="367643"/>
                  </a:lnTo>
                  <a:lnTo>
                    <a:pt x="1338278" y="408020"/>
                  </a:lnTo>
                  <a:lnTo>
                    <a:pt x="1291488" y="440815"/>
                  </a:lnTo>
                  <a:lnTo>
                    <a:pt x="1222318" y="465664"/>
                  </a:lnTo>
                  <a:lnTo>
                    <a:pt x="1180244" y="474995"/>
                  </a:lnTo>
                  <a:lnTo>
                    <a:pt x="1133657" y="482204"/>
                  </a:lnTo>
                  <a:lnTo>
                    <a:pt x="1082918" y="487244"/>
                  </a:lnTo>
                  <a:lnTo>
                    <a:pt x="1028389" y="490070"/>
                  </a:lnTo>
                  <a:lnTo>
                    <a:pt x="970431" y="490638"/>
                  </a:lnTo>
                  <a:lnTo>
                    <a:pt x="909404" y="488901"/>
                  </a:lnTo>
                  <a:lnTo>
                    <a:pt x="845669" y="484814"/>
                  </a:lnTo>
                  <a:lnTo>
                    <a:pt x="779587" y="478332"/>
                  </a:lnTo>
                  <a:lnTo>
                    <a:pt x="711519" y="469409"/>
                  </a:lnTo>
                  <a:lnTo>
                    <a:pt x="641826" y="458000"/>
                  </a:lnTo>
                  <a:lnTo>
                    <a:pt x="572529" y="444395"/>
                  </a:lnTo>
                  <a:lnTo>
                    <a:pt x="505621" y="429027"/>
                  </a:lnTo>
                  <a:lnTo>
                    <a:pt x="441426" y="412063"/>
                  </a:lnTo>
                  <a:lnTo>
                    <a:pt x="380265" y="393673"/>
                  </a:lnTo>
                  <a:lnTo>
                    <a:pt x="322461" y="374024"/>
                  </a:lnTo>
                  <a:lnTo>
                    <a:pt x="268337" y="353285"/>
                  </a:lnTo>
                  <a:lnTo>
                    <a:pt x="218215" y="331625"/>
                  </a:lnTo>
                  <a:lnTo>
                    <a:pt x="172418" y="309211"/>
                  </a:lnTo>
                  <a:lnTo>
                    <a:pt x="131267" y="286213"/>
                  </a:lnTo>
                  <a:lnTo>
                    <a:pt x="95085" y="262798"/>
                  </a:lnTo>
                  <a:lnTo>
                    <a:pt x="64195" y="239135"/>
                  </a:lnTo>
                  <a:lnTo>
                    <a:pt x="19580" y="191739"/>
                  </a:lnTo>
                  <a:lnTo>
                    <a:pt x="0" y="145371"/>
                  </a:lnTo>
                  <a:lnTo>
                    <a:pt x="404" y="122994"/>
                  </a:lnTo>
                  <a:close/>
                </a:path>
              </a:pathLst>
            </a:custGeom>
            <a:ln w="25399">
              <a:solidFill>
                <a:srgbClr val="003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 rot="600000">
            <a:off x="7432511" y="2845192"/>
            <a:ext cx="803508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55" dirty="0">
                <a:latin typeface="Arial MT"/>
                <a:cs typeface="Arial MT"/>
              </a:rPr>
              <a:t>c</a:t>
            </a:r>
            <a:r>
              <a:rPr sz="1400" spc="60" dirty="0">
                <a:latin typeface="Arial MT"/>
                <a:cs typeface="Arial MT"/>
              </a:rPr>
              <a:t>o</a:t>
            </a:r>
            <a:r>
              <a:rPr sz="1400" spc="25" dirty="0">
                <a:latin typeface="Arial MT"/>
                <a:cs typeface="Arial MT"/>
              </a:rPr>
              <a:t>n</a:t>
            </a:r>
            <a:r>
              <a:rPr sz="1400" spc="55" dirty="0">
                <a:latin typeface="Arial MT"/>
                <a:cs typeface="Arial MT"/>
              </a:rPr>
              <a:t>c</a:t>
            </a:r>
            <a:r>
              <a:rPr sz="1400" spc="60" dirty="0">
                <a:latin typeface="Arial MT"/>
                <a:cs typeface="Arial MT"/>
              </a:rPr>
              <a:t>o</a:t>
            </a:r>
            <a:r>
              <a:rPr sz="1400" spc="25" dirty="0">
                <a:latin typeface="Arial MT"/>
                <a:cs typeface="Arial MT"/>
              </a:rPr>
              <a:t>u</a:t>
            </a:r>
            <a:r>
              <a:rPr sz="1400" spc="75" dirty="0">
                <a:latin typeface="Arial MT"/>
                <a:cs typeface="Arial MT"/>
              </a:rPr>
              <a:t>r</a:t>
            </a:r>
            <a:r>
              <a:rPr sz="1400" spc="55" dirty="0">
                <a:latin typeface="Arial MT"/>
                <a:cs typeface="Arial MT"/>
              </a:rPr>
              <a:t>s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4832" y="2505455"/>
            <a:ext cx="1377695" cy="9570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2416" y="502919"/>
            <a:ext cx="2791967" cy="3108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37360" y="2621279"/>
            <a:ext cx="1426464" cy="7254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6479" y="4059935"/>
            <a:ext cx="463296" cy="67055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11695" y="4069079"/>
            <a:ext cx="502920" cy="67056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40791" y="4008120"/>
            <a:ext cx="2956560" cy="725805"/>
            <a:chOff x="240791" y="4008120"/>
            <a:chExt cx="2956560" cy="72580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9431" y="4026408"/>
              <a:ext cx="597407" cy="7071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5983" y="4014216"/>
              <a:ext cx="621791" cy="7010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17775" y="4026408"/>
              <a:ext cx="591312" cy="7071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0791" y="4008120"/>
              <a:ext cx="594359" cy="7254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45663" y="4062984"/>
              <a:ext cx="551688" cy="637032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855747" y="19811"/>
            <a:ext cx="1819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E1000F"/>
                </a:solidFill>
              </a:rPr>
              <a:t>RESSOURCES</a:t>
            </a:r>
            <a:endParaRPr sz="2000"/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3088" y="2429255"/>
            <a:ext cx="981456" cy="93878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19600" y="4041647"/>
            <a:ext cx="487679" cy="70103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998720" y="4023359"/>
            <a:ext cx="496824" cy="71018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58311" y="4044696"/>
            <a:ext cx="545591" cy="65227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874008" y="4111752"/>
            <a:ext cx="490727" cy="591312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5341321" y="1999488"/>
            <a:ext cx="11703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u="sng" spc="-9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</a:t>
            </a:r>
            <a:r>
              <a:rPr sz="11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’</a:t>
            </a:r>
            <a:r>
              <a:rPr sz="11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o</a:t>
            </a:r>
            <a:r>
              <a:rPr sz="1100" u="sng" spc="-3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f</a:t>
            </a:r>
            <a:r>
              <a:rPr sz="1100" u="sng" spc="-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fr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</a:t>
            </a:r>
            <a:r>
              <a:rPr sz="1100" u="sng" spc="-4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1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</a:t>
            </a:r>
            <a:r>
              <a:rPr sz="1100" u="sng" spc="-4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100" u="sng" spc="-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f</a:t>
            </a:r>
            <a:r>
              <a:rPr sz="11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o</a:t>
            </a:r>
            <a:r>
              <a:rPr sz="1100" u="sng" spc="-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r</a:t>
            </a:r>
            <a:r>
              <a:rPr sz="1100" u="sng" spc="-4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</a:t>
            </a:r>
            <a:r>
              <a:rPr sz="11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</a:t>
            </a:r>
            <a:r>
              <a:rPr sz="1100" u="sng" spc="-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t</a:t>
            </a:r>
            <a:r>
              <a:rPr sz="11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i</a:t>
            </a:r>
            <a:r>
              <a:rPr sz="11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o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n </a:t>
            </a:r>
            <a:r>
              <a:rPr sz="1100" dirty="0">
                <a:latin typeface="Arial MT"/>
                <a:cs typeface="Arial MT"/>
              </a:rPr>
              <a:t> </a:t>
            </a:r>
            <a:r>
              <a:rPr sz="11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d’AMU</a:t>
            </a:r>
            <a:endParaRPr sz="1100">
              <a:latin typeface="Arial MT"/>
              <a:cs typeface="Arial M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574791" y="4056888"/>
            <a:ext cx="475488" cy="68884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269480" y="4032503"/>
            <a:ext cx="545592" cy="71932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473440" y="3965447"/>
            <a:ext cx="509016" cy="75895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882128" y="3992879"/>
            <a:ext cx="521207" cy="74676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0350" y="17428"/>
            <a:ext cx="1019871" cy="32677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684007" y="1801367"/>
            <a:ext cx="1048511" cy="66446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2979082" y="2104644"/>
            <a:ext cx="1381760" cy="2635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6195" marR="5080" indent="-24130">
              <a:lnSpc>
                <a:spcPts val="910"/>
              </a:lnSpc>
              <a:spcBef>
                <a:spcPts val="170"/>
              </a:spcBef>
            </a:pPr>
            <a:r>
              <a:rPr sz="8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F</a:t>
            </a:r>
            <a:r>
              <a:rPr sz="800" u="sng" spc="4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U</a:t>
            </a:r>
            <a:r>
              <a:rPr sz="800" u="sng" spc="3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N</a:t>
            </a:r>
            <a:r>
              <a:rPr sz="8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spc="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</a:t>
            </a:r>
            <a:r>
              <a:rPr sz="800" u="sng" spc="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OO</a:t>
            </a:r>
            <a:r>
              <a:rPr sz="800" u="sng" spc="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C</a:t>
            </a:r>
            <a:r>
              <a:rPr sz="8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800" spc="20" dirty="0">
                <a:latin typeface="Arial MT"/>
                <a:cs typeface="Arial MT"/>
              </a:rPr>
              <a:t>co</a:t>
            </a:r>
            <a:r>
              <a:rPr sz="800" dirty="0">
                <a:latin typeface="Arial MT"/>
                <a:cs typeface="Arial MT"/>
              </a:rPr>
              <a:t>u</a:t>
            </a:r>
            <a:r>
              <a:rPr sz="800" spc="15" dirty="0">
                <a:latin typeface="Arial MT"/>
                <a:cs typeface="Arial MT"/>
              </a:rPr>
              <a:t>r</a:t>
            </a:r>
            <a:r>
              <a:rPr sz="800" spc="70" dirty="0">
                <a:latin typeface="Arial MT"/>
                <a:cs typeface="Arial MT"/>
              </a:rPr>
              <a:t>s</a:t>
            </a:r>
            <a:r>
              <a:rPr sz="800" spc="-70" dirty="0">
                <a:latin typeface="Arial MT"/>
                <a:cs typeface="Arial MT"/>
              </a:rPr>
              <a:t> </a:t>
            </a:r>
            <a:r>
              <a:rPr sz="800" spc="15" dirty="0">
                <a:latin typeface="Arial MT"/>
                <a:cs typeface="Arial MT"/>
              </a:rPr>
              <a:t>lig</a:t>
            </a:r>
            <a:r>
              <a:rPr sz="800" dirty="0">
                <a:latin typeface="Arial MT"/>
                <a:cs typeface="Arial MT"/>
              </a:rPr>
              <a:t>n</a:t>
            </a:r>
            <a:r>
              <a:rPr sz="800" spc="30" dirty="0">
                <a:latin typeface="Arial MT"/>
                <a:cs typeface="Arial MT"/>
              </a:rPr>
              <a:t>e</a:t>
            </a:r>
            <a:r>
              <a:rPr sz="800" spc="-65" dirty="0">
                <a:latin typeface="Arial MT"/>
                <a:cs typeface="Arial MT"/>
              </a:rPr>
              <a:t> </a:t>
            </a:r>
            <a:r>
              <a:rPr sz="800" spc="15" dirty="0">
                <a:latin typeface="Arial MT"/>
                <a:cs typeface="Arial MT"/>
              </a:rPr>
              <a:t>p</a:t>
            </a:r>
            <a:r>
              <a:rPr sz="800" dirty="0">
                <a:latin typeface="Arial MT"/>
                <a:cs typeface="Arial MT"/>
              </a:rPr>
              <a:t>ou</a:t>
            </a:r>
            <a:r>
              <a:rPr sz="800" spc="70" dirty="0">
                <a:latin typeface="Arial MT"/>
                <a:cs typeface="Arial MT"/>
              </a:rPr>
              <a:t>r  </a:t>
            </a:r>
            <a:r>
              <a:rPr sz="800" spc="20" dirty="0">
                <a:latin typeface="Arial MT"/>
                <a:cs typeface="Arial MT"/>
              </a:rPr>
              <a:t>l’orientation</a:t>
            </a:r>
            <a:endParaRPr sz="800">
              <a:latin typeface="Arial MT"/>
              <a:cs typeface="Arial MT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679192" y="1185672"/>
            <a:ext cx="1514856" cy="88696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08431" y="1197863"/>
            <a:ext cx="1258824" cy="8686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3889" y="37084"/>
            <a:ext cx="5074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" dirty="0"/>
              <a:t>LES</a:t>
            </a:r>
            <a:r>
              <a:rPr spc="-105" dirty="0"/>
              <a:t> </a:t>
            </a:r>
            <a:r>
              <a:rPr spc="30" dirty="0"/>
              <a:t>ÉCOLES</a:t>
            </a:r>
            <a:r>
              <a:rPr spc="-105" dirty="0"/>
              <a:t> </a:t>
            </a:r>
            <a:r>
              <a:rPr spc="25" dirty="0"/>
              <a:t>DE</a:t>
            </a:r>
            <a:r>
              <a:rPr spc="-105" dirty="0"/>
              <a:t> </a:t>
            </a:r>
            <a:r>
              <a:rPr spc="10" dirty="0"/>
              <a:t>COMMERCE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4069" y="821151"/>
            <a:ext cx="7617459" cy="1569720"/>
          </a:xfrm>
          <a:prstGeom prst="rect">
            <a:avLst/>
          </a:prstGeom>
          <a:solidFill>
            <a:srgbClr val="DDFBFF"/>
          </a:solidFill>
        </p:spPr>
        <p:txBody>
          <a:bodyPr vert="horz" wrap="square" lIns="0" tIns="19685" rIns="0" bIns="0" rtlCol="0">
            <a:spAutoFit/>
          </a:bodyPr>
          <a:lstStyle/>
          <a:p>
            <a:pPr marL="548005">
              <a:lnSpc>
                <a:spcPct val="100000"/>
              </a:lnSpc>
              <a:spcBef>
                <a:spcPts val="155"/>
              </a:spcBef>
            </a:pPr>
            <a:r>
              <a:rPr sz="2400" b="1" spc="-5" dirty="0">
                <a:latin typeface="Calibri"/>
                <a:cs typeface="Calibri"/>
              </a:rPr>
              <a:t>Accès</a:t>
            </a:r>
            <a:endParaRPr sz="2400">
              <a:latin typeface="Calibri"/>
              <a:cs typeface="Calibri"/>
            </a:endParaRPr>
          </a:p>
          <a:p>
            <a:pPr marL="648970" indent="-215265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648970" algn="l"/>
              </a:tabLst>
            </a:pPr>
            <a:r>
              <a:rPr sz="2400" spc="-10" dirty="0">
                <a:latin typeface="Calibri"/>
                <a:cs typeface="Calibri"/>
              </a:rPr>
              <a:t>après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bac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(3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ou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4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ans</a:t>
            </a:r>
            <a:r>
              <a:rPr sz="2100" dirty="0">
                <a:latin typeface="Calibri"/>
                <a:cs typeface="Calibri"/>
              </a:rPr>
              <a:t> -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«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Bachelor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»)</a:t>
            </a:r>
            <a:endParaRPr sz="2100">
              <a:latin typeface="Calibri"/>
              <a:cs typeface="Calibri"/>
            </a:endParaRPr>
          </a:p>
          <a:p>
            <a:pPr marL="648970" indent="-215265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648970" algn="l"/>
              </a:tabLst>
            </a:pPr>
            <a:r>
              <a:rPr sz="2400" spc="-10" dirty="0">
                <a:latin typeface="Calibri"/>
                <a:cs typeface="Calibri"/>
              </a:rPr>
              <a:t>après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une</a:t>
            </a:r>
            <a:r>
              <a:rPr sz="2400" spc="-5" dirty="0">
                <a:latin typeface="Calibri"/>
                <a:cs typeface="Calibri"/>
              </a:rPr>
              <a:t> CPGE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(3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ans</a:t>
            </a:r>
            <a:r>
              <a:rPr sz="2100" dirty="0">
                <a:latin typeface="Calibri"/>
                <a:cs typeface="Calibri"/>
              </a:rPr>
              <a:t> en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école</a:t>
            </a:r>
            <a:r>
              <a:rPr sz="2100" dirty="0">
                <a:latin typeface="Calibri"/>
                <a:cs typeface="Calibri"/>
              </a:rPr>
              <a:t> -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Bac +5</a:t>
            </a:r>
            <a:r>
              <a:rPr sz="2100" spc="-5" dirty="0">
                <a:latin typeface="Calibri"/>
                <a:cs typeface="Calibri"/>
              </a:rPr>
              <a:t>)</a:t>
            </a:r>
            <a:endParaRPr sz="2100">
              <a:latin typeface="Calibri"/>
              <a:cs typeface="Calibri"/>
            </a:endParaRPr>
          </a:p>
          <a:p>
            <a:pPr marL="648970" indent="-215265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648970" algn="l"/>
                <a:tab pos="3021965" algn="l"/>
                <a:tab pos="4768215" algn="l"/>
              </a:tabLst>
            </a:pPr>
            <a:r>
              <a:rPr sz="2400" spc="-10" dirty="0">
                <a:latin typeface="Calibri"/>
                <a:cs typeface="Calibri"/>
              </a:rPr>
              <a:t>après </a:t>
            </a:r>
            <a:r>
              <a:rPr sz="2400" dirty="0">
                <a:latin typeface="Calibri"/>
                <a:cs typeface="Calibri"/>
              </a:rPr>
              <a:t>bac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+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</a:t>
            </a:r>
            <a:r>
              <a:rPr sz="2400" spc="-5" dirty="0">
                <a:latin typeface="Calibri"/>
                <a:cs typeface="Calibri"/>
              </a:rPr>
              <a:t> ou </a:t>
            </a:r>
            <a:r>
              <a:rPr sz="2400" dirty="0">
                <a:latin typeface="Calibri"/>
                <a:cs typeface="Calibri"/>
              </a:rPr>
              <a:t>3	</a:t>
            </a:r>
            <a:r>
              <a:rPr sz="2400" spc="-20" dirty="0">
                <a:latin typeface="Calibri"/>
                <a:cs typeface="Calibri"/>
              </a:rPr>
              <a:t>(BTS,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65" dirty="0">
                <a:latin typeface="Calibri"/>
                <a:cs typeface="Calibri"/>
              </a:rPr>
              <a:t>BUT,</a:t>
            </a:r>
            <a:r>
              <a:rPr sz="2400" dirty="0">
                <a:latin typeface="Calibri"/>
                <a:cs typeface="Calibri"/>
              </a:rPr>
              <a:t> …-	</a:t>
            </a:r>
            <a:r>
              <a:rPr sz="2400" spc="-5" dirty="0">
                <a:latin typeface="Calibri"/>
                <a:cs typeface="Calibri"/>
              </a:rPr>
              <a:t>admissions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parallèles)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519" y="2673095"/>
            <a:ext cx="8095488" cy="226466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54885" y="2681732"/>
            <a:ext cx="7519034" cy="197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Calibri"/>
                <a:cs typeface="Calibri"/>
              </a:rPr>
              <a:t>Spécialisation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propre</a:t>
            </a:r>
            <a:r>
              <a:rPr sz="2400" dirty="0">
                <a:latin typeface="Calibri"/>
                <a:cs typeface="Calibri"/>
              </a:rPr>
              <a:t> à</a:t>
            </a:r>
            <a:r>
              <a:rPr sz="2400" spc="-5" dirty="0">
                <a:latin typeface="Calibri"/>
                <a:cs typeface="Calibri"/>
              </a:rPr>
              <a:t> chacune</a:t>
            </a:r>
            <a:r>
              <a:rPr sz="2400" dirty="0">
                <a:latin typeface="Calibri"/>
                <a:cs typeface="Calibri"/>
              </a:rPr>
              <a:t> en </a:t>
            </a:r>
            <a:r>
              <a:rPr sz="2400" spc="-5" dirty="0">
                <a:latin typeface="Calibri"/>
                <a:cs typeface="Calibri"/>
              </a:rPr>
              <a:t>dernière</a:t>
            </a:r>
            <a:r>
              <a:rPr sz="2400" dirty="0">
                <a:latin typeface="Calibri"/>
                <a:cs typeface="Calibri"/>
              </a:rPr>
              <a:t> année :</a:t>
            </a:r>
            <a:endParaRPr sz="240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  <a:spcBef>
                <a:spcPts val="20"/>
              </a:spcBef>
            </a:pP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ﬁnance,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marketing,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communication,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management,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audit…</a:t>
            </a:r>
            <a:endParaRPr sz="24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915"/>
              </a:spcBef>
              <a:buFont typeface="Arial MT"/>
              <a:buChar char="•"/>
              <a:tabLst>
                <a:tab pos="227329" algn="l"/>
                <a:tab pos="3044825" algn="l"/>
              </a:tabLst>
            </a:pPr>
            <a:r>
              <a:rPr sz="2400" spc="-10" dirty="0">
                <a:latin typeface="Calibri"/>
                <a:cs typeface="Calibri"/>
              </a:rPr>
              <a:t>Stages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entreprise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	</a:t>
            </a:r>
            <a:r>
              <a:rPr sz="2400" spc="-5" dirty="0">
                <a:latin typeface="Calibri"/>
                <a:cs typeface="Calibri"/>
              </a:rPr>
              <a:t>alternance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possible</a:t>
            </a:r>
            <a:endParaRPr sz="24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27329" algn="l"/>
              </a:tabLst>
            </a:pPr>
            <a:r>
              <a:rPr sz="2400" spc="-10" dirty="0">
                <a:latin typeface="Calibri"/>
                <a:cs typeface="Calibri"/>
              </a:rPr>
              <a:t>Séjours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à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l’étranger</a:t>
            </a:r>
            <a:endParaRPr sz="24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27329" algn="l"/>
              </a:tabLst>
            </a:pPr>
            <a:r>
              <a:rPr sz="2400" spc="-5" dirty="0">
                <a:latin typeface="Calibri"/>
                <a:cs typeface="Calibri"/>
              </a:rPr>
              <a:t>10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000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euros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moyenne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6848" y="624331"/>
            <a:ext cx="6363335" cy="1564640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2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MT"/>
                <a:cs typeface="Arial MT"/>
              </a:rPr>
              <a:t>Recrutement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dossier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ou sur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épreuves</a:t>
            </a:r>
            <a:r>
              <a:rPr sz="1800" dirty="0">
                <a:latin typeface="Arial MT"/>
                <a:cs typeface="Arial MT"/>
              </a:rPr>
              <a:t> via</a:t>
            </a:r>
            <a:r>
              <a:rPr sz="1800" spc="-5" dirty="0">
                <a:latin typeface="Arial MT"/>
                <a:cs typeface="Arial MT"/>
              </a:rPr>
              <a:t> Parcoursup</a:t>
            </a:r>
            <a:endParaRPr sz="1800">
              <a:latin typeface="Arial MT"/>
              <a:cs typeface="Arial MT"/>
            </a:endParaRPr>
          </a:p>
          <a:p>
            <a:pPr marL="355600" marR="5080" indent="-342900">
              <a:lnSpc>
                <a:spcPct val="102200"/>
              </a:lnSpc>
              <a:spcBef>
                <a:spcPts val="118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MT"/>
                <a:cs typeface="Arial MT"/>
              </a:rPr>
              <a:t>Spécialisation dans divers </a:t>
            </a:r>
            <a:r>
              <a:rPr sz="1800" spc="-150" dirty="0">
                <a:latin typeface="Arial MT"/>
                <a:cs typeface="Arial MT"/>
              </a:rPr>
              <a:t>domaines :</a:t>
            </a:r>
            <a:r>
              <a:rPr sz="1800" spc="-145" dirty="0"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 MT"/>
                <a:cs typeface="Arial MT"/>
              </a:rPr>
              <a:t>affaires publiques, </a:t>
            </a:r>
            <a:r>
              <a:rPr sz="1800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 MT"/>
                <a:cs typeface="Arial MT"/>
              </a:rPr>
              <a:t>économie, relations</a:t>
            </a:r>
            <a:r>
              <a:rPr sz="1800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 MT"/>
                <a:cs typeface="Arial MT"/>
              </a:rPr>
              <a:t>internationales,</a:t>
            </a:r>
            <a:r>
              <a:rPr sz="1800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 MT"/>
                <a:cs typeface="Arial MT"/>
              </a:rPr>
              <a:t>communication,</a:t>
            </a:r>
            <a:r>
              <a:rPr sz="1800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 MT"/>
                <a:cs typeface="Arial MT"/>
              </a:rPr>
              <a:t>droit…</a:t>
            </a:r>
            <a:endParaRPr sz="1800">
              <a:latin typeface="Arial MT"/>
              <a:cs typeface="Arial MT"/>
            </a:endParaRPr>
          </a:p>
          <a:p>
            <a:pPr marL="194310" algn="ctr">
              <a:lnSpc>
                <a:spcPct val="100000"/>
              </a:lnSpc>
              <a:spcBef>
                <a:spcPts val="985"/>
              </a:spcBef>
            </a:pPr>
            <a:r>
              <a:rPr sz="1800" spc="65" dirty="0">
                <a:solidFill>
                  <a:srgbClr val="0070C0"/>
                </a:solidFill>
                <a:latin typeface="Arial MT"/>
                <a:cs typeface="Arial MT"/>
              </a:rPr>
              <a:t>4</a:t>
            </a:r>
            <a:r>
              <a:rPr sz="1800" spc="-75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1800" spc="30" dirty="0">
                <a:solidFill>
                  <a:srgbClr val="0070C0"/>
                </a:solidFill>
                <a:latin typeface="Arial MT"/>
                <a:cs typeface="Arial MT"/>
              </a:rPr>
              <a:t>INSTITUTS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3647" y="48259"/>
            <a:ext cx="6934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14" dirty="0"/>
              <a:t>Sciences</a:t>
            </a:r>
            <a:r>
              <a:rPr sz="2400" spc="-70" dirty="0"/>
              <a:t> </a:t>
            </a:r>
            <a:r>
              <a:rPr sz="2400" spc="50" dirty="0"/>
              <a:t>Po</a:t>
            </a:r>
            <a:r>
              <a:rPr sz="2400" spc="-70" dirty="0"/>
              <a:t> </a:t>
            </a:r>
            <a:r>
              <a:rPr sz="2400" dirty="0"/>
              <a:t>-</a:t>
            </a:r>
            <a:r>
              <a:rPr sz="2400" spc="-70" dirty="0"/>
              <a:t> </a:t>
            </a:r>
            <a:r>
              <a:rPr sz="2400" spc="125" dirty="0"/>
              <a:t>Instituts</a:t>
            </a:r>
            <a:r>
              <a:rPr sz="2400" spc="-65" dirty="0"/>
              <a:t> </a:t>
            </a:r>
            <a:r>
              <a:rPr sz="2400" spc="125" dirty="0"/>
              <a:t>d'études</a:t>
            </a:r>
            <a:r>
              <a:rPr sz="2400" spc="-70" dirty="0"/>
              <a:t> </a:t>
            </a:r>
            <a:r>
              <a:rPr sz="2400" spc="125" dirty="0"/>
              <a:t>politiques</a:t>
            </a:r>
            <a:r>
              <a:rPr sz="2400" spc="-70" dirty="0"/>
              <a:t> </a:t>
            </a:r>
            <a:r>
              <a:rPr sz="2400" dirty="0"/>
              <a:t>-</a:t>
            </a:r>
            <a:r>
              <a:rPr sz="2400" spc="-70" dirty="0"/>
              <a:t> </a:t>
            </a:r>
            <a:r>
              <a:rPr sz="2400" spc="20" dirty="0"/>
              <a:t>IEP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 rot="21060000">
            <a:off x="178280" y="511817"/>
            <a:ext cx="84907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90" dirty="0">
                <a:solidFill>
                  <a:srgbClr val="EA5433"/>
                </a:solidFill>
                <a:latin typeface="Arial MT"/>
                <a:cs typeface="Arial MT"/>
              </a:rPr>
              <a:t>5</a:t>
            </a:r>
            <a:r>
              <a:rPr sz="2400" spc="-105" dirty="0">
                <a:solidFill>
                  <a:srgbClr val="EA5433"/>
                </a:solidFill>
                <a:latin typeface="Arial MT"/>
                <a:cs typeface="Arial MT"/>
              </a:rPr>
              <a:t> </a:t>
            </a:r>
            <a:r>
              <a:rPr sz="3600" spc="75" baseline="1157" dirty="0">
                <a:solidFill>
                  <a:srgbClr val="EA5433"/>
                </a:solidFill>
                <a:latin typeface="Arial MT"/>
                <a:cs typeface="Arial MT"/>
              </a:rPr>
              <a:t>a</a:t>
            </a:r>
            <a:r>
              <a:rPr sz="3600" spc="104" baseline="1157" dirty="0">
                <a:solidFill>
                  <a:srgbClr val="EA5433"/>
                </a:solidFill>
                <a:latin typeface="Arial MT"/>
                <a:cs typeface="Arial MT"/>
              </a:rPr>
              <a:t>n</a:t>
            </a:r>
            <a:r>
              <a:rPr sz="3600" spc="150" baseline="1157" dirty="0">
                <a:solidFill>
                  <a:srgbClr val="EA5433"/>
                </a:solidFill>
                <a:latin typeface="Arial MT"/>
                <a:cs typeface="Arial MT"/>
              </a:rPr>
              <a:t>s</a:t>
            </a:r>
            <a:endParaRPr sz="3600" baseline="1157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616" y="2246376"/>
            <a:ext cx="1109472" cy="66141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65283" y="2276348"/>
            <a:ext cx="81534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2545" marR="5080" indent="-30480">
              <a:lnSpc>
                <a:spcPct val="102200"/>
              </a:lnSpc>
              <a:spcBef>
                <a:spcPts val="50"/>
              </a:spcBef>
            </a:pPr>
            <a:r>
              <a:rPr sz="1800" spc="-5" dirty="0">
                <a:latin typeface="Calibri"/>
                <a:cs typeface="Calibri"/>
              </a:rPr>
              <a:t>Sci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ces  </a:t>
            </a:r>
            <a:r>
              <a:rPr sz="1800" spc="-25" dirty="0">
                <a:latin typeface="Calibri"/>
                <a:cs typeface="Calibri"/>
              </a:rPr>
              <a:t>Po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Paris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42032" y="2252472"/>
            <a:ext cx="1420368" cy="6614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01588" y="2285492"/>
            <a:ext cx="1100455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7950" marR="5080" indent="-95885">
              <a:lnSpc>
                <a:spcPct val="101099"/>
              </a:lnSpc>
              <a:spcBef>
                <a:spcPts val="75"/>
              </a:spcBef>
            </a:pPr>
            <a:r>
              <a:rPr sz="1800" spc="-5" dirty="0">
                <a:latin typeface="Calibri"/>
                <a:cs typeface="Calibri"/>
              </a:rPr>
              <a:t>Sciences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Po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Bordeaux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81144" y="2252472"/>
            <a:ext cx="1411224" cy="66141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735931" y="2282444"/>
            <a:ext cx="1100455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18110" marR="5080" indent="-106045">
              <a:lnSpc>
                <a:spcPct val="102200"/>
              </a:lnSpc>
              <a:spcBef>
                <a:spcPts val="50"/>
              </a:spcBef>
            </a:pPr>
            <a:r>
              <a:rPr sz="1800" spc="-5" dirty="0">
                <a:latin typeface="Calibri"/>
                <a:cs typeface="Calibri"/>
              </a:rPr>
              <a:t>Sciences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Po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Grenoble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6688" y="2252472"/>
            <a:ext cx="1630680" cy="6614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531341" y="2282444"/>
            <a:ext cx="109474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03200">
              <a:lnSpc>
                <a:spcPct val="102200"/>
              </a:lnSpc>
              <a:spcBef>
                <a:spcPts val="50"/>
              </a:spcBef>
            </a:pPr>
            <a:r>
              <a:rPr sz="1800" spc="-10" dirty="0">
                <a:latin typeface="Calibri"/>
                <a:cs typeface="Calibri"/>
              </a:rPr>
              <a:t>Réseau </a:t>
            </a:r>
            <a:r>
              <a:rPr sz="1800" spc="-5" dirty="0">
                <a:latin typeface="Calibri"/>
                <a:cs typeface="Calibri"/>
              </a:rPr>
              <a:t> Sciences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Po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3540" y="3009900"/>
            <a:ext cx="8112759" cy="1814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7900"/>
              </a:lnSpc>
              <a:spcBef>
                <a:spcPts val="135"/>
              </a:spcBef>
            </a:pPr>
            <a:r>
              <a:rPr sz="1400" b="1" spc="-5" dirty="0">
                <a:latin typeface="Arial"/>
                <a:cs typeface="Arial"/>
              </a:rPr>
              <a:t>CONCOURS COMMUN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LE 22 </a:t>
            </a:r>
            <a:r>
              <a:rPr sz="1400" b="1" spc="-25" dirty="0">
                <a:solidFill>
                  <a:srgbClr val="FF0000"/>
                </a:solidFill>
                <a:latin typeface="Arial"/>
                <a:cs typeface="Arial"/>
              </a:rPr>
              <a:t>AVRIL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2023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POUR le Réseau Sciences </a:t>
            </a:r>
            <a:r>
              <a:rPr sz="1400" b="1" dirty="0">
                <a:latin typeface="Arial"/>
                <a:cs typeface="Arial"/>
              </a:rPr>
              <a:t>PO </a:t>
            </a:r>
            <a:r>
              <a:rPr sz="1400" spc="-5" dirty="0">
                <a:latin typeface="Arial MT"/>
                <a:cs typeface="Arial MT"/>
              </a:rPr>
              <a:t>(7 instituts </a:t>
            </a:r>
            <a:r>
              <a:rPr sz="1400" dirty="0">
                <a:latin typeface="Arial MT"/>
                <a:cs typeface="Arial MT"/>
              </a:rPr>
              <a:t>: </a:t>
            </a:r>
            <a:r>
              <a:rPr sz="1400" spc="-5" dirty="0">
                <a:latin typeface="Arial MT"/>
                <a:cs typeface="Arial MT"/>
              </a:rPr>
              <a:t>Sciences </a:t>
            </a:r>
            <a:r>
              <a:rPr sz="1400" dirty="0">
                <a:latin typeface="Arial MT"/>
                <a:cs typeface="Arial MT"/>
              </a:rPr>
              <a:t>Po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Aix, </a:t>
            </a:r>
            <a:r>
              <a:rPr sz="1400" spc="-5" dirty="0">
                <a:latin typeface="Arial MT"/>
                <a:cs typeface="Arial MT"/>
              </a:rPr>
              <a:t>Lille,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Lyon,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Rennes,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Saint-Germain,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Strasbourg,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Toulouse)</a:t>
            </a:r>
            <a:r>
              <a:rPr sz="1400" spc="3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Pour plus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d’infos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: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réseau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4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po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(1100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places)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Les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épreuves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écrites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+</a:t>
            </a:r>
            <a:r>
              <a:rPr sz="1400" b="1" spc="-10" dirty="0">
                <a:latin typeface="Arial"/>
                <a:cs typeface="Arial"/>
              </a:rPr>
              <a:t> notes </a:t>
            </a:r>
            <a:r>
              <a:rPr sz="1400" b="1" spc="-5" dirty="0">
                <a:latin typeface="Arial"/>
                <a:cs typeface="Arial"/>
              </a:rPr>
              <a:t>du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lycée </a:t>
            </a:r>
            <a:r>
              <a:rPr sz="1400" b="1" spc="-40" dirty="0">
                <a:latin typeface="Arial"/>
                <a:cs typeface="Arial"/>
              </a:rPr>
              <a:t>(LV</a:t>
            </a:r>
            <a:r>
              <a:rPr sz="1400" b="1" spc="-5" dirty="0">
                <a:latin typeface="Arial"/>
                <a:cs typeface="Arial"/>
              </a:rPr>
              <a:t> et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spécialités)</a:t>
            </a:r>
            <a:endParaRPr sz="1400">
              <a:latin typeface="Arial"/>
              <a:cs typeface="Arial"/>
            </a:endParaRPr>
          </a:p>
          <a:p>
            <a:pPr marL="12700" marR="727075">
              <a:lnSpc>
                <a:spcPct val="101400"/>
              </a:lnSpc>
              <a:spcBef>
                <a:spcPts val="290"/>
              </a:spcBef>
            </a:pPr>
            <a:r>
              <a:rPr sz="1400" spc="-5" dirty="0">
                <a:latin typeface="Arial MT"/>
                <a:cs typeface="Arial MT"/>
              </a:rPr>
              <a:t>Questions contemporaines </a:t>
            </a:r>
            <a:r>
              <a:rPr sz="1400" dirty="0">
                <a:latin typeface="Arial MT"/>
                <a:cs typeface="Arial MT"/>
              </a:rPr>
              <a:t>-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dissertation </a:t>
            </a:r>
            <a:r>
              <a:rPr sz="1400" dirty="0">
                <a:latin typeface="Arial MT"/>
                <a:cs typeface="Arial MT"/>
              </a:rPr>
              <a:t>-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thèmes </a:t>
            </a:r>
            <a:r>
              <a:rPr sz="1400" dirty="0">
                <a:latin typeface="Arial MT"/>
                <a:cs typeface="Arial MT"/>
              </a:rPr>
              <a:t>: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u="sng" spc="-5" dirty="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Calibri"/>
                <a:cs typeface="Calibri"/>
              </a:rPr>
              <a:t>Th</a:t>
            </a:r>
            <a:r>
              <a:rPr sz="1400" u="sng" spc="-5" dirty="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Arial MT"/>
                <a:cs typeface="Arial MT"/>
              </a:rPr>
              <a:t>è</a:t>
            </a:r>
            <a:r>
              <a:rPr sz="1400" u="sng" spc="-5" dirty="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Calibri"/>
                <a:cs typeface="Calibri"/>
              </a:rPr>
              <a:t>mes</a:t>
            </a:r>
            <a:r>
              <a:rPr sz="1400" u="sng" dirty="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Calibri"/>
                <a:cs typeface="Calibri"/>
              </a:rPr>
              <a:t> 2023</a:t>
            </a:r>
            <a:r>
              <a:rPr sz="1400" u="sng" spc="75" dirty="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Calibri"/>
                <a:cs typeface="Calibri"/>
              </a:rPr>
              <a:t> </a:t>
            </a:r>
            <a:r>
              <a:rPr sz="1400" u="sng" dirty="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Calibri"/>
                <a:cs typeface="Calibri"/>
              </a:rPr>
              <a:t>:</a:t>
            </a:r>
            <a:r>
              <a:rPr sz="1400" spc="70" dirty="0">
                <a:solidFill>
                  <a:srgbClr val="444444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444444"/>
                </a:solidFill>
                <a:latin typeface="Arial MT"/>
                <a:cs typeface="Arial MT"/>
              </a:rPr>
              <a:t>“La</a:t>
            </a:r>
            <a:r>
              <a:rPr sz="1400" spc="-5" dirty="0">
                <a:solidFill>
                  <a:srgbClr val="44444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44444"/>
                </a:solidFill>
                <a:latin typeface="Arial MT"/>
                <a:cs typeface="Arial MT"/>
              </a:rPr>
              <a:t>peur”</a:t>
            </a:r>
            <a:r>
              <a:rPr sz="1400" spc="-5" dirty="0">
                <a:solidFill>
                  <a:srgbClr val="444444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44444"/>
                </a:solidFill>
                <a:latin typeface="Arial MT"/>
                <a:cs typeface="Arial MT"/>
              </a:rPr>
              <a:t>et</a:t>
            </a:r>
            <a:r>
              <a:rPr sz="1400" spc="-5" dirty="0">
                <a:solidFill>
                  <a:srgbClr val="44444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44444"/>
                </a:solidFill>
                <a:latin typeface="Arial MT"/>
                <a:cs typeface="Arial MT"/>
              </a:rPr>
              <a:t>“l’alimentation”. </a:t>
            </a:r>
            <a:r>
              <a:rPr sz="1400" spc="-375" dirty="0">
                <a:solidFill>
                  <a:srgbClr val="44444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Langue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vivante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-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Questions de compréhension et essai.</a:t>
            </a:r>
            <a:endParaRPr sz="1400">
              <a:latin typeface="Arial MT"/>
              <a:cs typeface="Arial MT"/>
            </a:endParaRPr>
          </a:p>
          <a:p>
            <a:pPr marL="110489" algn="ctr">
              <a:lnSpc>
                <a:spcPct val="100000"/>
              </a:lnSpc>
              <a:spcBef>
                <a:spcPts val="20"/>
              </a:spcBef>
            </a:pPr>
            <a:r>
              <a:rPr sz="900" b="1" spc="-5" dirty="0">
                <a:solidFill>
                  <a:srgbClr val="002060"/>
                </a:solidFill>
                <a:latin typeface="Arial"/>
                <a:cs typeface="Arial"/>
              </a:rPr>
              <a:t>Cursus</a:t>
            </a:r>
            <a:r>
              <a:rPr sz="9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002060"/>
                </a:solidFill>
                <a:latin typeface="Arial"/>
                <a:cs typeface="Arial"/>
              </a:rPr>
              <a:t>franco-allemand</a:t>
            </a:r>
            <a:r>
              <a:rPr sz="900" b="1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002060"/>
                </a:solidFill>
                <a:latin typeface="Arial"/>
                <a:cs typeface="Arial"/>
              </a:rPr>
              <a:t>(Sciences</a:t>
            </a:r>
            <a:r>
              <a:rPr sz="900" b="1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002060"/>
                </a:solidFill>
                <a:latin typeface="Arial"/>
                <a:cs typeface="Arial"/>
              </a:rPr>
              <a:t>Po</a:t>
            </a:r>
            <a:r>
              <a:rPr sz="900" b="1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002060"/>
                </a:solidFill>
                <a:latin typeface="Arial"/>
                <a:cs typeface="Arial"/>
              </a:rPr>
              <a:t>Aix</a:t>
            </a:r>
            <a:r>
              <a:rPr sz="900" b="1" dirty="0">
                <a:solidFill>
                  <a:srgbClr val="002060"/>
                </a:solidFill>
                <a:latin typeface="Arial"/>
                <a:cs typeface="Arial"/>
              </a:rPr>
              <a:t> –</a:t>
            </a:r>
            <a:r>
              <a:rPr sz="900" b="1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002060"/>
                </a:solidFill>
                <a:latin typeface="Arial"/>
                <a:cs typeface="Arial"/>
              </a:rPr>
              <a:t>Universität</a:t>
            </a:r>
            <a:r>
              <a:rPr sz="900" b="1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002060"/>
                </a:solidFill>
                <a:latin typeface="Arial"/>
                <a:cs typeface="Arial"/>
              </a:rPr>
              <a:t>Freiburg)</a:t>
            </a:r>
            <a:r>
              <a:rPr sz="900" b="1" spc="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10489" algn="ctr">
              <a:lnSpc>
                <a:spcPct val="100000"/>
              </a:lnSpc>
              <a:spcBef>
                <a:spcPts val="20"/>
              </a:spcBef>
            </a:pPr>
            <a:r>
              <a:rPr sz="900" spc="-5" dirty="0">
                <a:solidFill>
                  <a:srgbClr val="002060"/>
                </a:solidFill>
                <a:latin typeface="Arial MT"/>
                <a:cs typeface="Arial MT"/>
              </a:rPr>
              <a:t>concours </a:t>
            </a:r>
            <a:r>
              <a:rPr sz="900" i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sz="900" b="1" spc="-5" dirty="0">
                <a:solidFill>
                  <a:srgbClr val="002060"/>
                </a:solidFill>
                <a:latin typeface="Arial"/>
                <a:cs typeface="Arial"/>
              </a:rPr>
              <a:t>épreuves écrites</a:t>
            </a:r>
            <a:r>
              <a:rPr sz="900" b="1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2060"/>
                </a:solidFill>
                <a:latin typeface="Arial MT"/>
                <a:cs typeface="Arial MT"/>
              </a:rPr>
              <a:t>:</a:t>
            </a:r>
            <a:r>
              <a:rPr sz="900" spc="-5" dirty="0">
                <a:solidFill>
                  <a:srgbClr val="002060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060"/>
                </a:solidFill>
                <a:latin typeface="Arial MT"/>
                <a:cs typeface="Arial MT"/>
              </a:rPr>
              <a:t>le </a:t>
            </a:r>
            <a:r>
              <a:rPr sz="900" spc="-5" dirty="0">
                <a:solidFill>
                  <a:srgbClr val="002060"/>
                </a:solidFill>
                <a:latin typeface="Arial MT"/>
                <a:cs typeface="Arial MT"/>
              </a:rPr>
              <a:t>26 avril</a:t>
            </a:r>
            <a:r>
              <a:rPr sz="900" spc="5" dirty="0">
                <a:solidFill>
                  <a:srgbClr val="002060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002060"/>
                </a:solidFill>
                <a:latin typeface="Arial MT"/>
                <a:cs typeface="Arial MT"/>
              </a:rPr>
              <a:t>23 et</a:t>
            </a:r>
            <a:r>
              <a:rPr sz="900" dirty="0">
                <a:solidFill>
                  <a:srgbClr val="002060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002060"/>
                </a:solidFill>
                <a:latin typeface="Arial MT"/>
                <a:cs typeface="Arial MT"/>
              </a:rPr>
              <a:t>épreuves</a:t>
            </a:r>
            <a:r>
              <a:rPr sz="900" spc="250" dirty="0">
                <a:solidFill>
                  <a:srgbClr val="002060"/>
                </a:solidFill>
                <a:latin typeface="Arial MT"/>
                <a:cs typeface="Arial MT"/>
              </a:rPr>
              <a:t> </a:t>
            </a:r>
            <a:r>
              <a:rPr sz="900" b="1" spc="-5" dirty="0">
                <a:solidFill>
                  <a:srgbClr val="002060"/>
                </a:solidFill>
                <a:latin typeface="Arial"/>
                <a:cs typeface="Arial"/>
              </a:rPr>
              <a:t>orales </a:t>
            </a:r>
            <a:r>
              <a:rPr sz="900" dirty="0">
                <a:solidFill>
                  <a:srgbClr val="002060"/>
                </a:solidFill>
                <a:latin typeface="Arial MT"/>
                <a:cs typeface="Arial MT"/>
              </a:rPr>
              <a:t>: le</a:t>
            </a:r>
            <a:r>
              <a:rPr sz="900" spc="-5" dirty="0">
                <a:solidFill>
                  <a:srgbClr val="002060"/>
                </a:solidFill>
                <a:latin typeface="Arial MT"/>
                <a:cs typeface="Arial MT"/>
              </a:rPr>
              <a:t> 27</a:t>
            </a:r>
            <a:r>
              <a:rPr sz="900" dirty="0">
                <a:solidFill>
                  <a:srgbClr val="002060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002060"/>
                </a:solidFill>
                <a:latin typeface="Arial MT"/>
                <a:cs typeface="Arial MT"/>
              </a:rPr>
              <a:t>ou 28</a:t>
            </a:r>
            <a:r>
              <a:rPr sz="900" spc="250" dirty="0">
                <a:solidFill>
                  <a:srgbClr val="002060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002060"/>
                </a:solidFill>
                <a:latin typeface="Arial MT"/>
                <a:cs typeface="Arial MT"/>
              </a:rPr>
              <a:t>avril</a:t>
            </a:r>
            <a:r>
              <a:rPr sz="900" spc="5" dirty="0">
                <a:solidFill>
                  <a:srgbClr val="002060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002060"/>
                </a:solidFill>
                <a:latin typeface="Arial MT"/>
                <a:cs typeface="Arial MT"/>
              </a:rPr>
              <a:t>23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345" y="623798"/>
            <a:ext cx="8305800" cy="4462780"/>
          </a:xfrm>
          <a:custGeom>
            <a:avLst/>
            <a:gdLst/>
            <a:ahLst/>
            <a:cxnLst/>
            <a:rect l="l" t="t" r="r" b="b"/>
            <a:pathLst>
              <a:path w="8305800" h="4462780">
                <a:moveTo>
                  <a:pt x="0" y="0"/>
                </a:moveTo>
                <a:lnTo>
                  <a:pt x="8305800" y="0"/>
                </a:lnTo>
                <a:lnTo>
                  <a:pt x="8305800" y="4462760"/>
                </a:lnTo>
                <a:lnTo>
                  <a:pt x="0" y="446276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4548" y="962659"/>
            <a:ext cx="81127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0" dirty="0">
                <a:solidFill>
                  <a:srgbClr val="FF0000"/>
                </a:solidFill>
              </a:rPr>
              <a:t>CLASSE</a:t>
            </a:r>
            <a:r>
              <a:rPr sz="2400" spc="-70" dirty="0">
                <a:solidFill>
                  <a:srgbClr val="FF0000"/>
                </a:solidFill>
              </a:rPr>
              <a:t> </a:t>
            </a:r>
            <a:r>
              <a:rPr sz="2400" spc="25" dirty="0">
                <a:solidFill>
                  <a:srgbClr val="FF0000"/>
                </a:solidFill>
              </a:rPr>
              <a:t>PRÉPARATOIRE</a:t>
            </a:r>
            <a:r>
              <a:rPr sz="2400" spc="-65" dirty="0">
                <a:solidFill>
                  <a:srgbClr val="FF0000"/>
                </a:solidFill>
              </a:rPr>
              <a:t> </a:t>
            </a:r>
            <a:r>
              <a:rPr sz="2400" spc="15" dirty="0">
                <a:solidFill>
                  <a:srgbClr val="FF0000"/>
                </a:solidFill>
              </a:rPr>
              <a:t>AUX</a:t>
            </a:r>
            <a:r>
              <a:rPr sz="2400" spc="-65" dirty="0">
                <a:solidFill>
                  <a:srgbClr val="FF0000"/>
                </a:solidFill>
              </a:rPr>
              <a:t> </a:t>
            </a:r>
            <a:r>
              <a:rPr sz="2400" spc="25" dirty="0">
                <a:solidFill>
                  <a:srgbClr val="FF0000"/>
                </a:solidFill>
              </a:rPr>
              <a:t>ÉTUDES</a:t>
            </a:r>
            <a:r>
              <a:rPr sz="2400" spc="-65" dirty="0">
                <a:solidFill>
                  <a:srgbClr val="FF0000"/>
                </a:solidFill>
              </a:rPr>
              <a:t> </a:t>
            </a:r>
            <a:r>
              <a:rPr sz="2400" spc="15" dirty="0">
                <a:solidFill>
                  <a:srgbClr val="FF0000"/>
                </a:solidFill>
              </a:rPr>
              <a:t>SUPÉRIEURES</a:t>
            </a:r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pc="65" dirty="0"/>
              <a:t>Elles</a:t>
            </a:r>
            <a:r>
              <a:rPr spc="-50" dirty="0"/>
              <a:t> </a:t>
            </a:r>
            <a:r>
              <a:rPr spc="90" dirty="0"/>
              <a:t>existent</a:t>
            </a:r>
            <a:r>
              <a:rPr spc="-50" dirty="0"/>
              <a:t> </a:t>
            </a:r>
            <a:r>
              <a:rPr spc="95" dirty="0"/>
              <a:t>dans</a:t>
            </a:r>
            <a:r>
              <a:rPr spc="-50" dirty="0"/>
              <a:t> </a:t>
            </a:r>
            <a:r>
              <a:rPr spc="110" dirty="0"/>
              <a:t>différents</a:t>
            </a:r>
            <a:r>
              <a:rPr spc="-50" dirty="0"/>
              <a:t> </a:t>
            </a:r>
            <a:r>
              <a:rPr spc="90" dirty="0"/>
              <a:t>domaines</a:t>
            </a:r>
            <a:r>
              <a:rPr spc="-50" dirty="0"/>
              <a:t> </a:t>
            </a:r>
            <a:r>
              <a:rPr spc="70" dirty="0"/>
              <a:t>:</a:t>
            </a:r>
            <a:r>
              <a:rPr spc="-55" dirty="0"/>
              <a:t> </a:t>
            </a:r>
            <a:r>
              <a:rPr spc="100" dirty="0"/>
              <a:t>(voir</a:t>
            </a:r>
            <a:r>
              <a:rPr spc="-55" dirty="0"/>
              <a:t> </a:t>
            </a:r>
            <a:r>
              <a:rPr spc="110" dirty="0"/>
              <a:t>Parcoursup)</a:t>
            </a:r>
          </a:p>
          <a:p>
            <a:pPr marL="1571625" indent="-132715">
              <a:lnSpc>
                <a:spcPts val="2125"/>
              </a:lnSpc>
              <a:spcBef>
                <a:spcPts val="1210"/>
              </a:spcBef>
              <a:buFont typeface="Arial MT"/>
              <a:buChar char="-"/>
              <a:tabLst>
                <a:tab pos="1571625" algn="l"/>
              </a:tabLst>
            </a:pPr>
            <a:r>
              <a:rPr sz="1800" b="1" spc="-5" dirty="0">
                <a:latin typeface="Arial"/>
                <a:cs typeface="Arial"/>
              </a:rPr>
              <a:t>CINÉMA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AUDIOVISUEL</a:t>
            </a:r>
            <a:endParaRPr sz="1800">
              <a:latin typeface="Arial"/>
              <a:cs typeface="Arial"/>
            </a:endParaRPr>
          </a:p>
          <a:p>
            <a:pPr marL="1571625" indent="-132715">
              <a:lnSpc>
                <a:spcPts val="2125"/>
              </a:lnSpc>
              <a:buFont typeface="Arial MT"/>
              <a:buChar char="-"/>
              <a:tabLst>
                <a:tab pos="1571625" algn="l"/>
              </a:tabLst>
            </a:pPr>
            <a:r>
              <a:rPr sz="1800" b="1" dirty="0">
                <a:latin typeface="Arial"/>
                <a:cs typeface="Arial"/>
              </a:rPr>
              <a:t>ARTS</a:t>
            </a:r>
            <a:endParaRPr sz="1800">
              <a:latin typeface="Arial"/>
              <a:cs typeface="Arial"/>
            </a:endParaRPr>
          </a:p>
          <a:p>
            <a:pPr marL="1571625" indent="-132715">
              <a:lnSpc>
                <a:spcPct val="100000"/>
              </a:lnSpc>
              <a:spcBef>
                <a:spcPts val="45"/>
              </a:spcBef>
              <a:buFont typeface="Arial MT"/>
              <a:buChar char="-"/>
              <a:tabLst>
                <a:tab pos="1571625" algn="l"/>
              </a:tabLst>
            </a:pPr>
            <a:r>
              <a:rPr sz="1800" b="1" spc="-5" dirty="0">
                <a:latin typeface="Arial"/>
                <a:cs typeface="Arial"/>
              </a:rPr>
              <a:t>SCIENTIFIQUES</a:t>
            </a:r>
            <a:endParaRPr sz="1800">
              <a:latin typeface="Arial"/>
              <a:cs typeface="Arial"/>
            </a:endParaRPr>
          </a:p>
          <a:p>
            <a:pPr marL="1438910">
              <a:lnSpc>
                <a:spcPts val="2125"/>
              </a:lnSpc>
              <a:spcBef>
                <a:spcPts val="50"/>
              </a:spcBef>
            </a:pP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GÉNÉRALE</a:t>
            </a:r>
            <a:endParaRPr sz="1800">
              <a:latin typeface="Arial"/>
              <a:cs typeface="Arial"/>
            </a:endParaRPr>
          </a:p>
          <a:p>
            <a:pPr marL="1438910">
              <a:lnSpc>
                <a:spcPts val="2125"/>
              </a:lnSpc>
            </a:pPr>
            <a:r>
              <a:rPr sz="1800" dirty="0"/>
              <a:t>-</a:t>
            </a:r>
            <a:r>
              <a:rPr sz="1800" spc="-105" dirty="0"/>
              <a:t> </a:t>
            </a:r>
            <a:r>
              <a:rPr sz="1800" b="1" dirty="0">
                <a:latin typeface="Arial"/>
                <a:cs typeface="Arial"/>
              </a:rPr>
              <a:t>LITTÉRAIRE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Arial"/>
              <a:cs typeface="Arial"/>
            </a:endParaRPr>
          </a:p>
          <a:p>
            <a:pPr marL="370205">
              <a:lnSpc>
                <a:spcPct val="100000"/>
              </a:lnSpc>
              <a:spcBef>
                <a:spcPts val="5"/>
              </a:spcBef>
            </a:pPr>
            <a:r>
              <a:rPr sz="1800" u="sng" spc="45" dirty="0">
                <a:uFill>
                  <a:solidFill>
                    <a:srgbClr val="000000"/>
                  </a:solidFill>
                </a:uFill>
              </a:rPr>
              <a:t>DANS</a:t>
            </a:r>
            <a:r>
              <a:rPr sz="1800" u="sng" spc="-7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1800" u="sng" spc="20" dirty="0">
                <a:uFill>
                  <a:solidFill>
                    <a:srgbClr val="000000"/>
                  </a:solidFill>
                </a:uFill>
              </a:rPr>
              <a:t>NOTRE</a:t>
            </a:r>
            <a:r>
              <a:rPr sz="1800" u="sng" spc="-7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1800" u="sng" spc="40" dirty="0">
                <a:uFill>
                  <a:solidFill>
                    <a:srgbClr val="000000"/>
                  </a:solidFill>
                </a:uFill>
              </a:rPr>
              <a:t>ACADÉMIE:</a:t>
            </a:r>
            <a:endParaRPr sz="1800"/>
          </a:p>
          <a:p>
            <a:pPr marL="370205" marR="5080">
              <a:lnSpc>
                <a:spcPct val="102200"/>
              </a:lnSpc>
            </a:pPr>
            <a:r>
              <a:rPr sz="1800" b="1" spc="-15" dirty="0">
                <a:latin typeface="Arial"/>
                <a:cs typeface="Arial"/>
              </a:rPr>
              <a:t>Lycées</a:t>
            </a:r>
            <a:r>
              <a:rPr sz="1800" b="1" spc="-5" dirty="0">
                <a:latin typeface="Arial"/>
                <a:cs typeface="Arial"/>
              </a:rPr>
              <a:t> Thiers, St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Exupéry,</a:t>
            </a:r>
            <a:r>
              <a:rPr sz="1800" b="1" spc="-5" dirty="0">
                <a:latin typeface="Arial"/>
                <a:cs typeface="Arial"/>
              </a:rPr>
              <a:t> Marseilleveyre, lycée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militaire d’Aix, </a:t>
            </a:r>
            <a:r>
              <a:rPr sz="1800" b="1" spc="-20" dirty="0">
                <a:latin typeface="Arial"/>
                <a:cs typeface="Arial"/>
              </a:rPr>
              <a:t>Lycée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Vincent</a:t>
            </a:r>
            <a:r>
              <a:rPr sz="1800" b="1" spc="-5" dirty="0">
                <a:latin typeface="Arial"/>
                <a:cs typeface="Arial"/>
              </a:rPr>
              <a:t> De Paul </a:t>
            </a:r>
            <a:r>
              <a:rPr sz="1800" b="1" spc="-15" dirty="0">
                <a:latin typeface="Arial"/>
                <a:cs typeface="Arial"/>
              </a:rPr>
              <a:t>(Avignon)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909" y="74578"/>
            <a:ext cx="1019871" cy="32677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172200" y="2266950"/>
            <a:ext cx="2015489" cy="761365"/>
          </a:xfrm>
          <a:custGeom>
            <a:avLst/>
            <a:gdLst/>
            <a:ahLst/>
            <a:cxnLst/>
            <a:rect l="l" t="t" r="r" b="b"/>
            <a:pathLst>
              <a:path w="2015490" h="761364">
                <a:moveTo>
                  <a:pt x="1940571" y="0"/>
                </a:moveTo>
                <a:lnTo>
                  <a:pt x="0" y="399169"/>
                </a:lnTo>
                <a:lnTo>
                  <a:pt x="74411" y="760928"/>
                </a:lnTo>
                <a:lnTo>
                  <a:pt x="2014983" y="361758"/>
                </a:lnTo>
                <a:lnTo>
                  <a:pt x="194057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20940000">
            <a:off x="6273424" y="2545321"/>
            <a:ext cx="1754853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spc="50" dirty="0">
                <a:solidFill>
                  <a:srgbClr val="FF0000"/>
                </a:solidFill>
                <a:latin typeface="Arial MT"/>
                <a:cs typeface="Arial MT"/>
              </a:rPr>
              <a:t>No</a:t>
            </a:r>
            <a:r>
              <a:rPr sz="2700" spc="75" baseline="1543" dirty="0">
                <a:solidFill>
                  <a:srgbClr val="FF0000"/>
                </a:solidFill>
                <a:latin typeface="Arial MT"/>
                <a:cs typeface="Arial MT"/>
              </a:rPr>
              <a:t>uveau</a:t>
            </a:r>
            <a:r>
              <a:rPr sz="2700" spc="-187" baseline="154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700" baseline="3086" dirty="0">
                <a:solidFill>
                  <a:srgbClr val="FF0000"/>
                </a:solidFill>
                <a:latin typeface="Arial MT"/>
                <a:cs typeface="Arial MT"/>
              </a:rPr>
              <a:t>:CPE</a:t>
            </a:r>
            <a:r>
              <a:rPr sz="2700" baseline="4629" dirty="0">
                <a:solidFill>
                  <a:srgbClr val="FF0000"/>
                </a:solidFill>
                <a:latin typeface="Arial MT"/>
                <a:cs typeface="Arial MT"/>
              </a:rPr>
              <a:t>S</a:t>
            </a:r>
            <a:endParaRPr sz="2700" baseline="4629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8938" y="28956"/>
            <a:ext cx="38296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/>
              <a:t>ECOLES</a:t>
            </a:r>
            <a:r>
              <a:rPr sz="2600" spc="-150" dirty="0"/>
              <a:t> </a:t>
            </a:r>
            <a:r>
              <a:rPr sz="2600" spc="5" dirty="0"/>
              <a:t>SPÉCIALISÉES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260845" y="788923"/>
            <a:ext cx="8697595" cy="3777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00"/>
              </a:spcBef>
            </a:pPr>
            <a:r>
              <a:rPr sz="1800" u="sng" spc="7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 MT"/>
                <a:cs typeface="Arial MT"/>
              </a:rPr>
              <a:t>Domaine</a:t>
            </a:r>
            <a:r>
              <a:rPr sz="1800" u="sng" spc="-6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 MT"/>
                <a:cs typeface="Arial MT"/>
              </a:rPr>
              <a:t> </a:t>
            </a:r>
            <a:r>
              <a:rPr sz="1800" u="sng" spc="10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 MT"/>
                <a:cs typeface="Arial MT"/>
              </a:rPr>
              <a:t>du</a:t>
            </a:r>
            <a:r>
              <a:rPr sz="1800" u="sng" spc="-6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 MT"/>
                <a:cs typeface="Arial MT"/>
              </a:rPr>
              <a:t> </a:t>
            </a:r>
            <a:r>
              <a:rPr sz="1800" u="sng" spc="3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 MT"/>
                <a:cs typeface="Arial MT"/>
              </a:rPr>
              <a:t>PARAMÉDICAL</a:t>
            </a:r>
            <a:r>
              <a:rPr sz="1800" u="sng" spc="-6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 MT"/>
                <a:cs typeface="Arial MT"/>
              </a:rPr>
              <a:t> </a:t>
            </a:r>
            <a:r>
              <a:rPr sz="1800" u="sng" spc="6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 MT"/>
                <a:cs typeface="Arial MT"/>
              </a:rPr>
              <a:t>:</a:t>
            </a:r>
            <a:endParaRPr sz="1800">
              <a:latin typeface="Arial MT"/>
              <a:cs typeface="Arial MT"/>
            </a:endParaRPr>
          </a:p>
          <a:p>
            <a:pPr marL="463550" indent="-212090">
              <a:lnSpc>
                <a:spcPts val="1910"/>
              </a:lnSpc>
              <a:spcBef>
                <a:spcPts val="30"/>
              </a:spcBef>
              <a:buFont typeface="Arial MT"/>
              <a:buChar char="•"/>
              <a:tabLst>
                <a:tab pos="462915" algn="l"/>
                <a:tab pos="463550" algn="l"/>
              </a:tabLst>
            </a:pPr>
            <a:r>
              <a:rPr sz="1600" spc="-5" dirty="0">
                <a:latin typeface="Calibri"/>
                <a:cs typeface="Calibri"/>
              </a:rPr>
              <a:t>Institut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formation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 </a:t>
            </a:r>
            <a:r>
              <a:rPr sz="1600" spc="-5" dirty="0">
                <a:latin typeface="Calibri"/>
                <a:cs typeface="Calibri"/>
              </a:rPr>
              <a:t>soins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infirmier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(IFSI) </a:t>
            </a:r>
            <a:r>
              <a:rPr sz="1600" dirty="0">
                <a:latin typeface="Calibri"/>
                <a:cs typeface="Calibri"/>
              </a:rPr>
              <a:t>- 3 </a:t>
            </a:r>
            <a:r>
              <a:rPr sz="1600" spc="-5" dirty="0">
                <a:latin typeface="Calibri"/>
                <a:cs typeface="Calibri"/>
              </a:rPr>
              <a:t>ans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:</a:t>
            </a:r>
            <a:r>
              <a:rPr sz="1600" spc="-5" dirty="0">
                <a:latin typeface="Calibri"/>
                <a:cs typeface="Calibri"/>
              </a:rPr>
              <a:t> diplôme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d'État</a:t>
            </a:r>
            <a:r>
              <a:rPr sz="1600" dirty="0">
                <a:latin typeface="Calibri"/>
                <a:cs typeface="Calibri"/>
              </a:rPr>
              <a:t> (DE)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d’infirmier</a:t>
            </a:r>
            <a:endParaRPr sz="1600">
              <a:latin typeface="Calibri"/>
              <a:cs typeface="Calibri"/>
            </a:endParaRPr>
          </a:p>
          <a:p>
            <a:pPr marL="463550" indent="-212090">
              <a:lnSpc>
                <a:spcPts val="1895"/>
              </a:lnSpc>
              <a:buFont typeface="Arial MT"/>
              <a:buChar char="•"/>
              <a:tabLst>
                <a:tab pos="462915" algn="l"/>
                <a:tab pos="463550" algn="l"/>
              </a:tabLst>
            </a:pPr>
            <a:r>
              <a:rPr sz="1600" spc="-5" dirty="0">
                <a:latin typeface="Calibri"/>
                <a:cs typeface="Calibri"/>
              </a:rPr>
              <a:t>Autres</a:t>
            </a:r>
            <a:r>
              <a:rPr sz="1600" dirty="0">
                <a:latin typeface="Calibri"/>
                <a:cs typeface="Calibri"/>
              </a:rPr>
              <a:t> 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psychomotricien,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ergothérapeute,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orthoptiste…</a:t>
            </a:r>
            <a:endParaRPr sz="1600">
              <a:latin typeface="Calibri"/>
              <a:cs typeface="Calibri"/>
            </a:endParaRPr>
          </a:p>
          <a:p>
            <a:pPr marL="463550" indent="-212090">
              <a:lnSpc>
                <a:spcPts val="1910"/>
              </a:lnSpc>
              <a:buFont typeface="Arial MT"/>
              <a:buChar char="•"/>
              <a:tabLst>
                <a:tab pos="462915" algn="l"/>
                <a:tab pos="463550" algn="l"/>
              </a:tabLst>
            </a:pPr>
            <a:r>
              <a:rPr sz="1600" spc="-5" dirty="0">
                <a:latin typeface="Calibri"/>
                <a:cs typeface="Calibri"/>
              </a:rPr>
              <a:t>DEUST </a:t>
            </a:r>
            <a:r>
              <a:rPr sz="1600" spc="-10" dirty="0">
                <a:latin typeface="Calibri"/>
                <a:cs typeface="Calibri"/>
              </a:rPr>
              <a:t>préparateur/technicien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 </a:t>
            </a:r>
            <a:r>
              <a:rPr sz="1600" spc="-5" dirty="0">
                <a:latin typeface="Calibri"/>
                <a:cs typeface="Calibri"/>
              </a:rPr>
              <a:t>pharmacie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-5" dirty="0">
                <a:latin typeface="Calibri"/>
                <a:cs typeface="Calibri"/>
              </a:rPr>
              <a:t> alternance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</a:t>
            </a:r>
            <a:r>
              <a:rPr sz="1200" spc="-5" dirty="0">
                <a:latin typeface="Calibri"/>
                <a:cs typeface="Calibri"/>
              </a:rPr>
              <a:t>bacs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généraux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technologiques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st2s)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Calibri"/>
              <a:cs typeface="Calibri"/>
            </a:endParaRPr>
          </a:p>
          <a:p>
            <a:pPr marL="242570" marR="1421765" indent="-136525">
              <a:lnSpc>
                <a:spcPct val="102200"/>
              </a:lnSpc>
            </a:pPr>
            <a:r>
              <a:rPr sz="1800" b="1" u="sng" spc="-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Domaine</a:t>
            </a:r>
            <a:r>
              <a:rPr sz="1800" b="1" u="sng" spc="-1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du</a:t>
            </a:r>
            <a:r>
              <a:rPr sz="1800" b="1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SOCIAL</a:t>
            </a:r>
            <a:r>
              <a:rPr sz="1800" b="1" spc="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B050"/>
                </a:solidFill>
                <a:latin typeface="Calibri"/>
                <a:cs typeface="Calibri"/>
              </a:rPr>
              <a:t>:</a:t>
            </a:r>
            <a:r>
              <a:rPr sz="1800" b="1" spc="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ans </a:t>
            </a:r>
            <a:r>
              <a:rPr sz="1800" spc="-5" dirty="0">
                <a:latin typeface="Segoe UI Symbol"/>
                <a:cs typeface="Segoe UI Symbol"/>
              </a:rPr>
              <a:t>➨</a:t>
            </a:r>
            <a:r>
              <a:rPr sz="1800" spc="-5" dirty="0">
                <a:latin typeface="Calibri"/>
                <a:cs typeface="Calibri"/>
              </a:rPr>
              <a:t>Diplôme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d'État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ex</a:t>
            </a:r>
            <a:r>
              <a:rPr sz="1800" dirty="0">
                <a:latin typeface="Calibri"/>
                <a:cs typeface="Calibri"/>
              </a:rPr>
              <a:t> :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d'assistant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de</a:t>
            </a:r>
            <a:r>
              <a:rPr sz="18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service</a:t>
            </a:r>
            <a:r>
              <a:rPr sz="18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social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d'éducateur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spécialisé.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…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800" b="1" u="sng" spc="-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Domaine de la</a:t>
            </a:r>
            <a:r>
              <a:rPr sz="1800" b="1" u="sng" spc="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2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COMPTABILITÉ</a:t>
            </a:r>
            <a:r>
              <a:rPr sz="1800" b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: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diplôme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comptabilité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</a:t>
            </a:r>
            <a:r>
              <a:rPr sz="1800" dirty="0">
                <a:latin typeface="Calibri"/>
                <a:cs typeface="Calibri"/>
              </a:rPr>
              <a:t> 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gestion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DCG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(bac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+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3)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2110"/>
              </a:lnSpc>
              <a:spcBef>
                <a:spcPts val="640"/>
              </a:spcBef>
            </a:pPr>
            <a:r>
              <a:rPr sz="1800" b="1" spc="-5" dirty="0">
                <a:solidFill>
                  <a:srgbClr val="00B050"/>
                </a:solidFill>
                <a:latin typeface="Calibri"/>
                <a:cs typeface="Calibri"/>
              </a:rPr>
              <a:t>Domaine</a:t>
            </a:r>
            <a:r>
              <a:rPr sz="1800" b="1" spc="-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B050"/>
                </a:solidFill>
                <a:latin typeface="Calibri"/>
                <a:cs typeface="Calibri"/>
              </a:rPr>
              <a:t>DU</a:t>
            </a:r>
            <a:r>
              <a:rPr sz="1800" b="1" spc="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TOURISME</a:t>
            </a:r>
            <a:r>
              <a:rPr sz="1800" b="1" spc="-10" dirty="0">
                <a:solidFill>
                  <a:srgbClr val="00B050"/>
                </a:solidFill>
                <a:latin typeface="Calibri"/>
                <a:cs typeface="Calibri"/>
              </a:rPr>
              <a:t>,</a:t>
            </a:r>
            <a:r>
              <a:rPr sz="1800" b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HÔTELLERIE</a:t>
            </a:r>
            <a:r>
              <a:rPr sz="18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B050"/>
                </a:solidFill>
                <a:latin typeface="Calibri"/>
                <a:cs typeface="Calibri"/>
              </a:rPr>
              <a:t>:</a:t>
            </a:r>
            <a:r>
              <a:rPr sz="1800" b="1" spc="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nombreuses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formations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 3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ans -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niveau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langues </a:t>
            </a:r>
            <a:r>
              <a:rPr sz="1800" spc="-10" dirty="0">
                <a:latin typeface="Calibri"/>
                <a:cs typeface="Calibri"/>
              </a:rPr>
              <a:t>étrangères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requis.</a:t>
            </a:r>
            <a:endParaRPr sz="1800">
              <a:latin typeface="Calibri"/>
              <a:cs typeface="Calibri"/>
            </a:endParaRPr>
          </a:p>
          <a:p>
            <a:pPr marL="52069" marR="80010">
              <a:lnSpc>
                <a:spcPts val="2110"/>
              </a:lnSpc>
              <a:spcBef>
                <a:spcPts val="580"/>
              </a:spcBef>
            </a:pPr>
            <a:r>
              <a:rPr sz="1800" b="1" spc="-5" dirty="0">
                <a:solidFill>
                  <a:srgbClr val="00B050"/>
                </a:solidFill>
                <a:latin typeface="Calibri"/>
                <a:cs typeface="Calibri"/>
              </a:rPr>
              <a:t>Domaine du</a:t>
            </a:r>
            <a:r>
              <a:rPr sz="1800" b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b="1" u="sng" spc="-2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TRANSPORT-</a:t>
            </a:r>
            <a:r>
              <a:rPr sz="1800" b="1" u="sng" spc="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LOGISTIQUE</a:t>
            </a:r>
            <a:r>
              <a:rPr sz="1800" b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: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écoles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préparent</a:t>
            </a:r>
            <a:r>
              <a:rPr sz="1800" dirty="0">
                <a:latin typeface="Calibri"/>
                <a:cs typeface="Calibri"/>
              </a:rPr>
              <a:t> aux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métiers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d’agent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maritime,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commissionnaire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transport,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transitaire,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opérateur</a:t>
            </a:r>
            <a:r>
              <a:rPr sz="1800" dirty="0">
                <a:latin typeface="Calibri"/>
                <a:cs typeface="Calibri"/>
              </a:rPr>
              <a:t> 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terminaux…</a:t>
            </a:r>
            <a:endParaRPr sz="180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470"/>
              </a:spcBef>
            </a:pPr>
            <a:r>
              <a:rPr sz="1800" b="1" spc="-5" dirty="0">
                <a:solidFill>
                  <a:srgbClr val="00B050"/>
                </a:solidFill>
                <a:latin typeface="Calibri"/>
                <a:cs typeface="Calibri"/>
              </a:rPr>
              <a:t>Domaine</a:t>
            </a:r>
            <a:r>
              <a:rPr sz="1800" b="1" spc="-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b="1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DU</a:t>
            </a:r>
            <a:r>
              <a:rPr sz="1800" b="1" u="sng" spc="-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SPORT</a:t>
            </a:r>
            <a:r>
              <a:rPr sz="1800" b="1" spc="-5" dirty="0">
                <a:solidFill>
                  <a:srgbClr val="00B050"/>
                </a:solidFill>
                <a:latin typeface="Calibri"/>
                <a:cs typeface="Calibri"/>
              </a:rPr>
              <a:t> ET </a:t>
            </a:r>
            <a:r>
              <a:rPr sz="1800" b="1" dirty="0">
                <a:solidFill>
                  <a:srgbClr val="00B050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800" b="1" u="sng" spc="-5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L’ANIMATION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1828" y="241299"/>
            <a:ext cx="2999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00B050"/>
                </a:solidFill>
                <a:latin typeface="Calibri"/>
                <a:cs typeface="Calibri"/>
              </a:rPr>
              <a:t>DOMAINE</a:t>
            </a:r>
            <a:r>
              <a:rPr b="1" spc="-2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b="1" spc="-15" dirty="0">
                <a:solidFill>
                  <a:srgbClr val="00B050"/>
                </a:solidFill>
                <a:latin typeface="Calibri"/>
                <a:cs typeface="Calibri"/>
              </a:rPr>
              <a:t>DES</a:t>
            </a:r>
            <a:r>
              <a:rPr b="1" spc="-2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b="1" spc="-15" dirty="0">
                <a:solidFill>
                  <a:srgbClr val="00B050"/>
                </a:solidFill>
                <a:latin typeface="Calibri"/>
                <a:cs typeface="Calibri"/>
              </a:rPr>
              <a:t>ARTS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4198" y="807067"/>
            <a:ext cx="8024495" cy="362140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86055" indent="-135255">
              <a:lnSpc>
                <a:spcPct val="100000"/>
              </a:lnSpc>
              <a:spcBef>
                <a:spcPts val="235"/>
              </a:spcBef>
              <a:buFont typeface="Arial MT"/>
              <a:buChar char="•"/>
              <a:tabLst>
                <a:tab pos="186055" algn="l"/>
              </a:tabLst>
            </a:pPr>
            <a:r>
              <a:rPr sz="20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DNA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(diplôme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national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30" dirty="0">
                <a:latin typeface="Calibri"/>
                <a:cs typeface="Calibri"/>
              </a:rPr>
              <a:t>d’art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-</a:t>
            </a:r>
            <a:r>
              <a:rPr sz="1500" spc="1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 </a:t>
            </a:r>
            <a:r>
              <a:rPr sz="1800" b="1" spc="-5" dirty="0">
                <a:latin typeface="Calibri"/>
                <a:cs typeface="Calibri"/>
              </a:rPr>
              <a:t>ans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)</a:t>
            </a:r>
            <a:endParaRPr sz="1500">
              <a:latin typeface="Calibri"/>
              <a:cs typeface="Calibri"/>
            </a:endParaRPr>
          </a:p>
          <a:p>
            <a:pPr marL="368300" marR="1135380">
              <a:lnSpc>
                <a:spcPct val="101400"/>
              </a:lnSpc>
              <a:spcBef>
                <a:spcPts val="75"/>
              </a:spcBef>
            </a:pPr>
            <a:r>
              <a:rPr sz="1400" spc="-10" dirty="0">
                <a:latin typeface="Calibri"/>
                <a:cs typeface="Calibri"/>
              </a:rPr>
              <a:t>Poursuite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possible</a:t>
            </a:r>
            <a:r>
              <a:rPr sz="1400" dirty="0">
                <a:latin typeface="Calibri"/>
                <a:cs typeface="Calibri"/>
              </a:rPr>
              <a:t> par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DNSEP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(diplôme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national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supérieur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d’expression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plastique</a:t>
            </a:r>
            <a:r>
              <a:rPr sz="1400" dirty="0">
                <a:latin typeface="Calibri"/>
                <a:cs typeface="Calibri"/>
              </a:rPr>
              <a:t> -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5ans)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B050"/>
                </a:solidFill>
                <a:latin typeface="Calibri"/>
                <a:cs typeface="Calibri"/>
              </a:rPr>
              <a:t>Écoles </a:t>
            </a:r>
            <a:r>
              <a:rPr sz="1400" spc="-5" dirty="0">
                <a:solidFill>
                  <a:srgbClr val="00B050"/>
                </a:solidFill>
                <a:latin typeface="Calibri"/>
                <a:cs typeface="Calibri"/>
              </a:rPr>
              <a:t>supérieures </a:t>
            </a:r>
            <a:r>
              <a:rPr sz="1400" spc="-20" dirty="0">
                <a:solidFill>
                  <a:srgbClr val="00B050"/>
                </a:solidFill>
                <a:latin typeface="Calibri"/>
                <a:cs typeface="Calibri"/>
              </a:rPr>
              <a:t>d’arts</a:t>
            </a:r>
            <a:r>
              <a:rPr sz="1400" spc="-5" dirty="0">
                <a:solidFill>
                  <a:srgbClr val="00B050"/>
                </a:solidFill>
                <a:latin typeface="Calibri"/>
                <a:cs typeface="Calibri"/>
              </a:rPr>
              <a:t> et</a:t>
            </a:r>
            <a:r>
              <a:rPr sz="1400" spc="-1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B050"/>
                </a:solidFill>
                <a:latin typeface="Calibri"/>
                <a:cs typeface="Calibri"/>
              </a:rPr>
              <a:t>du</a:t>
            </a:r>
            <a:r>
              <a:rPr sz="1400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B050"/>
                </a:solidFill>
                <a:latin typeface="Calibri"/>
                <a:cs typeface="Calibri"/>
              </a:rPr>
              <a:t>design</a:t>
            </a:r>
            <a:r>
              <a:rPr sz="1400" spc="-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esadmm</a:t>
            </a:r>
            <a:endParaRPr sz="1400">
              <a:latin typeface="Calibri"/>
              <a:cs typeface="Calibri"/>
            </a:endParaRPr>
          </a:p>
          <a:p>
            <a:pPr marL="186055" indent="-135255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186055" algn="l"/>
              </a:tabLst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DN</a:t>
            </a:r>
            <a:r>
              <a:rPr sz="20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MADE</a:t>
            </a:r>
            <a:r>
              <a:rPr sz="20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(diplôme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national</a:t>
            </a:r>
            <a:r>
              <a:rPr sz="1600" spc="-5" dirty="0">
                <a:latin typeface="Calibri"/>
                <a:cs typeface="Calibri"/>
              </a:rPr>
              <a:t> des </a:t>
            </a:r>
            <a:r>
              <a:rPr sz="1600" spc="-10" dirty="0">
                <a:latin typeface="Calibri"/>
                <a:cs typeface="Calibri"/>
              </a:rPr>
              <a:t>métiers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d’art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et du design)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3</a:t>
            </a:r>
            <a:r>
              <a:rPr sz="2000" b="1" spc="-5" dirty="0">
                <a:latin typeface="Calibri"/>
                <a:cs typeface="Calibri"/>
              </a:rPr>
              <a:t> ans</a:t>
            </a:r>
            <a:r>
              <a:rPr sz="2000" spc="-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368300" marR="5080">
              <a:lnSpc>
                <a:spcPct val="101400"/>
              </a:lnSpc>
              <a:spcBef>
                <a:spcPts val="70"/>
              </a:spcBef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Objectif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: </a:t>
            </a:r>
            <a:r>
              <a:rPr sz="1400" spc="-5" dirty="0">
                <a:latin typeface="Calibri"/>
                <a:cs typeface="Calibri"/>
              </a:rPr>
              <a:t>acquérir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des</a:t>
            </a:r>
            <a:r>
              <a:rPr sz="1400" spc="-5" dirty="0">
                <a:latin typeface="Calibri"/>
                <a:cs typeface="Calibri"/>
              </a:rPr>
              <a:t> connaissances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des </a:t>
            </a:r>
            <a:r>
              <a:rPr sz="1400" spc="-10" dirty="0">
                <a:latin typeface="Calibri"/>
                <a:cs typeface="Calibri"/>
              </a:rPr>
              <a:t>compétences</a:t>
            </a:r>
            <a:r>
              <a:rPr sz="1400" spc="-5" dirty="0">
                <a:latin typeface="Calibri"/>
                <a:cs typeface="Calibri"/>
              </a:rPr>
              <a:t> professionnelles</a:t>
            </a:r>
            <a:r>
              <a:rPr sz="1400" dirty="0">
                <a:latin typeface="Calibri"/>
                <a:cs typeface="Calibri"/>
              </a:rPr>
              <a:t> dans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 </a:t>
            </a:r>
            <a:r>
              <a:rPr sz="1400" spc="-10" dirty="0">
                <a:latin typeface="Calibri"/>
                <a:cs typeface="Calibri"/>
              </a:rPr>
              <a:t>diﬀérents</a:t>
            </a:r>
            <a:r>
              <a:rPr sz="1400" spc="-5" dirty="0">
                <a:latin typeface="Calibri"/>
                <a:cs typeface="Calibri"/>
              </a:rPr>
              <a:t> champs</a:t>
            </a:r>
            <a:r>
              <a:rPr sz="1400" dirty="0">
                <a:latin typeface="Calibri"/>
                <a:cs typeface="Calibri"/>
              </a:rPr>
              <a:t> des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métiers </a:t>
            </a:r>
            <a:r>
              <a:rPr sz="1400" spc="-20" dirty="0">
                <a:latin typeface="Calibri"/>
                <a:cs typeface="Calibri"/>
              </a:rPr>
              <a:t>d’art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design.</a:t>
            </a:r>
            <a:endParaRPr sz="1400">
              <a:latin typeface="Calibri"/>
              <a:cs typeface="Calibri"/>
            </a:endParaRPr>
          </a:p>
          <a:p>
            <a:pPr marL="368300">
              <a:lnSpc>
                <a:spcPts val="1610"/>
              </a:lnSpc>
            </a:pP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Poursuite</a:t>
            </a:r>
            <a:r>
              <a:rPr sz="14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d’études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Master,</a:t>
            </a:r>
            <a:r>
              <a:rPr sz="1400" spc="-5" dirty="0">
                <a:latin typeface="Calibri"/>
                <a:cs typeface="Calibri"/>
              </a:rPr>
              <a:t> DSAA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Diplôme Supérieur d'Arts </a:t>
            </a:r>
            <a:r>
              <a:rPr sz="1400" dirty="0">
                <a:latin typeface="Calibri"/>
                <a:cs typeface="Calibri"/>
              </a:rPr>
              <a:t>Appliqués, </a:t>
            </a:r>
            <a:r>
              <a:rPr sz="1400" spc="-5" dirty="0">
                <a:latin typeface="Calibri"/>
                <a:cs typeface="Calibri"/>
              </a:rPr>
              <a:t>DNSEP</a:t>
            </a:r>
            <a:endParaRPr sz="1400">
              <a:latin typeface="Calibri"/>
              <a:cs typeface="Calibri"/>
            </a:endParaRPr>
          </a:p>
          <a:p>
            <a:pPr marL="368300" marR="90805">
              <a:lnSpc>
                <a:spcPct val="101400"/>
              </a:lnSpc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Insertion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professionnelle</a:t>
            </a:r>
            <a:r>
              <a:rPr sz="1400" dirty="0">
                <a:latin typeface="Calibri"/>
                <a:cs typeface="Calibri"/>
              </a:rPr>
              <a:t> : dans </a:t>
            </a:r>
            <a:r>
              <a:rPr sz="1400" spc="-10" dirty="0">
                <a:latin typeface="Calibri"/>
                <a:cs typeface="Calibri"/>
              </a:rPr>
              <a:t>diﬀérents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secteurs</a:t>
            </a:r>
            <a:r>
              <a:rPr sz="1400" dirty="0">
                <a:latin typeface="Calibri"/>
                <a:cs typeface="Calibri"/>
              </a:rPr>
              <a:t> des </a:t>
            </a:r>
            <a:r>
              <a:rPr sz="1400" spc="-10" dirty="0">
                <a:latin typeface="Calibri"/>
                <a:cs typeface="Calibri"/>
              </a:rPr>
              <a:t>métiers</a:t>
            </a:r>
            <a:r>
              <a:rPr sz="1400" dirty="0">
                <a:latin typeface="Calibri"/>
                <a:cs typeface="Calibri"/>
              </a:rPr>
              <a:t> du design </a:t>
            </a:r>
            <a:r>
              <a:rPr sz="1400" spc="-5" dirty="0">
                <a:latin typeface="Calibri"/>
                <a:cs typeface="Calibri"/>
              </a:rPr>
              <a:t>graphique</a:t>
            </a:r>
            <a:r>
              <a:rPr sz="1400" dirty="0">
                <a:latin typeface="Calibri"/>
                <a:cs typeface="Calibri"/>
              </a:rPr>
              <a:t> (designer </a:t>
            </a:r>
            <a:r>
              <a:rPr sz="1400" spc="-5" dirty="0">
                <a:latin typeface="Calibri"/>
                <a:cs typeface="Calibri"/>
              </a:rPr>
              <a:t>graphique,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motion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designer,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illustrateur,</a:t>
            </a:r>
            <a:r>
              <a:rPr sz="1400" spc="-5" dirty="0">
                <a:latin typeface="Calibri"/>
                <a:cs typeface="Calibri"/>
              </a:rPr>
              <a:t> typographe, directeur </a:t>
            </a:r>
            <a:r>
              <a:rPr sz="1400" spc="-10" dirty="0">
                <a:latin typeface="Calibri"/>
                <a:cs typeface="Calibri"/>
              </a:rPr>
              <a:t>artistique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junior).</a:t>
            </a:r>
            <a:endParaRPr sz="1400">
              <a:latin typeface="Calibri"/>
              <a:cs typeface="Calibri"/>
            </a:endParaRPr>
          </a:p>
          <a:p>
            <a:pPr marL="186055" indent="-173355">
              <a:lnSpc>
                <a:spcPct val="100000"/>
              </a:lnSpc>
              <a:spcBef>
                <a:spcPts val="915"/>
              </a:spcBef>
              <a:buFont typeface="Arial MT"/>
              <a:buChar char="•"/>
              <a:tabLst>
                <a:tab pos="186055" algn="l"/>
              </a:tabLst>
            </a:pP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Écoles</a:t>
            </a:r>
            <a:r>
              <a:rPr sz="200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nationales</a:t>
            </a:r>
            <a:r>
              <a:rPr sz="200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supérieures</a:t>
            </a:r>
            <a:r>
              <a:rPr sz="200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d’architecture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5ans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+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1 </a:t>
            </a:r>
            <a:r>
              <a:rPr sz="1600" spc="-5" dirty="0">
                <a:latin typeface="Calibri"/>
                <a:cs typeface="Calibri"/>
              </a:rPr>
              <a:t>an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pour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l’habilitation</a:t>
            </a:r>
            <a:endParaRPr sz="1600">
              <a:latin typeface="Calibri"/>
              <a:cs typeface="Calibri"/>
            </a:endParaRPr>
          </a:p>
          <a:p>
            <a:pPr marL="320675" marR="1289050">
              <a:lnSpc>
                <a:spcPts val="1700"/>
              </a:lnSpc>
              <a:spcBef>
                <a:spcPts val="40"/>
              </a:spcBef>
            </a:pPr>
            <a:r>
              <a:rPr sz="1400" b="1" spc="-10" dirty="0">
                <a:latin typeface="Calibri"/>
                <a:cs typeface="Calibri"/>
              </a:rPr>
              <a:t>DEEA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: </a:t>
            </a:r>
            <a:r>
              <a:rPr sz="1400" spc="-5" dirty="0">
                <a:latin typeface="Calibri"/>
                <a:cs typeface="Calibri"/>
              </a:rPr>
              <a:t>Premier </a:t>
            </a:r>
            <a:r>
              <a:rPr sz="1400" spc="-10" dirty="0">
                <a:latin typeface="Calibri"/>
                <a:cs typeface="Calibri"/>
              </a:rPr>
              <a:t>cycle</a:t>
            </a:r>
            <a:r>
              <a:rPr sz="1400" spc="-5" dirty="0">
                <a:latin typeface="Calibri"/>
                <a:cs typeface="Calibri"/>
              </a:rPr>
              <a:t> conduisant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 </a:t>
            </a:r>
            <a:r>
              <a:rPr sz="1400" spc="-5" dirty="0">
                <a:latin typeface="Calibri"/>
                <a:cs typeface="Calibri"/>
              </a:rPr>
              <a:t>diplôme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d’études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 </a:t>
            </a:r>
            <a:r>
              <a:rPr sz="1400" spc="-10" dirty="0">
                <a:latin typeface="Calibri"/>
                <a:cs typeface="Calibri"/>
              </a:rPr>
              <a:t>architecture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grade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Licence. </a:t>
            </a:r>
            <a:r>
              <a:rPr sz="1400" b="1" spc="-30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DEA </a:t>
            </a:r>
            <a:r>
              <a:rPr sz="1400" spc="-5" dirty="0">
                <a:latin typeface="Calibri"/>
                <a:cs typeface="Calibri"/>
              </a:rPr>
              <a:t>diplôme </a:t>
            </a:r>
            <a:r>
              <a:rPr sz="1400" spc="-10" dirty="0">
                <a:latin typeface="Calibri"/>
                <a:cs typeface="Calibri"/>
              </a:rPr>
              <a:t>d’État</a:t>
            </a:r>
            <a:r>
              <a:rPr sz="1400" spc="-15" dirty="0">
                <a:latin typeface="Calibri"/>
                <a:cs typeface="Calibri"/>
              </a:rPr>
              <a:t> d’architecte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grade </a:t>
            </a:r>
            <a:r>
              <a:rPr sz="1400" dirty="0">
                <a:latin typeface="Calibri"/>
                <a:cs typeface="Calibri"/>
              </a:rPr>
              <a:t>de </a:t>
            </a:r>
            <a:r>
              <a:rPr sz="1400" b="1" spc="-30" dirty="0">
                <a:latin typeface="Calibri"/>
                <a:cs typeface="Calibri"/>
              </a:rPr>
              <a:t>Master.</a:t>
            </a:r>
            <a:endParaRPr sz="1400">
              <a:latin typeface="Calibri"/>
              <a:cs typeface="Calibri"/>
            </a:endParaRPr>
          </a:p>
          <a:p>
            <a:pPr marL="320675" marR="1605280">
              <a:lnSpc>
                <a:spcPts val="1680"/>
              </a:lnSpc>
              <a:spcBef>
                <a:spcPts val="20"/>
              </a:spcBef>
            </a:pPr>
            <a:r>
              <a:rPr sz="1400" b="1" dirty="0">
                <a:latin typeface="Calibri"/>
                <a:cs typeface="Calibri"/>
              </a:rPr>
              <a:t>HMONP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" dirty="0">
                <a:latin typeface="Calibri"/>
                <a:cs typeface="Calibri"/>
              </a:rPr>
              <a:t> l’Habilitation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à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l’exercice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5" dirty="0">
                <a:latin typeface="Calibri"/>
                <a:cs typeface="Calibri"/>
              </a:rPr>
              <a:t>Maîtrise</a:t>
            </a:r>
            <a:r>
              <a:rPr sz="1400" spc="-10" dirty="0">
                <a:latin typeface="Calibri"/>
                <a:cs typeface="Calibri"/>
              </a:rPr>
              <a:t> d’Œuvre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5" dirty="0">
                <a:latin typeface="Calibri"/>
                <a:cs typeface="Calibri"/>
              </a:rPr>
              <a:t> son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Nom</a:t>
            </a:r>
            <a:r>
              <a:rPr sz="1400" spc="-10" dirty="0">
                <a:latin typeface="Calibri"/>
                <a:cs typeface="Calibri"/>
              </a:rPr>
              <a:t> Propre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(1an)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ENSAM </a:t>
            </a:r>
            <a:r>
              <a:rPr sz="1400" spc="-10" dirty="0">
                <a:latin typeface="Calibri"/>
                <a:cs typeface="Calibri"/>
              </a:rPr>
              <a:t>propose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également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double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cursus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Architecte-Ingénieur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0815" y="3392423"/>
            <a:ext cx="505967" cy="4389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41171" y="3529076"/>
            <a:ext cx="1885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endParaRPr sz="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1480" y="911352"/>
            <a:ext cx="472440" cy="23469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53439" y="2846832"/>
            <a:ext cx="7138670" cy="1691639"/>
            <a:chOff x="853439" y="2846832"/>
            <a:chExt cx="7138670" cy="169163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1816" y="4105656"/>
              <a:ext cx="320040" cy="426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8904" y="3447288"/>
              <a:ext cx="618744" cy="3779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51119" y="3441192"/>
              <a:ext cx="621791" cy="381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8904" y="2846832"/>
              <a:ext cx="618744" cy="3474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1119" y="2846832"/>
              <a:ext cx="621791" cy="3444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3439" y="4136136"/>
              <a:ext cx="1133856" cy="40233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232293" y="947928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44086" y="929132"/>
            <a:ext cx="7518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Calibri"/>
                <a:cs typeface="Calibri"/>
              </a:rPr>
              <a:t>A</a:t>
            </a:r>
            <a:r>
              <a:rPr sz="600" spc="-15" dirty="0">
                <a:latin typeface="Calibri"/>
                <a:cs typeface="Calibri"/>
              </a:rPr>
              <a:t>d</a:t>
            </a:r>
            <a:r>
              <a:rPr sz="600" spc="-30" dirty="0">
                <a:latin typeface="Calibri"/>
                <a:cs typeface="Calibri"/>
              </a:rPr>
              <a:t>m</a:t>
            </a:r>
            <a:r>
              <a:rPr sz="600" spc="-15" dirty="0">
                <a:latin typeface="Calibri"/>
                <a:cs typeface="Calibri"/>
              </a:rPr>
              <a:t>i</a:t>
            </a:r>
            <a:r>
              <a:rPr sz="600" spc="-10" dirty="0">
                <a:latin typeface="Calibri"/>
                <a:cs typeface="Calibri"/>
              </a:rPr>
              <a:t>ss</a:t>
            </a:r>
            <a:r>
              <a:rPr sz="600" spc="-15" dirty="0">
                <a:latin typeface="Calibri"/>
                <a:cs typeface="Calibri"/>
              </a:rPr>
              <a:t>i</a:t>
            </a:r>
            <a:r>
              <a:rPr sz="600" spc="-20" dirty="0">
                <a:latin typeface="Calibri"/>
                <a:cs typeface="Calibri"/>
              </a:rPr>
              <a:t>o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-30" dirty="0">
                <a:latin typeface="Calibri"/>
                <a:cs typeface="Calibri"/>
              </a:rPr>
              <a:t> </a:t>
            </a:r>
            <a:r>
              <a:rPr sz="600" spc="-25" dirty="0">
                <a:latin typeface="Calibri"/>
                <a:cs typeface="Calibri"/>
              </a:rPr>
              <a:t>ave</a:t>
            </a:r>
            <a:r>
              <a:rPr sz="600" dirty="0">
                <a:latin typeface="Calibri"/>
                <a:cs typeface="Calibri"/>
              </a:rPr>
              <a:t>c</a:t>
            </a:r>
            <a:r>
              <a:rPr sz="600" spc="-30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s</a:t>
            </a:r>
            <a:r>
              <a:rPr sz="600" spc="-25" dirty="0">
                <a:latin typeface="Calibri"/>
                <a:cs typeface="Calibri"/>
              </a:rPr>
              <a:t>é</a:t>
            </a:r>
            <a:r>
              <a:rPr sz="600" spc="-15" dirty="0">
                <a:latin typeface="Calibri"/>
                <a:cs typeface="Calibri"/>
              </a:rPr>
              <a:t>l</a:t>
            </a:r>
            <a:r>
              <a:rPr sz="600" spc="-25" dirty="0">
                <a:latin typeface="Calibri"/>
                <a:cs typeface="Calibri"/>
              </a:rPr>
              <a:t>e</a:t>
            </a:r>
            <a:r>
              <a:rPr sz="600" spc="-20" dirty="0">
                <a:latin typeface="Calibri"/>
                <a:cs typeface="Calibri"/>
              </a:rPr>
              <a:t>c</a:t>
            </a:r>
            <a:r>
              <a:rPr sz="600" spc="-5" dirty="0">
                <a:latin typeface="Calibri"/>
                <a:cs typeface="Calibri"/>
              </a:rPr>
              <a:t>t</a:t>
            </a:r>
            <a:r>
              <a:rPr sz="600" spc="-30" dirty="0">
                <a:latin typeface="Calibri"/>
                <a:cs typeface="Calibri"/>
              </a:rPr>
              <a:t>i</a:t>
            </a:r>
            <a:r>
              <a:rPr sz="600" spc="-20" dirty="0">
                <a:latin typeface="Calibri"/>
                <a:cs typeface="Calibri"/>
              </a:rPr>
              <a:t>o</a:t>
            </a:r>
            <a:r>
              <a:rPr sz="60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5075" y="4241291"/>
            <a:ext cx="573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7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53439" y="679704"/>
            <a:ext cx="1143000" cy="3499485"/>
            <a:chOff x="853439" y="679704"/>
            <a:chExt cx="1143000" cy="3499485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9535" y="3761231"/>
              <a:ext cx="1133856" cy="4175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9535" y="3447287"/>
              <a:ext cx="1133856" cy="4084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3439" y="1426463"/>
              <a:ext cx="832104" cy="4297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3439" y="2770631"/>
              <a:ext cx="1139952" cy="4328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3439" y="2453639"/>
              <a:ext cx="941832" cy="4145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3439" y="2097023"/>
              <a:ext cx="832104" cy="4114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3439" y="1761743"/>
              <a:ext cx="832104" cy="4328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3439" y="679704"/>
              <a:ext cx="658368" cy="5120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3439" y="1088136"/>
              <a:ext cx="658368" cy="4328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3439" y="3108959"/>
              <a:ext cx="1139952" cy="4297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26463" y="2682239"/>
              <a:ext cx="569976" cy="28041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606739" y="2694939"/>
            <a:ext cx="206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70">
              <a:lnSpc>
                <a:spcPct val="125000"/>
              </a:lnSpc>
              <a:spcBef>
                <a:spcPts val="100"/>
              </a:spcBef>
            </a:pPr>
            <a:r>
              <a:rPr sz="400" b="1" spc="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" b="1" spc="3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sz="400" b="1" spc="1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" b="1" spc="4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58824" y="2368295"/>
            <a:ext cx="758951" cy="283463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463132" y="2380995"/>
            <a:ext cx="3454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895">
              <a:lnSpc>
                <a:spcPct val="125000"/>
              </a:lnSpc>
              <a:spcBef>
                <a:spcPts val="100"/>
              </a:spcBef>
            </a:pPr>
            <a:r>
              <a:rPr sz="400" b="1" spc="15" dirty="0">
                <a:solidFill>
                  <a:srgbClr val="FFFFFF"/>
                </a:solidFill>
                <a:latin typeface="Arial"/>
                <a:cs typeface="Arial"/>
              </a:rPr>
              <a:t>Dentiste </a:t>
            </a:r>
            <a:r>
              <a:rPr sz="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b="1" spc="30" dirty="0">
                <a:solidFill>
                  <a:srgbClr val="FFFFFF"/>
                </a:solidFill>
                <a:latin typeface="Arial"/>
                <a:cs typeface="Arial"/>
              </a:rPr>
              <a:t>Ph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" b="1" spc="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" b="1" spc="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4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97280" y="1341119"/>
            <a:ext cx="944880" cy="283463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401511" y="1353819"/>
            <a:ext cx="333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1275">
              <a:lnSpc>
                <a:spcPct val="125000"/>
              </a:lnSpc>
              <a:spcBef>
                <a:spcPts val="100"/>
              </a:spcBef>
            </a:pPr>
            <a:r>
              <a:rPr sz="400" b="1" spc="20" dirty="0">
                <a:solidFill>
                  <a:srgbClr val="FFFFFF"/>
                </a:solidFill>
                <a:latin typeface="Arial"/>
                <a:cs typeface="Arial"/>
              </a:rPr>
              <a:t>Médecin 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b="1" spc="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400" b="1" spc="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400" b="1" spc="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" b="1" spc="1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" b="1" spc="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45463" y="673608"/>
            <a:ext cx="768095" cy="283463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1270754" y="686307"/>
            <a:ext cx="314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0">
              <a:lnSpc>
                <a:spcPct val="125000"/>
              </a:lnSpc>
              <a:spcBef>
                <a:spcPts val="100"/>
              </a:spcBef>
            </a:pPr>
            <a:r>
              <a:rPr sz="400" b="1" spc="20" dirty="0">
                <a:solidFill>
                  <a:srgbClr val="FFFFFF"/>
                </a:solidFill>
                <a:latin typeface="Arial"/>
                <a:cs typeface="Arial"/>
              </a:rPr>
              <a:t>Médecin 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sz="400" b="1" spc="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éc</a:t>
            </a:r>
            <a:r>
              <a:rPr sz="4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" b="1" spc="1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" b="1" spc="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0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76527" y="4059935"/>
            <a:ext cx="478535" cy="231647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1381633" y="4093464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32853" y="4105655"/>
            <a:ext cx="1706245" cy="433070"/>
            <a:chOff x="1332853" y="4105655"/>
            <a:chExt cx="1706245" cy="433070"/>
          </a:xfrm>
        </p:grpSpPr>
        <p:sp>
          <p:nvSpPr>
            <p:cNvPr id="37" name="object 37"/>
            <p:cNvSpPr/>
            <p:nvPr/>
          </p:nvSpPr>
          <p:spPr>
            <a:xfrm>
              <a:off x="1332852" y="4446638"/>
              <a:ext cx="166370" cy="80645"/>
            </a:xfrm>
            <a:custGeom>
              <a:avLst/>
              <a:gdLst/>
              <a:ahLst/>
              <a:cxnLst/>
              <a:rect l="l" t="t" r="r" b="b"/>
              <a:pathLst>
                <a:path w="166369" h="80645">
                  <a:moveTo>
                    <a:pt x="66319" y="0"/>
                  </a:moveTo>
                  <a:lnTo>
                    <a:pt x="0" y="0"/>
                  </a:lnTo>
                  <a:lnTo>
                    <a:pt x="0" y="80302"/>
                  </a:lnTo>
                  <a:lnTo>
                    <a:pt x="66319" y="80302"/>
                  </a:lnTo>
                  <a:lnTo>
                    <a:pt x="66319" y="0"/>
                  </a:lnTo>
                  <a:close/>
                </a:path>
                <a:path w="166369" h="80645">
                  <a:moveTo>
                    <a:pt x="165823" y="0"/>
                  </a:moveTo>
                  <a:lnTo>
                    <a:pt x="99491" y="0"/>
                  </a:lnTo>
                  <a:lnTo>
                    <a:pt x="99491" y="80302"/>
                  </a:lnTo>
                  <a:lnTo>
                    <a:pt x="165823" y="80302"/>
                  </a:lnTo>
                  <a:lnTo>
                    <a:pt x="16582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30551" y="4105655"/>
              <a:ext cx="908303" cy="43281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497672" y="4226052"/>
            <a:ext cx="1727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L 1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130551" y="3767328"/>
            <a:ext cx="908303" cy="435864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2500053" y="3890772"/>
            <a:ext cx="168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130551" y="3444240"/>
            <a:ext cx="774192" cy="420624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2434388" y="3558540"/>
            <a:ext cx="168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130551" y="2755392"/>
            <a:ext cx="661415" cy="429768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2365969" y="2872739"/>
            <a:ext cx="1917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962911" y="3090672"/>
            <a:ext cx="829310" cy="1447800"/>
            <a:chOff x="1962911" y="3090672"/>
            <a:chExt cx="829310" cy="1447800"/>
          </a:xfrm>
        </p:grpSpPr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30551" y="3090672"/>
              <a:ext cx="661415" cy="39928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62911" y="3444240"/>
              <a:ext cx="262127" cy="1094232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2058098" y="3641852"/>
            <a:ext cx="7239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1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600">
              <a:latin typeface="Arial"/>
              <a:cs typeface="Arial"/>
            </a:endParaRPr>
          </a:p>
          <a:p>
            <a:pPr marL="12700" marR="5080" algn="just">
              <a:lnSpc>
                <a:spcPct val="92200"/>
              </a:lnSpc>
              <a:spcBef>
                <a:spcPts val="45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c  e  n</a:t>
            </a:r>
            <a:endParaRPr sz="600">
              <a:latin typeface="Arial"/>
              <a:cs typeface="Arial"/>
            </a:endParaRPr>
          </a:p>
          <a:p>
            <a:pPr marL="12700" marR="8890">
              <a:lnSpc>
                <a:spcPts val="700"/>
              </a:lnSpc>
              <a:spcBef>
                <a:spcPts val="40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c  e</a:t>
            </a:r>
            <a:endParaRPr sz="600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130551" y="2435351"/>
            <a:ext cx="542544" cy="384048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2310700" y="2531364"/>
            <a:ext cx="1822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2130551" y="1761744"/>
            <a:ext cx="542925" cy="768350"/>
            <a:chOff x="2130551" y="1761744"/>
            <a:chExt cx="542925" cy="768350"/>
          </a:xfrm>
        </p:grpSpPr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30551" y="2093976"/>
              <a:ext cx="542544" cy="43586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30551" y="1761744"/>
              <a:ext cx="542544" cy="426720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2309905" y="1879092"/>
            <a:ext cx="184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D 3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6" name="object 5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953767" y="2755392"/>
            <a:ext cx="271271" cy="734568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2047516" y="2831591"/>
            <a:ext cx="78740" cy="51943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5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500">
              <a:latin typeface="Arial"/>
              <a:cs typeface="Arial"/>
            </a:endParaRPr>
          </a:p>
          <a:p>
            <a:pPr marL="12700" marR="22225" algn="just">
              <a:lnSpc>
                <a:spcPct val="108000"/>
              </a:lnSpc>
              <a:spcBef>
                <a:spcPts val="50"/>
              </a:spcBef>
            </a:pPr>
            <a:r>
              <a:rPr sz="500" b="1" dirty="0">
                <a:solidFill>
                  <a:srgbClr val="FFFFFF"/>
                </a:solidFill>
                <a:latin typeface="Arial"/>
                <a:cs typeface="Arial"/>
              </a:rPr>
              <a:t>a  s  t</a:t>
            </a:r>
            <a:endParaRPr sz="500">
              <a:latin typeface="Arial"/>
              <a:cs typeface="Arial"/>
            </a:endParaRPr>
          </a:p>
          <a:p>
            <a:pPr marL="12700" marR="22225">
              <a:lnSpc>
                <a:spcPct val="100000"/>
              </a:lnSpc>
            </a:pPr>
            <a:r>
              <a:rPr sz="500" b="1" dirty="0">
                <a:solidFill>
                  <a:srgbClr val="FFFFFF"/>
                </a:solidFill>
                <a:latin typeface="Arial"/>
                <a:cs typeface="Arial"/>
              </a:rPr>
              <a:t>e  r</a:t>
            </a:r>
            <a:endParaRPr sz="500">
              <a:latin typeface="Arial"/>
              <a:cs typeface="Arial"/>
            </a:endParaRPr>
          </a:p>
        </p:txBody>
      </p:sp>
      <p:pic>
        <p:nvPicPr>
          <p:cNvPr id="58" name="object 5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956816" y="1764792"/>
            <a:ext cx="268224" cy="1054608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>
            <a:off x="2064724" y="1901444"/>
            <a:ext cx="5524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6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064724" y="1989835"/>
            <a:ext cx="469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6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64724" y="2078227"/>
            <a:ext cx="42545" cy="2057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ts val="700"/>
              </a:lnSpc>
              <a:spcBef>
                <a:spcPts val="140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c  t</a:t>
            </a:r>
            <a:endParaRPr sz="6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064724" y="2217420"/>
            <a:ext cx="4279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8445" algn="l"/>
              </a:tabLst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o	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064724" y="2331211"/>
            <a:ext cx="42545" cy="2971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just">
              <a:lnSpc>
                <a:spcPct val="98300"/>
              </a:lnSpc>
              <a:spcBef>
                <a:spcPts val="110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r  a  t</a:t>
            </a:r>
            <a:endParaRPr sz="600">
              <a:latin typeface="Arial"/>
              <a:cs typeface="Arial"/>
            </a:endParaRPr>
          </a:p>
        </p:txBody>
      </p:sp>
      <p:pic>
        <p:nvPicPr>
          <p:cNvPr id="64" name="object 6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243327" y="3355847"/>
            <a:ext cx="435863" cy="228599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2365968" y="3195827"/>
            <a:ext cx="191770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32231" y="705745"/>
            <a:ext cx="8229600" cy="4116704"/>
            <a:chOff x="332231" y="705745"/>
            <a:chExt cx="8229600" cy="4116704"/>
          </a:xfrm>
        </p:grpSpPr>
        <p:pic>
          <p:nvPicPr>
            <p:cNvPr id="67" name="object 6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895343" y="4498847"/>
              <a:ext cx="2819400" cy="32308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687311" y="4495800"/>
              <a:ext cx="1874520" cy="32613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37559" y="4498847"/>
              <a:ext cx="621791" cy="32308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2499944" y="4450676"/>
              <a:ext cx="166370" cy="109220"/>
            </a:xfrm>
            <a:custGeom>
              <a:avLst/>
              <a:gdLst/>
              <a:ahLst/>
              <a:cxnLst/>
              <a:rect l="l" t="t" r="r" b="b"/>
              <a:pathLst>
                <a:path w="166369" h="109220">
                  <a:moveTo>
                    <a:pt x="66319" y="0"/>
                  </a:moveTo>
                  <a:lnTo>
                    <a:pt x="0" y="0"/>
                  </a:lnTo>
                  <a:lnTo>
                    <a:pt x="0" y="109029"/>
                  </a:lnTo>
                  <a:lnTo>
                    <a:pt x="66319" y="109029"/>
                  </a:lnTo>
                  <a:lnTo>
                    <a:pt x="66319" y="0"/>
                  </a:lnTo>
                  <a:close/>
                </a:path>
                <a:path w="166369" h="109220">
                  <a:moveTo>
                    <a:pt x="165823" y="0"/>
                  </a:moveTo>
                  <a:lnTo>
                    <a:pt x="99491" y="0"/>
                  </a:lnTo>
                  <a:lnTo>
                    <a:pt x="99491" y="109029"/>
                  </a:lnTo>
                  <a:lnTo>
                    <a:pt x="165823" y="109029"/>
                  </a:lnTo>
                  <a:lnTo>
                    <a:pt x="16582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81001" y="4523013"/>
              <a:ext cx="260350" cy="207645"/>
            </a:xfrm>
            <a:custGeom>
              <a:avLst/>
              <a:gdLst/>
              <a:ahLst/>
              <a:cxnLst/>
              <a:rect l="l" t="t" r="r" b="b"/>
              <a:pathLst>
                <a:path w="260350" h="207645">
                  <a:moveTo>
                    <a:pt x="260317" y="0"/>
                  </a:moveTo>
                  <a:lnTo>
                    <a:pt x="0" y="0"/>
                  </a:lnTo>
                  <a:lnTo>
                    <a:pt x="0" y="207022"/>
                  </a:lnTo>
                  <a:lnTo>
                    <a:pt x="260317" y="207022"/>
                  </a:lnTo>
                  <a:lnTo>
                    <a:pt x="2603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81001" y="4523013"/>
              <a:ext cx="260350" cy="207645"/>
            </a:xfrm>
            <a:custGeom>
              <a:avLst/>
              <a:gdLst/>
              <a:ahLst/>
              <a:cxnLst/>
              <a:rect l="l" t="t" r="r" b="b"/>
              <a:pathLst>
                <a:path w="260350" h="207645">
                  <a:moveTo>
                    <a:pt x="0" y="0"/>
                  </a:moveTo>
                  <a:lnTo>
                    <a:pt x="260318" y="0"/>
                  </a:lnTo>
                  <a:lnTo>
                    <a:pt x="260318" y="207023"/>
                  </a:lnTo>
                  <a:lnTo>
                    <a:pt x="0" y="20702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02271" y="4523013"/>
              <a:ext cx="299720" cy="207645"/>
            </a:xfrm>
            <a:custGeom>
              <a:avLst/>
              <a:gdLst/>
              <a:ahLst/>
              <a:cxnLst/>
              <a:rect l="l" t="t" r="r" b="b"/>
              <a:pathLst>
                <a:path w="299719" h="207645">
                  <a:moveTo>
                    <a:pt x="299366" y="0"/>
                  </a:moveTo>
                  <a:lnTo>
                    <a:pt x="0" y="0"/>
                  </a:lnTo>
                  <a:lnTo>
                    <a:pt x="0" y="207022"/>
                  </a:lnTo>
                  <a:lnTo>
                    <a:pt x="299366" y="207022"/>
                  </a:lnTo>
                  <a:lnTo>
                    <a:pt x="2993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02271" y="4523013"/>
              <a:ext cx="299720" cy="207645"/>
            </a:xfrm>
            <a:custGeom>
              <a:avLst/>
              <a:gdLst/>
              <a:ahLst/>
              <a:cxnLst/>
              <a:rect l="l" t="t" r="r" b="b"/>
              <a:pathLst>
                <a:path w="299719" h="207645">
                  <a:moveTo>
                    <a:pt x="0" y="0"/>
                  </a:moveTo>
                  <a:lnTo>
                    <a:pt x="299366" y="0"/>
                  </a:lnTo>
                  <a:lnTo>
                    <a:pt x="299366" y="207023"/>
                  </a:lnTo>
                  <a:lnTo>
                    <a:pt x="0" y="20702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02271" y="4122770"/>
              <a:ext cx="299720" cy="342900"/>
            </a:xfrm>
            <a:custGeom>
              <a:avLst/>
              <a:gdLst/>
              <a:ahLst/>
              <a:cxnLst/>
              <a:rect l="l" t="t" r="r" b="b"/>
              <a:pathLst>
                <a:path w="299719" h="342900">
                  <a:moveTo>
                    <a:pt x="299366" y="0"/>
                  </a:moveTo>
                  <a:lnTo>
                    <a:pt x="0" y="0"/>
                  </a:lnTo>
                  <a:lnTo>
                    <a:pt x="0" y="342737"/>
                  </a:lnTo>
                  <a:lnTo>
                    <a:pt x="299366" y="342737"/>
                  </a:lnTo>
                  <a:lnTo>
                    <a:pt x="2993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81000" y="705751"/>
              <a:ext cx="520700" cy="3423920"/>
            </a:xfrm>
            <a:custGeom>
              <a:avLst/>
              <a:gdLst/>
              <a:ahLst/>
              <a:cxnLst/>
              <a:rect l="l" t="t" r="r" b="b"/>
              <a:pathLst>
                <a:path w="520700" h="3423920">
                  <a:moveTo>
                    <a:pt x="520636" y="0"/>
                  </a:moveTo>
                  <a:lnTo>
                    <a:pt x="0" y="0"/>
                  </a:lnTo>
                  <a:lnTo>
                    <a:pt x="0" y="405993"/>
                  </a:lnTo>
                  <a:lnTo>
                    <a:pt x="0" y="414045"/>
                  </a:lnTo>
                  <a:lnTo>
                    <a:pt x="0" y="742975"/>
                  </a:lnTo>
                  <a:lnTo>
                    <a:pt x="0" y="1079969"/>
                  </a:lnTo>
                  <a:lnTo>
                    <a:pt x="221259" y="1079969"/>
                  </a:lnTo>
                  <a:lnTo>
                    <a:pt x="221259" y="3423920"/>
                  </a:lnTo>
                  <a:lnTo>
                    <a:pt x="520636" y="3423920"/>
                  </a:lnTo>
                  <a:lnTo>
                    <a:pt x="520636" y="405993"/>
                  </a:lnTo>
                  <a:lnTo>
                    <a:pt x="5206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32231" y="3438144"/>
              <a:ext cx="316992" cy="110032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32231" y="2737103"/>
              <a:ext cx="316992" cy="80162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32231" y="1761743"/>
              <a:ext cx="316992" cy="1103375"/>
            </a:xfrm>
            <a:prstGeom prst="rect">
              <a:avLst/>
            </a:prstGeom>
          </p:spPr>
        </p:pic>
      </p:grpSp>
      <p:graphicFrame>
        <p:nvGraphicFramePr>
          <p:cNvPr id="80" name="object 80"/>
          <p:cNvGraphicFramePr>
            <a:graphicFrameLocks noGrp="1"/>
          </p:cNvGraphicFramePr>
          <p:nvPr/>
        </p:nvGraphicFramePr>
        <p:xfrm>
          <a:off x="368301" y="693045"/>
          <a:ext cx="520064" cy="3759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99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45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98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98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410"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4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98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83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83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800" b="1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7790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23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  <a:lnB w="38100">
                      <a:solidFill>
                        <a:srgbClr val="8C223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2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8575">
                      <a:solidFill>
                        <a:srgbClr val="8C2237"/>
                      </a:solidFill>
                      <a:prstDash val="solid"/>
                    </a:lnR>
                    <a:lnT w="28575">
                      <a:solidFill>
                        <a:srgbClr val="8C223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00584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28575">
                      <a:solidFill>
                        <a:srgbClr val="8C2237"/>
                      </a:solidFill>
                      <a:prstDash val="solid"/>
                    </a:lnL>
                    <a:lnR w="28575">
                      <a:solidFill>
                        <a:srgbClr val="8C2237"/>
                      </a:solidFill>
                      <a:prstDash val="solid"/>
                    </a:lnR>
                    <a:lnT w="38100">
                      <a:solidFill>
                        <a:srgbClr val="8C2237"/>
                      </a:solidFill>
                      <a:prstDash val="solid"/>
                    </a:lnT>
                    <a:lnB w="28575">
                      <a:solidFill>
                        <a:srgbClr val="8C223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81" name="object 81"/>
          <p:cNvGrpSpPr/>
          <p:nvPr/>
        </p:nvGrpSpPr>
        <p:grpSpPr>
          <a:xfrm>
            <a:off x="3995928" y="3755135"/>
            <a:ext cx="518159" cy="783590"/>
            <a:chOff x="3995928" y="3755135"/>
            <a:chExt cx="518159" cy="783590"/>
          </a:xfrm>
        </p:grpSpPr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995928" y="4105655"/>
              <a:ext cx="518160" cy="43281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995928" y="3755135"/>
              <a:ext cx="518160" cy="448056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4133303" y="3840988"/>
            <a:ext cx="240029" cy="2235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BTS</a:t>
            </a:r>
            <a:r>
              <a:rPr sz="400" b="1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endParaRPr sz="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400">
              <a:latin typeface="Arial"/>
              <a:cs typeface="Arial"/>
            </a:endParaRPr>
          </a:p>
        </p:txBody>
      </p:sp>
      <p:pic>
        <p:nvPicPr>
          <p:cNvPr id="85" name="object 8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870959" y="3755135"/>
            <a:ext cx="240791" cy="783335"/>
          </a:xfrm>
          <a:prstGeom prst="rect">
            <a:avLst/>
          </a:prstGeom>
        </p:spPr>
      </p:pic>
      <p:sp>
        <p:nvSpPr>
          <p:cNvPr id="86" name="object 86"/>
          <p:cNvSpPr txBox="1"/>
          <p:nvPr/>
        </p:nvSpPr>
        <p:spPr>
          <a:xfrm>
            <a:off x="3950914" y="3971035"/>
            <a:ext cx="80645" cy="3060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3299"/>
              </a:lnSpc>
              <a:spcBef>
                <a:spcPts val="75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B  T  S</a:t>
            </a:r>
            <a:endParaRPr sz="600">
              <a:latin typeface="Arial"/>
              <a:cs typeface="Arial"/>
            </a:endParaRPr>
          </a:p>
        </p:txBody>
      </p:sp>
      <p:pic>
        <p:nvPicPr>
          <p:cNvPr id="87" name="object 8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059935" y="4386071"/>
            <a:ext cx="387096" cy="228600"/>
          </a:xfrm>
          <a:prstGeom prst="rect">
            <a:avLst/>
          </a:prstGeom>
        </p:spPr>
      </p:pic>
      <p:sp>
        <p:nvSpPr>
          <p:cNvPr id="88" name="object 88"/>
          <p:cNvSpPr txBox="1"/>
          <p:nvPr/>
        </p:nvSpPr>
        <p:spPr>
          <a:xfrm>
            <a:off x="4133232" y="4182364"/>
            <a:ext cx="241300" cy="3359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BTS</a:t>
            </a:r>
            <a:r>
              <a:rPr sz="400" b="1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endParaRPr sz="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6275832" y="3368040"/>
            <a:ext cx="439420" cy="1252855"/>
            <a:chOff x="6275832" y="3368040"/>
            <a:chExt cx="439420" cy="1252855"/>
          </a:xfrm>
        </p:grpSpPr>
        <p:pic>
          <p:nvPicPr>
            <p:cNvPr id="90" name="object 9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275832" y="4105656"/>
              <a:ext cx="438912" cy="42672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275832" y="3761232"/>
              <a:ext cx="438912" cy="43891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275832" y="3483864"/>
              <a:ext cx="438912" cy="37185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275832" y="3368040"/>
              <a:ext cx="438912" cy="21336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327648" y="4392168"/>
              <a:ext cx="332231" cy="228600"/>
            </a:xfrm>
            <a:prstGeom prst="rect">
              <a:avLst/>
            </a:prstGeom>
          </p:spPr>
        </p:pic>
      </p:grpSp>
      <p:sp>
        <p:nvSpPr>
          <p:cNvPr id="95" name="object 95"/>
          <p:cNvSpPr txBox="1"/>
          <p:nvPr/>
        </p:nvSpPr>
        <p:spPr>
          <a:xfrm>
            <a:off x="6460567" y="4422647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347710" y="3758939"/>
            <a:ext cx="207645" cy="44513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97790" marR="5080" indent="-85725">
              <a:lnSpc>
                <a:spcPts val="700"/>
              </a:lnSpc>
              <a:spcBef>
                <a:spcPts val="110"/>
              </a:spcBef>
            </a:pPr>
            <a:r>
              <a:rPr sz="600" b="1" spc="5" dirty="0">
                <a:latin typeface="Calibri"/>
                <a:cs typeface="Calibri"/>
              </a:rPr>
              <a:t>C</a:t>
            </a:r>
            <a:r>
              <a:rPr sz="600" b="1" spc="10" dirty="0">
                <a:latin typeface="Calibri"/>
                <a:cs typeface="Calibri"/>
              </a:rPr>
              <a:t>om</a:t>
            </a:r>
            <a:r>
              <a:rPr sz="600" b="1" dirty="0">
                <a:latin typeface="Calibri"/>
                <a:cs typeface="Calibri"/>
              </a:rPr>
              <a:t>pta</a:t>
            </a:r>
            <a:r>
              <a:rPr sz="600" b="1" spc="15" dirty="0">
                <a:latin typeface="Calibri"/>
                <a:cs typeface="Calibri"/>
              </a:rPr>
              <a:t>b</a:t>
            </a:r>
            <a:r>
              <a:rPr sz="600" b="1" dirty="0">
                <a:latin typeface="Calibri"/>
                <a:cs typeface="Calibri"/>
              </a:rPr>
              <a:t>ilité  </a:t>
            </a:r>
            <a:r>
              <a:rPr sz="600" b="1" spc="5" dirty="0">
                <a:latin typeface="Calibri"/>
                <a:cs typeface="Calibri"/>
              </a:rPr>
              <a:t>Gestion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6275832" y="1761744"/>
            <a:ext cx="445134" cy="1658620"/>
            <a:chOff x="6275832" y="1761744"/>
            <a:chExt cx="445134" cy="1658620"/>
          </a:xfrm>
        </p:grpSpPr>
        <p:pic>
          <p:nvPicPr>
            <p:cNvPr id="98" name="object 9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275832" y="3099816"/>
              <a:ext cx="438912" cy="32003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275832" y="2871216"/>
              <a:ext cx="438912" cy="32308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281928" y="2435352"/>
              <a:ext cx="438912" cy="384048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281928" y="2100072"/>
              <a:ext cx="438912" cy="42976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281928" y="1892808"/>
              <a:ext cx="438912" cy="30480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275832" y="2755391"/>
              <a:ext cx="438912" cy="22555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281928" y="1761744"/>
              <a:ext cx="438912" cy="222503"/>
            </a:xfrm>
            <a:prstGeom prst="rect">
              <a:avLst/>
            </a:prstGeom>
          </p:spPr>
        </p:pic>
      </p:grpSp>
      <p:sp>
        <p:nvSpPr>
          <p:cNvPr id="105" name="object 105"/>
          <p:cNvSpPr txBox="1"/>
          <p:nvPr/>
        </p:nvSpPr>
        <p:spPr>
          <a:xfrm>
            <a:off x="6427611" y="1801876"/>
            <a:ext cx="14160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" b="1" spc="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06" name="object 106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339840" y="3267455"/>
            <a:ext cx="307847" cy="228600"/>
          </a:xfrm>
          <a:prstGeom prst="rect">
            <a:avLst/>
          </a:prstGeom>
        </p:spPr>
      </p:pic>
      <p:sp>
        <p:nvSpPr>
          <p:cNvPr id="107" name="object 107"/>
          <p:cNvSpPr txBox="1"/>
          <p:nvPr/>
        </p:nvSpPr>
        <p:spPr>
          <a:xfrm>
            <a:off x="6418500" y="3263010"/>
            <a:ext cx="152400" cy="22542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400" b="1" spc="20" dirty="0">
                <a:solidFill>
                  <a:srgbClr val="FFFFFF"/>
                </a:solidFill>
                <a:latin typeface="Arial"/>
                <a:cs typeface="Arial"/>
              </a:rPr>
              <a:t>DCG</a:t>
            </a:r>
            <a:r>
              <a:rPr sz="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08" name="object 108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339840" y="2667000"/>
            <a:ext cx="320039" cy="228600"/>
          </a:xfrm>
          <a:prstGeom prst="rect">
            <a:avLst/>
          </a:prstGeom>
        </p:spPr>
      </p:pic>
      <p:sp>
        <p:nvSpPr>
          <p:cNvPr id="109" name="object 109"/>
          <p:cNvSpPr txBox="1"/>
          <p:nvPr/>
        </p:nvSpPr>
        <p:spPr>
          <a:xfrm>
            <a:off x="6409858" y="2666364"/>
            <a:ext cx="170180" cy="21907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34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400" b="1" spc="-10" dirty="0">
                <a:solidFill>
                  <a:srgbClr val="FFFFFF"/>
                </a:solidFill>
                <a:latin typeface="Arial"/>
                <a:cs typeface="Arial"/>
              </a:rPr>
              <a:t>DSCG</a:t>
            </a:r>
            <a:endParaRPr sz="4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6339431" y="2113174"/>
            <a:ext cx="235585" cy="40513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 marR="5080" indent="24130">
              <a:lnSpc>
                <a:spcPts val="800"/>
              </a:lnSpc>
              <a:spcBef>
                <a:spcPts val="125"/>
              </a:spcBef>
            </a:pPr>
            <a:r>
              <a:rPr sz="700" b="1" spc="-15" dirty="0">
                <a:latin typeface="Calibri"/>
                <a:cs typeface="Calibri"/>
              </a:rPr>
              <a:t>Expertise </a:t>
            </a:r>
            <a:r>
              <a:rPr sz="700" b="1" spc="-10" dirty="0">
                <a:latin typeface="Calibri"/>
                <a:cs typeface="Calibri"/>
              </a:rPr>
              <a:t> </a:t>
            </a:r>
            <a:r>
              <a:rPr sz="700" b="1" spc="-20" dirty="0">
                <a:latin typeface="Calibri"/>
                <a:cs typeface="Calibri"/>
              </a:rPr>
              <a:t>c</a:t>
            </a:r>
            <a:r>
              <a:rPr sz="700" b="1" spc="-15" dirty="0">
                <a:latin typeface="Calibri"/>
                <a:cs typeface="Calibri"/>
              </a:rPr>
              <a:t>o</a:t>
            </a:r>
            <a:r>
              <a:rPr sz="700" b="1" spc="-20" dirty="0">
                <a:latin typeface="Calibri"/>
                <a:cs typeface="Calibri"/>
              </a:rPr>
              <a:t>m</a:t>
            </a:r>
            <a:r>
              <a:rPr sz="700" b="1" spc="-15" dirty="0">
                <a:latin typeface="Calibri"/>
                <a:cs typeface="Calibri"/>
              </a:rPr>
              <a:t>p</a:t>
            </a:r>
            <a:r>
              <a:rPr sz="700" b="1" spc="-20" dirty="0">
                <a:latin typeface="Calibri"/>
                <a:cs typeface="Calibri"/>
              </a:rPr>
              <a:t>t</a:t>
            </a:r>
            <a:r>
              <a:rPr sz="700" b="1" spc="-10" dirty="0">
                <a:latin typeface="Calibri"/>
                <a:cs typeface="Calibri"/>
              </a:rPr>
              <a:t>a</a:t>
            </a:r>
            <a:r>
              <a:rPr sz="700" b="1" spc="-15" dirty="0">
                <a:latin typeface="Calibri"/>
                <a:cs typeface="Calibri"/>
              </a:rPr>
              <a:t>b</a:t>
            </a:r>
            <a:r>
              <a:rPr sz="700" b="1" spc="-10" dirty="0">
                <a:latin typeface="Calibri"/>
                <a:cs typeface="Calibri"/>
              </a:rPr>
              <a:t>l</a:t>
            </a:r>
            <a:r>
              <a:rPr sz="700" b="1" dirty="0">
                <a:latin typeface="Calibri"/>
                <a:cs typeface="Calibri"/>
              </a:rPr>
              <a:t>e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11" name="object 111"/>
          <p:cNvGrpSpPr/>
          <p:nvPr/>
        </p:nvGrpSpPr>
        <p:grpSpPr>
          <a:xfrm>
            <a:off x="4587240" y="3755135"/>
            <a:ext cx="619125" cy="783590"/>
            <a:chOff x="4587240" y="3755135"/>
            <a:chExt cx="619125" cy="783590"/>
          </a:xfrm>
        </p:grpSpPr>
        <p:pic>
          <p:nvPicPr>
            <p:cNvPr id="112" name="object 11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587240" y="4108703"/>
              <a:ext cx="618743" cy="429768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587240" y="3755135"/>
              <a:ext cx="618743" cy="448056"/>
            </a:xfrm>
            <a:prstGeom prst="rect">
              <a:avLst/>
            </a:prstGeom>
          </p:spPr>
        </p:pic>
      </p:grpSp>
      <p:sp>
        <p:nvSpPr>
          <p:cNvPr id="114" name="object 114"/>
          <p:cNvSpPr txBox="1"/>
          <p:nvPr/>
        </p:nvSpPr>
        <p:spPr>
          <a:xfrm>
            <a:off x="4805512" y="3894327"/>
            <a:ext cx="1847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7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15" name="object 115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645152" y="4386071"/>
            <a:ext cx="387096" cy="228600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4804091" y="4235703"/>
            <a:ext cx="186055" cy="282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7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pic>
        <p:nvPicPr>
          <p:cNvPr id="117" name="object 117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148071" y="4108703"/>
            <a:ext cx="621791" cy="429768"/>
          </a:xfrm>
          <a:prstGeom prst="rect">
            <a:avLst/>
          </a:prstGeom>
        </p:spPr>
      </p:pic>
      <p:sp>
        <p:nvSpPr>
          <p:cNvPr id="118" name="object 118"/>
          <p:cNvSpPr txBox="1"/>
          <p:nvPr/>
        </p:nvSpPr>
        <p:spPr>
          <a:xfrm>
            <a:off x="5315699" y="4239259"/>
            <a:ext cx="2857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ttr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19" name="object 11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5148071" y="3755135"/>
            <a:ext cx="621791" cy="448056"/>
          </a:xfrm>
          <a:prstGeom prst="rect">
            <a:avLst/>
          </a:prstGeom>
        </p:spPr>
      </p:pic>
      <p:sp>
        <p:nvSpPr>
          <p:cNvPr id="120" name="object 120"/>
          <p:cNvSpPr txBox="1"/>
          <p:nvPr/>
        </p:nvSpPr>
        <p:spPr>
          <a:xfrm>
            <a:off x="5315699" y="3897883"/>
            <a:ext cx="2857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ttr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21" name="object 121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5254752" y="4389120"/>
            <a:ext cx="387096" cy="228600"/>
          </a:xfrm>
          <a:prstGeom prst="rect">
            <a:avLst/>
          </a:prstGeom>
        </p:spPr>
      </p:pic>
      <p:sp>
        <p:nvSpPr>
          <p:cNvPr id="122" name="object 122"/>
          <p:cNvSpPr txBox="1"/>
          <p:nvPr/>
        </p:nvSpPr>
        <p:spPr>
          <a:xfrm>
            <a:off x="5130651" y="4387405"/>
            <a:ext cx="352425" cy="31559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37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800" b="1" spc="-8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23" name="object 123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5708903" y="4105655"/>
            <a:ext cx="618744" cy="432816"/>
          </a:xfrm>
          <a:prstGeom prst="rect">
            <a:avLst/>
          </a:prstGeom>
        </p:spPr>
      </p:pic>
      <p:sp>
        <p:nvSpPr>
          <p:cNvPr id="124" name="object 124"/>
          <p:cNvSpPr txBox="1"/>
          <p:nvPr/>
        </p:nvSpPr>
        <p:spPr>
          <a:xfrm>
            <a:off x="5833385" y="4239259"/>
            <a:ext cx="368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6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00" b="1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25" name="object 125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708903" y="3761232"/>
            <a:ext cx="618744" cy="438912"/>
          </a:xfrm>
          <a:prstGeom prst="rect">
            <a:avLst/>
          </a:prstGeom>
        </p:spPr>
      </p:pic>
      <p:sp>
        <p:nvSpPr>
          <p:cNvPr id="126" name="object 126"/>
          <p:cNvSpPr txBox="1"/>
          <p:nvPr/>
        </p:nvSpPr>
        <p:spPr>
          <a:xfrm>
            <a:off x="5833385" y="3897883"/>
            <a:ext cx="368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6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00" b="1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27" name="object 127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5824728" y="4392167"/>
            <a:ext cx="387096" cy="228600"/>
          </a:xfrm>
          <a:prstGeom prst="rect">
            <a:avLst/>
          </a:prstGeom>
        </p:spPr>
      </p:pic>
      <p:sp>
        <p:nvSpPr>
          <p:cNvPr id="128" name="object 128"/>
          <p:cNvSpPr txBox="1"/>
          <p:nvPr/>
        </p:nvSpPr>
        <p:spPr>
          <a:xfrm>
            <a:off x="5983474" y="4422647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129" name="object 129"/>
          <p:cNvGrpSpPr/>
          <p:nvPr/>
        </p:nvGrpSpPr>
        <p:grpSpPr>
          <a:xfrm>
            <a:off x="6672071" y="2755392"/>
            <a:ext cx="515620" cy="1777364"/>
            <a:chOff x="6672071" y="2755392"/>
            <a:chExt cx="515620" cy="1777364"/>
          </a:xfrm>
        </p:grpSpPr>
        <p:pic>
          <p:nvPicPr>
            <p:cNvPr id="130" name="object 13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687311" y="4108704"/>
              <a:ext cx="484631" cy="423671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687311" y="3742944"/>
              <a:ext cx="484631" cy="466344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687311" y="3395472"/>
              <a:ext cx="484631" cy="441959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687311" y="3096768"/>
              <a:ext cx="484631" cy="39319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687311" y="2883408"/>
              <a:ext cx="484631" cy="307848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672071" y="2755392"/>
              <a:ext cx="515112" cy="225551"/>
            </a:xfrm>
            <a:prstGeom prst="rect">
              <a:avLst/>
            </a:prstGeom>
          </p:spPr>
        </p:pic>
      </p:grpSp>
      <p:sp>
        <p:nvSpPr>
          <p:cNvPr id="136" name="object 136"/>
          <p:cNvSpPr txBox="1"/>
          <p:nvPr/>
        </p:nvSpPr>
        <p:spPr>
          <a:xfrm>
            <a:off x="6731938" y="2805176"/>
            <a:ext cx="39306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b="1" spc="10" dirty="0">
                <a:solidFill>
                  <a:srgbClr val="FFFFFF"/>
                </a:solidFill>
                <a:latin typeface="Arial"/>
                <a:cs typeface="Arial"/>
              </a:rPr>
              <a:t>Diplômes</a:t>
            </a:r>
            <a:r>
              <a:rPr sz="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b="1" spc="10" dirty="0">
                <a:solidFill>
                  <a:srgbClr val="FFFFFF"/>
                </a:solidFill>
                <a:latin typeface="Arial"/>
                <a:cs typeface="Arial"/>
              </a:rPr>
              <a:t>d’écoles</a:t>
            </a:r>
            <a:endParaRPr sz="3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6664619" y="3219891"/>
            <a:ext cx="282575" cy="9690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b="1" spc="-10" dirty="0">
                <a:latin typeface="Calibri"/>
                <a:cs typeface="Calibri"/>
              </a:rPr>
              <a:t>G</a:t>
            </a:r>
            <a:r>
              <a:rPr sz="800" b="1" spc="-25" dirty="0">
                <a:latin typeface="Calibri"/>
                <a:cs typeface="Calibri"/>
              </a:rPr>
              <a:t>r</a:t>
            </a:r>
            <a:r>
              <a:rPr sz="800" b="1" spc="-10" dirty="0">
                <a:latin typeface="Calibri"/>
                <a:cs typeface="Calibri"/>
              </a:rPr>
              <a:t>a</a:t>
            </a:r>
            <a:r>
              <a:rPr sz="800" b="1" spc="-5" dirty="0">
                <a:latin typeface="Calibri"/>
                <a:cs typeface="Calibri"/>
              </a:rPr>
              <a:t>nde</a:t>
            </a:r>
            <a:r>
              <a:rPr sz="800" b="1" dirty="0">
                <a:latin typeface="Calibri"/>
                <a:cs typeface="Calibri"/>
              </a:rPr>
              <a:t>s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é</a:t>
            </a:r>
            <a:r>
              <a:rPr sz="800" b="1" spc="-10" dirty="0">
                <a:latin typeface="Calibri"/>
                <a:cs typeface="Calibri"/>
              </a:rPr>
              <a:t>col</a:t>
            </a:r>
            <a:r>
              <a:rPr sz="800" b="1" spc="-5" dirty="0">
                <a:latin typeface="Calibri"/>
                <a:cs typeface="Calibri"/>
              </a:rPr>
              <a:t>e</a:t>
            </a:r>
            <a:r>
              <a:rPr sz="800" b="1" dirty="0">
                <a:latin typeface="Calibri"/>
                <a:cs typeface="Calibri"/>
              </a:rPr>
              <a:t>s</a:t>
            </a:r>
            <a:r>
              <a:rPr sz="800" b="1" spc="-4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po</a:t>
            </a:r>
            <a:r>
              <a:rPr sz="700" spc="-25" dirty="0">
                <a:latin typeface="Calibri"/>
                <a:cs typeface="Calibri"/>
              </a:rPr>
              <a:t>s</a:t>
            </a:r>
            <a:r>
              <a:rPr sz="700" spc="-35" dirty="0">
                <a:latin typeface="Calibri"/>
                <a:cs typeface="Calibri"/>
              </a:rPr>
              <a:t>t</a:t>
            </a:r>
            <a:r>
              <a:rPr sz="700" dirty="0">
                <a:latin typeface="Calibri"/>
                <a:cs typeface="Calibri"/>
              </a:rPr>
              <a:t>-</a:t>
            </a:r>
            <a:r>
              <a:rPr sz="700" spc="-20" dirty="0">
                <a:latin typeface="Calibri"/>
                <a:cs typeface="Calibri"/>
              </a:rPr>
              <a:t>b</a:t>
            </a:r>
            <a:r>
              <a:rPr sz="700" spc="-15" dirty="0">
                <a:latin typeface="Calibri"/>
                <a:cs typeface="Calibri"/>
              </a:rPr>
              <a:t>a</a:t>
            </a:r>
            <a:r>
              <a:rPr sz="700" dirty="0">
                <a:latin typeface="Calibri"/>
                <a:cs typeface="Calibri"/>
              </a:rPr>
              <a:t>c</a:t>
            </a:r>
            <a:endParaRPr sz="700">
              <a:latin typeface="Calibri"/>
              <a:cs typeface="Calibri"/>
            </a:endParaRPr>
          </a:p>
          <a:p>
            <a:pPr marL="27940">
              <a:lnSpc>
                <a:spcPct val="100000"/>
              </a:lnSpc>
              <a:spcBef>
                <a:spcPts val="340"/>
              </a:spcBef>
            </a:pPr>
            <a:r>
              <a:rPr sz="600" spc="-15" dirty="0">
                <a:latin typeface="Calibri"/>
                <a:cs typeface="Calibri"/>
              </a:rPr>
              <a:t>In</a:t>
            </a:r>
            <a:r>
              <a:rPr sz="600" spc="-25" dirty="0">
                <a:latin typeface="Calibri"/>
                <a:cs typeface="Calibri"/>
              </a:rPr>
              <a:t>gé</a:t>
            </a:r>
            <a:r>
              <a:rPr sz="600" spc="-20" dirty="0">
                <a:latin typeface="Calibri"/>
                <a:cs typeface="Calibri"/>
              </a:rPr>
              <a:t>n</a:t>
            </a:r>
            <a:r>
              <a:rPr sz="600" spc="-15" dirty="0">
                <a:latin typeface="Calibri"/>
                <a:cs typeface="Calibri"/>
              </a:rPr>
              <a:t>i</a:t>
            </a:r>
            <a:r>
              <a:rPr sz="600" spc="-25" dirty="0">
                <a:latin typeface="Calibri"/>
                <a:cs typeface="Calibri"/>
              </a:rPr>
              <a:t>e</a:t>
            </a:r>
            <a:r>
              <a:rPr sz="600" spc="-20" dirty="0">
                <a:latin typeface="Calibri"/>
                <a:cs typeface="Calibri"/>
              </a:rPr>
              <a:t>u</a:t>
            </a:r>
            <a:r>
              <a:rPr sz="600" spc="-25" dirty="0">
                <a:latin typeface="Calibri"/>
                <a:cs typeface="Calibri"/>
              </a:rPr>
              <a:t>r</a:t>
            </a:r>
            <a:r>
              <a:rPr sz="600" spc="-10" dirty="0">
                <a:latin typeface="Calibri"/>
                <a:cs typeface="Calibri"/>
              </a:rPr>
              <a:t>s</a:t>
            </a:r>
            <a:r>
              <a:rPr sz="600" dirty="0">
                <a:latin typeface="Calibri"/>
                <a:cs typeface="Calibri"/>
              </a:rPr>
              <a:t>,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20" dirty="0">
                <a:latin typeface="Calibri"/>
                <a:cs typeface="Calibri"/>
              </a:rPr>
              <a:t>co</a:t>
            </a:r>
            <a:r>
              <a:rPr sz="600" spc="-30" dirty="0">
                <a:latin typeface="Calibri"/>
                <a:cs typeface="Calibri"/>
              </a:rPr>
              <a:t>mm</a:t>
            </a:r>
            <a:r>
              <a:rPr sz="600" spc="-25" dirty="0">
                <a:latin typeface="Calibri"/>
                <a:cs typeface="Calibri"/>
              </a:rPr>
              <a:t>er</a:t>
            </a:r>
            <a:r>
              <a:rPr sz="600" spc="-20" dirty="0">
                <a:latin typeface="Calibri"/>
                <a:cs typeface="Calibri"/>
              </a:rPr>
              <a:t>c</a:t>
            </a:r>
            <a:r>
              <a:rPr sz="600" spc="-25" dirty="0">
                <a:latin typeface="Calibri"/>
                <a:cs typeface="Calibri"/>
              </a:rPr>
              <a:t>e</a:t>
            </a:r>
            <a:r>
              <a:rPr sz="600" dirty="0">
                <a:latin typeface="Calibri"/>
                <a:cs typeface="Calibri"/>
              </a:rPr>
              <a:t>,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15" dirty="0">
                <a:latin typeface="Calibri"/>
                <a:cs typeface="Calibri"/>
              </a:rPr>
              <a:t>a</a:t>
            </a:r>
            <a:r>
              <a:rPr sz="600" spc="-10" dirty="0">
                <a:latin typeface="Calibri"/>
                <a:cs typeface="Calibri"/>
              </a:rPr>
              <a:t>r</a:t>
            </a:r>
            <a:r>
              <a:rPr sz="600" spc="-15" dirty="0">
                <a:latin typeface="Calibri"/>
                <a:cs typeface="Calibri"/>
              </a:rPr>
              <a:t>t</a:t>
            </a:r>
            <a:r>
              <a:rPr sz="600" spc="-10" dirty="0">
                <a:latin typeface="Calibri"/>
                <a:cs typeface="Calibri"/>
              </a:rPr>
              <a:t>s</a:t>
            </a:r>
            <a:r>
              <a:rPr sz="600" dirty="0">
                <a:latin typeface="Calibri"/>
                <a:cs typeface="Calibri"/>
              </a:rPr>
              <a:t>,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15" dirty="0">
                <a:latin typeface="Calibri"/>
                <a:cs typeface="Calibri"/>
              </a:rPr>
              <a:t>I</a:t>
            </a:r>
            <a:r>
              <a:rPr sz="600" spc="-20" dirty="0">
                <a:latin typeface="Calibri"/>
                <a:cs typeface="Calibri"/>
              </a:rPr>
              <a:t>E</a:t>
            </a:r>
            <a:r>
              <a:rPr sz="600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138" name="object 138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6763511" y="4392167"/>
            <a:ext cx="320040" cy="228600"/>
          </a:xfrm>
          <a:prstGeom prst="rect">
            <a:avLst/>
          </a:prstGeom>
        </p:spPr>
      </p:pic>
      <p:sp>
        <p:nvSpPr>
          <p:cNvPr id="139" name="object 139"/>
          <p:cNvSpPr txBox="1"/>
          <p:nvPr/>
        </p:nvSpPr>
        <p:spPr>
          <a:xfrm>
            <a:off x="6888226" y="4422647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140" name="object 140"/>
          <p:cNvGrpSpPr/>
          <p:nvPr/>
        </p:nvGrpSpPr>
        <p:grpSpPr>
          <a:xfrm>
            <a:off x="7107935" y="2755392"/>
            <a:ext cx="387350" cy="1777364"/>
            <a:chOff x="7107935" y="2755392"/>
            <a:chExt cx="387350" cy="1777364"/>
          </a:xfrm>
        </p:grpSpPr>
        <p:pic>
          <p:nvPicPr>
            <p:cNvPr id="141" name="object 14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110983" y="3392424"/>
              <a:ext cx="384048" cy="445007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110983" y="4108704"/>
              <a:ext cx="384048" cy="423671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110983" y="3742944"/>
              <a:ext cx="384048" cy="460247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107935" y="3090672"/>
              <a:ext cx="387096" cy="399288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107935" y="2883408"/>
              <a:ext cx="387096" cy="307848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107935" y="2755392"/>
              <a:ext cx="387096" cy="225551"/>
            </a:xfrm>
            <a:prstGeom prst="rect">
              <a:avLst/>
            </a:prstGeom>
          </p:spPr>
        </p:pic>
      </p:grpSp>
      <p:sp>
        <p:nvSpPr>
          <p:cNvPr id="147" name="object 147"/>
          <p:cNvSpPr txBox="1"/>
          <p:nvPr/>
        </p:nvSpPr>
        <p:spPr>
          <a:xfrm>
            <a:off x="7228697" y="2798572"/>
            <a:ext cx="14160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" b="1" spc="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48" name="object 148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7135368" y="4389120"/>
            <a:ext cx="344424" cy="228600"/>
          </a:xfrm>
          <a:prstGeom prst="rect">
            <a:avLst/>
          </a:prstGeom>
        </p:spPr>
      </p:pic>
      <p:sp>
        <p:nvSpPr>
          <p:cNvPr id="149" name="object 149"/>
          <p:cNvSpPr txBox="1"/>
          <p:nvPr/>
        </p:nvSpPr>
        <p:spPr>
          <a:xfrm>
            <a:off x="7273962" y="4419600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7195240" y="3372314"/>
            <a:ext cx="133985" cy="59118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700" b="1" spc="65" dirty="0">
                <a:solidFill>
                  <a:srgbClr val="FFFFFF"/>
                </a:solidFill>
                <a:latin typeface="Calibri"/>
                <a:cs typeface="Calibri"/>
              </a:rPr>
              <a:t>Architecture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51" name="object 151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468623" y="4105655"/>
            <a:ext cx="490727" cy="432816"/>
          </a:xfrm>
          <a:prstGeom prst="rect">
            <a:avLst/>
          </a:prstGeom>
        </p:spPr>
      </p:pic>
      <p:sp>
        <p:nvSpPr>
          <p:cNvPr id="152" name="object 152"/>
          <p:cNvSpPr txBox="1"/>
          <p:nvPr/>
        </p:nvSpPr>
        <p:spPr>
          <a:xfrm>
            <a:off x="3619407" y="4239259"/>
            <a:ext cx="1885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53" name="object 153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3468623" y="3755135"/>
            <a:ext cx="490727" cy="448056"/>
          </a:xfrm>
          <a:prstGeom prst="rect">
            <a:avLst/>
          </a:prstGeom>
        </p:spPr>
      </p:pic>
      <p:sp>
        <p:nvSpPr>
          <p:cNvPr id="154" name="object 154"/>
          <p:cNvSpPr txBox="1"/>
          <p:nvPr/>
        </p:nvSpPr>
        <p:spPr>
          <a:xfrm>
            <a:off x="3619407" y="3897883"/>
            <a:ext cx="1885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55" name="object 155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3328415" y="3377184"/>
            <a:ext cx="243839" cy="1161287"/>
          </a:xfrm>
          <a:prstGeom prst="rect">
            <a:avLst/>
          </a:prstGeom>
        </p:spPr>
      </p:pic>
      <p:sp>
        <p:nvSpPr>
          <p:cNvPr id="156" name="object 156"/>
          <p:cNvSpPr txBox="1"/>
          <p:nvPr/>
        </p:nvSpPr>
        <p:spPr>
          <a:xfrm>
            <a:off x="3409307" y="3779011"/>
            <a:ext cx="80645" cy="30924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05000"/>
              </a:lnSpc>
              <a:spcBef>
                <a:spcPts val="65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B  U  T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57" name="object 157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3526535" y="4392167"/>
            <a:ext cx="387096" cy="228600"/>
          </a:xfrm>
          <a:prstGeom prst="rect">
            <a:avLst/>
          </a:prstGeom>
        </p:spPr>
      </p:pic>
      <p:sp>
        <p:nvSpPr>
          <p:cNvPr id="158" name="object 158"/>
          <p:cNvSpPr txBox="1"/>
          <p:nvPr/>
        </p:nvSpPr>
        <p:spPr>
          <a:xfrm>
            <a:off x="3555844" y="4387405"/>
            <a:ext cx="198120" cy="31559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7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IUT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59" name="object 159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3989832" y="3480815"/>
            <a:ext cx="524256" cy="341376"/>
          </a:xfrm>
          <a:prstGeom prst="rect">
            <a:avLst/>
          </a:prstGeom>
        </p:spPr>
      </p:pic>
      <p:sp>
        <p:nvSpPr>
          <p:cNvPr id="160" name="object 160"/>
          <p:cNvSpPr txBox="1"/>
          <p:nvPr/>
        </p:nvSpPr>
        <p:spPr>
          <a:xfrm>
            <a:off x="4152633" y="3565144"/>
            <a:ext cx="197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latin typeface="Arial"/>
                <a:cs typeface="Arial"/>
              </a:rPr>
              <a:t>1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an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61" name="object 161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3989832" y="3206495"/>
            <a:ext cx="524256" cy="368808"/>
          </a:xfrm>
          <a:prstGeom prst="rect">
            <a:avLst/>
          </a:prstGeom>
        </p:spPr>
      </p:pic>
      <p:sp>
        <p:nvSpPr>
          <p:cNvPr id="162" name="object 162"/>
          <p:cNvSpPr txBox="1"/>
          <p:nvPr/>
        </p:nvSpPr>
        <p:spPr>
          <a:xfrm>
            <a:off x="4131997" y="3271011"/>
            <a:ext cx="2349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69" marR="5080" indent="-52705">
              <a:lnSpc>
                <a:spcPct val="125000"/>
              </a:lnSpc>
              <a:spcBef>
                <a:spcPts val="100"/>
              </a:spcBef>
            </a:pPr>
            <a:r>
              <a:rPr sz="400" b="1" spc="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400" b="1" spc="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pro.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63" name="object 163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3733800" y="3645408"/>
            <a:ext cx="387096" cy="228600"/>
          </a:xfrm>
          <a:prstGeom prst="rect">
            <a:avLst/>
          </a:prstGeom>
        </p:spPr>
      </p:pic>
      <p:sp>
        <p:nvSpPr>
          <p:cNvPr id="164" name="object 164"/>
          <p:cNvSpPr txBox="1"/>
          <p:nvPr/>
        </p:nvSpPr>
        <p:spPr>
          <a:xfrm>
            <a:off x="3894421" y="3675888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165" name="object 165"/>
          <p:cNvGrpSpPr/>
          <p:nvPr/>
        </p:nvGrpSpPr>
        <p:grpSpPr>
          <a:xfrm>
            <a:off x="7443216" y="2755392"/>
            <a:ext cx="548640" cy="1777364"/>
            <a:chOff x="7443216" y="2755392"/>
            <a:chExt cx="548640" cy="1777364"/>
          </a:xfrm>
        </p:grpSpPr>
        <p:pic>
          <p:nvPicPr>
            <p:cNvPr id="166" name="object 16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443216" y="4105656"/>
              <a:ext cx="323088" cy="426720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443216" y="3739896"/>
              <a:ext cx="323088" cy="463296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443216" y="3456432"/>
              <a:ext cx="323088" cy="38100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668768" y="3169920"/>
              <a:ext cx="323088" cy="277368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443216" y="2883408"/>
              <a:ext cx="323088" cy="310895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443216" y="2755392"/>
              <a:ext cx="323088" cy="225551"/>
            </a:xfrm>
            <a:prstGeom prst="rect">
              <a:avLst/>
            </a:prstGeom>
          </p:spPr>
        </p:pic>
      </p:grpSp>
      <p:sp>
        <p:nvSpPr>
          <p:cNvPr id="172" name="object 172"/>
          <p:cNvSpPr txBox="1"/>
          <p:nvPr/>
        </p:nvSpPr>
        <p:spPr>
          <a:xfrm>
            <a:off x="7517608" y="2805176"/>
            <a:ext cx="17208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b="1" spc="30" dirty="0">
                <a:solidFill>
                  <a:srgbClr val="FFFFFF"/>
                </a:solidFill>
                <a:latin typeface="Arial"/>
                <a:cs typeface="Arial"/>
              </a:rPr>
              <a:t>DN</a:t>
            </a:r>
            <a:r>
              <a:rPr sz="300" b="1" spc="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00" b="1" spc="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73" name="object 173"/>
          <p:cNvGrpSpPr/>
          <p:nvPr/>
        </p:nvGrpSpPr>
        <p:grpSpPr>
          <a:xfrm>
            <a:off x="7443216" y="3063239"/>
            <a:ext cx="548640" cy="487680"/>
            <a:chOff x="7443216" y="3063239"/>
            <a:chExt cx="548640" cy="487680"/>
          </a:xfrm>
        </p:grpSpPr>
        <p:pic>
          <p:nvPicPr>
            <p:cNvPr id="174" name="object 17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443216" y="3349751"/>
              <a:ext cx="323088" cy="201168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671816" y="3063239"/>
              <a:ext cx="320040" cy="216407"/>
            </a:xfrm>
            <a:prstGeom prst="rect">
              <a:avLst/>
            </a:prstGeom>
          </p:spPr>
        </p:pic>
      </p:grpSp>
      <p:sp>
        <p:nvSpPr>
          <p:cNvPr id="176" name="object 176"/>
          <p:cNvSpPr txBox="1"/>
          <p:nvPr/>
        </p:nvSpPr>
        <p:spPr>
          <a:xfrm>
            <a:off x="7520140" y="3103372"/>
            <a:ext cx="39560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9395" algn="l"/>
              </a:tabLst>
            </a:pPr>
            <a:r>
              <a:rPr sz="300" b="1" spc="20" dirty="0">
                <a:solidFill>
                  <a:srgbClr val="FFFFFF"/>
                </a:solidFill>
                <a:latin typeface="Calibri"/>
                <a:cs typeface="Calibri"/>
              </a:rPr>
              <a:t>DS</a:t>
            </a:r>
            <a:r>
              <a:rPr sz="300" b="1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" b="1" dirty="0">
                <a:solidFill>
                  <a:srgbClr val="FFFFFF"/>
                </a:solidFill>
                <a:latin typeface="Calibri"/>
                <a:cs typeface="Calibri"/>
              </a:rPr>
              <a:t>A	</a:t>
            </a:r>
            <a:r>
              <a:rPr sz="400" b="1" spc="-5" dirty="0">
                <a:solidFill>
                  <a:srgbClr val="FFFFFF"/>
                </a:solidFill>
                <a:latin typeface="Arial"/>
                <a:cs typeface="Arial"/>
              </a:rPr>
              <a:t>DSAA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77" name="object 177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7504176" y="4401311"/>
            <a:ext cx="429768" cy="228600"/>
          </a:xfrm>
          <a:prstGeom prst="rect">
            <a:avLst/>
          </a:prstGeom>
        </p:spPr>
      </p:pic>
      <p:sp>
        <p:nvSpPr>
          <p:cNvPr id="178" name="object 178"/>
          <p:cNvSpPr txBox="1"/>
          <p:nvPr/>
        </p:nvSpPr>
        <p:spPr>
          <a:xfrm>
            <a:off x="7404549" y="4404169"/>
            <a:ext cx="438150" cy="2959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95885" algn="r">
              <a:lnSpc>
                <a:spcPct val="100000"/>
              </a:lnSpc>
              <a:spcBef>
                <a:spcPts val="31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79" name="object 179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853439" y="4495800"/>
            <a:ext cx="2520696" cy="326136"/>
          </a:xfrm>
          <a:prstGeom prst="rect">
            <a:avLst/>
          </a:prstGeom>
        </p:spPr>
      </p:pic>
      <p:sp>
        <p:nvSpPr>
          <p:cNvPr id="180" name="object 180"/>
          <p:cNvSpPr txBox="1"/>
          <p:nvPr/>
        </p:nvSpPr>
        <p:spPr>
          <a:xfrm>
            <a:off x="1801547" y="4552188"/>
            <a:ext cx="6267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IVE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8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81" name="object 181"/>
          <p:cNvGrpSpPr/>
          <p:nvPr/>
        </p:nvGrpSpPr>
        <p:grpSpPr>
          <a:xfrm>
            <a:off x="4587240" y="2237232"/>
            <a:ext cx="1740535" cy="1661160"/>
            <a:chOff x="4587240" y="2237232"/>
            <a:chExt cx="1740535" cy="1661160"/>
          </a:xfrm>
        </p:grpSpPr>
        <p:pic>
          <p:nvPicPr>
            <p:cNvPr id="182" name="object 182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708904" y="2432304"/>
              <a:ext cx="618744" cy="387095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587240" y="3441192"/>
              <a:ext cx="618743" cy="381000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587240" y="2846832"/>
              <a:ext cx="618743" cy="341375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587240" y="3090672"/>
              <a:ext cx="618743" cy="445007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708904" y="2237232"/>
              <a:ext cx="618744" cy="292607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824728" y="3660648"/>
              <a:ext cx="387096" cy="237744"/>
            </a:xfrm>
            <a:prstGeom prst="rect">
              <a:avLst/>
            </a:prstGeom>
          </p:spPr>
        </p:pic>
      </p:grpSp>
      <p:sp>
        <p:nvSpPr>
          <p:cNvPr id="188" name="object 188"/>
          <p:cNvSpPr txBox="1"/>
          <p:nvPr/>
        </p:nvSpPr>
        <p:spPr>
          <a:xfrm>
            <a:off x="5984199" y="3703320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pic>
        <p:nvPicPr>
          <p:cNvPr id="189" name="object 189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4703064" y="3660647"/>
            <a:ext cx="387096" cy="237744"/>
          </a:xfrm>
          <a:prstGeom prst="rect">
            <a:avLst/>
          </a:prstGeom>
        </p:spPr>
      </p:pic>
      <p:sp>
        <p:nvSpPr>
          <p:cNvPr id="190" name="object 190"/>
          <p:cNvSpPr txBox="1"/>
          <p:nvPr/>
        </p:nvSpPr>
        <p:spPr>
          <a:xfrm>
            <a:off x="4863386" y="3703320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pic>
        <p:nvPicPr>
          <p:cNvPr id="191" name="object 191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5708903" y="2100072"/>
            <a:ext cx="618744" cy="240792"/>
          </a:xfrm>
          <a:prstGeom prst="rect">
            <a:avLst/>
          </a:prstGeom>
        </p:spPr>
      </p:pic>
      <p:sp>
        <p:nvSpPr>
          <p:cNvPr id="192" name="object 192"/>
          <p:cNvSpPr txBox="1"/>
          <p:nvPr/>
        </p:nvSpPr>
        <p:spPr>
          <a:xfrm>
            <a:off x="5965220" y="2149348"/>
            <a:ext cx="10541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93" name="object 193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5266944" y="3660647"/>
            <a:ext cx="387096" cy="237744"/>
          </a:xfrm>
          <a:prstGeom prst="rect">
            <a:avLst/>
          </a:prstGeom>
        </p:spPr>
      </p:pic>
      <p:sp>
        <p:nvSpPr>
          <p:cNvPr id="194" name="object 194"/>
          <p:cNvSpPr txBox="1"/>
          <p:nvPr/>
        </p:nvSpPr>
        <p:spPr>
          <a:xfrm>
            <a:off x="5425961" y="3703320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pic>
        <p:nvPicPr>
          <p:cNvPr id="195" name="object 195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4587240" y="2752344"/>
            <a:ext cx="1740408" cy="207263"/>
          </a:xfrm>
          <a:prstGeom prst="rect">
            <a:avLst/>
          </a:prstGeom>
        </p:spPr>
      </p:pic>
      <p:sp>
        <p:nvSpPr>
          <p:cNvPr id="196" name="object 196"/>
          <p:cNvSpPr txBox="1"/>
          <p:nvPr/>
        </p:nvSpPr>
        <p:spPr>
          <a:xfrm>
            <a:off x="5050801" y="2780283"/>
            <a:ext cx="80962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20" dirty="0">
                <a:solidFill>
                  <a:srgbClr val="FFFFFF"/>
                </a:solidFill>
                <a:latin typeface="Arial"/>
                <a:cs typeface="Arial"/>
              </a:rPr>
              <a:t>Diplômes </a:t>
            </a:r>
            <a:r>
              <a:rPr sz="40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b="1" spc="20" dirty="0">
                <a:solidFill>
                  <a:srgbClr val="FFFFFF"/>
                </a:solidFill>
                <a:latin typeface="Arial"/>
                <a:cs typeface="Arial"/>
              </a:rPr>
              <a:t>Grandes</a:t>
            </a:r>
            <a:r>
              <a:rPr sz="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b="1" spc="20" dirty="0">
                <a:solidFill>
                  <a:srgbClr val="FFFFFF"/>
                </a:solidFill>
                <a:latin typeface="Arial"/>
                <a:cs typeface="Arial"/>
              </a:rPr>
              <a:t>Ecoles</a:t>
            </a:r>
            <a:endParaRPr sz="400">
              <a:latin typeface="Arial"/>
              <a:cs typeface="Arial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5883981" y="2315474"/>
            <a:ext cx="118745" cy="37338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Vétérinaire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98" name="object 198"/>
          <p:cNvGrpSpPr/>
          <p:nvPr/>
        </p:nvGrpSpPr>
        <p:grpSpPr>
          <a:xfrm>
            <a:off x="8247888" y="2819400"/>
            <a:ext cx="307975" cy="1801495"/>
            <a:chOff x="8247888" y="2819400"/>
            <a:chExt cx="307975" cy="1801495"/>
          </a:xfrm>
        </p:grpSpPr>
        <p:pic>
          <p:nvPicPr>
            <p:cNvPr id="199" name="object 19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247888" y="4099560"/>
              <a:ext cx="307848" cy="432815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247888" y="3742944"/>
              <a:ext cx="307848" cy="466344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247888" y="3090672"/>
              <a:ext cx="307848" cy="396239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8247888" y="2819400"/>
              <a:ext cx="307848" cy="365760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290560" y="4392167"/>
              <a:ext cx="222503" cy="228600"/>
            </a:xfrm>
            <a:prstGeom prst="rect">
              <a:avLst/>
            </a:prstGeom>
          </p:spPr>
        </p:pic>
      </p:grpSp>
      <p:sp>
        <p:nvSpPr>
          <p:cNvPr id="204" name="object 204"/>
          <p:cNvSpPr txBox="1"/>
          <p:nvPr/>
        </p:nvSpPr>
        <p:spPr>
          <a:xfrm>
            <a:off x="8366648" y="4422647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205" name="object 205"/>
          <p:cNvGrpSpPr/>
          <p:nvPr/>
        </p:nvGrpSpPr>
        <p:grpSpPr>
          <a:xfrm>
            <a:off x="8247888" y="2755392"/>
            <a:ext cx="311150" cy="1130935"/>
            <a:chOff x="8247888" y="2755392"/>
            <a:chExt cx="311150" cy="1130935"/>
          </a:xfrm>
        </p:grpSpPr>
        <p:pic>
          <p:nvPicPr>
            <p:cNvPr id="206" name="object 206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247888" y="3395472"/>
              <a:ext cx="307848" cy="441959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8409432" y="3678936"/>
              <a:ext cx="143255" cy="207263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8247888" y="2755392"/>
              <a:ext cx="310896" cy="158495"/>
            </a:xfrm>
            <a:prstGeom prst="rect">
              <a:avLst/>
            </a:prstGeom>
          </p:spPr>
        </p:pic>
      </p:grpSp>
      <p:sp>
        <p:nvSpPr>
          <p:cNvPr id="209" name="object 209"/>
          <p:cNvSpPr txBox="1"/>
          <p:nvPr/>
        </p:nvSpPr>
        <p:spPr>
          <a:xfrm>
            <a:off x="8249807" y="3023395"/>
            <a:ext cx="118745" cy="124460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b="1" spc="-30" dirty="0">
                <a:latin typeface="Calibri"/>
                <a:cs typeface="Calibri"/>
              </a:rPr>
              <a:t>D</a:t>
            </a:r>
            <a:r>
              <a:rPr sz="600" b="1" spc="-15" dirty="0">
                <a:latin typeface="Calibri"/>
                <a:cs typeface="Calibri"/>
              </a:rPr>
              <a:t>i</a:t>
            </a:r>
            <a:r>
              <a:rPr sz="600" b="1" spc="-25" dirty="0">
                <a:latin typeface="Calibri"/>
                <a:cs typeface="Calibri"/>
              </a:rPr>
              <a:t>p</a:t>
            </a:r>
            <a:r>
              <a:rPr sz="600" b="1" spc="-10" dirty="0">
                <a:latin typeface="Calibri"/>
                <a:cs typeface="Calibri"/>
              </a:rPr>
              <a:t>l</a:t>
            </a:r>
            <a:r>
              <a:rPr sz="600" b="1" spc="-25" dirty="0">
                <a:latin typeface="Calibri"/>
                <a:cs typeface="Calibri"/>
              </a:rPr>
              <a:t>ô</a:t>
            </a:r>
            <a:r>
              <a:rPr sz="600" b="1" spc="-30" dirty="0">
                <a:latin typeface="Calibri"/>
                <a:cs typeface="Calibri"/>
              </a:rPr>
              <a:t>m</a:t>
            </a:r>
            <a:r>
              <a:rPr sz="600" b="1" spc="-15" dirty="0">
                <a:latin typeface="Calibri"/>
                <a:cs typeface="Calibri"/>
              </a:rPr>
              <a:t>e</a:t>
            </a:r>
            <a:r>
              <a:rPr sz="600" b="1" dirty="0">
                <a:latin typeface="Calibri"/>
                <a:cs typeface="Calibri"/>
              </a:rPr>
              <a:t>s</a:t>
            </a:r>
            <a:r>
              <a:rPr sz="600" b="1" spc="-25" dirty="0">
                <a:latin typeface="Calibri"/>
                <a:cs typeface="Calibri"/>
              </a:rPr>
              <a:t> d</a:t>
            </a:r>
            <a:r>
              <a:rPr sz="600" b="1" spc="-5" dirty="0">
                <a:latin typeface="Calibri"/>
                <a:cs typeface="Calibri"/>
              </a:rPr>
              <a:t>’</a:t>
            </a:r>
            <a:r>
              <a:rPr sz="600" b="1" spc="-15" dirty="0">
                <a:latin typeface="Calibri"/>
                <a:cs typeface="Calibri"/>
              </a:rPr>
              <a:t>éc</a:t>
            </a:r>
            <a:r>
              <a:rPr sz="600" b="1" spc="-25" dirty="0">
                <a:latin typeface="Calibri"/>
                <a:cs typeface="Calibri"/>
              </a:rPr>
              <a:t>o</a:t>
            </a:r>
            <a:r>
              <a:rPr sz="600" b="1" spc="-10" dirty="0">
                <a:latin typeface="Calibri"/>
                <a:cs typeface="Calibri"/>
              </a:rPr>
              <a:t>l</a:t>
            </a:r>
            <a:r>
              <a:rPr sz="600" b="1" spc="-15" dirty="0">
                <a:latin typeface="Calibri"/>
                <a:cs typeface="Calibri"/>
              </a:rPr>
              <a:t>e</a:t>
            </a:r>
            <a:r>
              <a:rPr sz="600" b="1" dirty="0">
                <a:latin typeface="Calibri"/>
                <a:cs typeface="Calibri"/>
              </a:rPr>
              <a:t>s</a:t>
            </a:r>
            <a:r>
              <a:rPr sz="600" b="1" spc="-3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:</a:t>
            </a:r>
            <a:r>
              <a:rPr sz="600" spc="-6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t</a:t>
            </a:r>
            <a:r>
              <a:rPr sz="400" spc="25" dirty="0">
                <a:latin typeface="Calibri"/>
                <a:cs typeface="Calibri"/>
              </a:rPr>
              <a:t>ou</a:t>
            </a:r>
            <a:r>
              <a:rPr sz="400" spc="20" dirty="0">
                <a:latin typeface="Calibri"/>
                <a:cs typeface="Calibri"/>
              </a:rPr>
              <a:t>r</a:t>
            </a:r>
            <a:r>
              <a:rPr sz="400" spc="5" dirty="0">
                <a:latin typeface="Calibri"/>
                <a:cs typeface="Calibri"/>
              </a:rPr>
              <a:t>i</a:t>
            </a:r>
            <a:r>
              <a:rPr sz="400" spc="15" dirty="0">
                <a:latin typeface="Calibri"/>
                <a:cs typeface="Calibri"/>
              </a:rPr>
              <a:t>s</a:t>
            </a:r>
            <a:r>
              <a:rPr sz="400" spc="40" dirty="0">
                <a:latin typeface="Calibri"/>
                <a:cs typeface="Calibri"/>
              </a:rPr>
              <a:t>m</a:t>
            </a:r>
            <a:r>
              <a:rPr sz="400" spc="25" dirty="0">
                <a:latin typeface="Calibri"/>
                <a:cs typeface="Calibri"/>
              </a:rPr>
              <a:t>e</a:t>
            </a:r>
            <a:r>
              <a:rPr sz="400" dirty="0">
                <a:latin typeface="Calibri"/>
                <a:cs typeface="Calibri"/>
              </a:rPr>
              <a:t>,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c</a:t>
            </a:r>
            <a:r>
              <a:rPr sz="400" spc="25" dirty="0">
                <a:latin typeface="Calibri"/>
                <a:cs typeface="Calibri"/>
              </a:rPr>
              <a:t>o</a:t>
            </a:r>
            <a:r>
              <a:rPr sz="400" spc="40" dirty="0">
                <a:latin typeface="Calibri"/>
                <a:cs typeface="Calibri"/>
              </a:rPr>
              <a:t>mm</a:t>
            </a:r>
            <a:r>
              <a:rPr sz="400" spc="25" dirty="0">
                <a:latin typeface="Calibri"/>
                <a:cs typeface="Calibri"/>
              </a:rPr>
              <a:t>un</a:t>
            </a:r>
            <a:r>
              <a:rPr sz="400" spc="5" dirty="0">
                <a:latin typeface="Calibri"/>
                <a:cs typeface="Calibri"/>
              </a:rPr>
              <a:t>i</a:t>
            </a:r>
            <a:r>
              <a:rPr sz="400" spc="15" dirty="0">
                <a:latin typeface="Calibri"/>
                <a:cs typeface="Calibri"/>
              </a:rPr>
              <a:t>c</a:t>
            </a:r>
            <a:r>
              <a:rPr sz="400" spc="20" dirty="0">
                <a:latin typeface="Calibri"/>
                <a:cs typeface="Calibri"/>
              </a:rPr>
              <a:t>a</a:t>
            </a:r>
            <a:r>
              <a:rPr sz="400" spc="15" dirty="0">
                <a:latin typeface="Calibri"/>
                <a:cs typeface="Calibri"/>
              </a:rPr>
              <a:t>t</a:t>
            </a:r>
            <a:r>
              <a:rPr sz="400" spc="5" dirty="0">
                <a:latin typeface="Calibri"/>
                <a:cs typeface="Calibri"/>
              </a:rPr>
              <a:t>i</a:t>
            </a:r>
            <a:r>
              <a:rPr sz="400" spc="25" dirty="0">
                <a:latin typeface="Calibri"/>
                <a:cs typeface="Calibri"/>
              </a:rPr>
              <a:t>on</a:t>
            </a:r>
            <a:r>
              <a:rPr sz="400" dirty="0">
                <a:latin typeface="Calibri"/>
                <a:cs typeface="Calibri"/>
              </a:rPr>
              <a:t>…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210" name="object 210"/>
          <p:cNvGrpSpPr/>
          <p:nvPr/>
        </p:nvGrpSpPr>
        <p:grpSpPr>
          <a:xfrm>
            <a:off x="7927847" y="3093720"/>
            <a:ext cx="381000" cy="1524000"/>
            <a:chOff x="7927847" y="3093720"/>
            <a:chExt cx="381000" cy="1524000"/>
          </a:xfrm>
        </p:grpSpPr>
        <p:pic>
          <p:nvPicPr>
            <p:cNvPr id="211" name="object 211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933943" y="3742944"/>
              <a:ext cx="374903" cy="457200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7933943" y="3185160"/>
              <a:ext cx="374903" cy="301751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7930895" y="3093720"/>
              <a:ext cx="377951" cy="188975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930895" y="4108704"/>
              <a:ext cx="377951" cy="423671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7927847" y="4389120"/>
              <a:ext cx="362711" cy="228600"/>
            </a:xfrm>
            <a:prstGeom prst="rect">
              <a:avLst/>
            </a:prstGeom>
          </p:spPr>
        </p:pic>
      </p:grpSp>
      <p:sp>
        <p:nvSpPr>
          <p:cNvPr id="216" name="object 216"/>
          <p:cNvSpPr txBox="1"/>
          <p:nvPr/>
        </p:nvSpPr>
        <p:spPr>
          <a:xfrm>
            <a:off x="8075336" y="4422647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217" name="object 217"/>
          <p:cNvGrpSpPr/>
          <p:nvPr/>
        </p:nvGrpSpPr>
        <p:grpSpPr>
          <a:xfrm>
            <a:off x="7933943" y="3392423"/>
            <a:ext cx="375285" cy="445134"/>
            <a:chOff x="7933943" y="3392423"/>
            <a:chExt cx="375285" cy="445134"/>
          </a:xfrm>
        </p:grpSpPr>
        <p:pic>
          <p:nvPicPr>
            <p:cNvPr id="218" name="object 218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7933943" y="3496055"/>
              <a:ext cx="374903" cy="341375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933943" y="3392423"/>
              <a:ext cx="374903" cy="201167"/>
            </a:xfrm>
            <a:prstGeom prst="rect">
              <a:avLst/>
            </a:prstGeom>
          </p:spPr>
        </p:pic>
      </p:grpSp>
      <p:sp>
        <p:nvSpPr>
          <p:cNvPr id="220" name="object 220"/>
          <p:cNvSpPr txBox="1"/>
          <p:nvPr/>
        </p:nvSpPr>
        <p:spPr>
          <a:xfrm>
            <a:off x="8017562" y="3638081"/>
            <a:ext cx="118745" cy="68199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b="1" spc="-30" dirty="0">
                <a:latin typeface="Calibri"/>
                <a:cs typeface="Calibri"/>
              </a:rPr>
              <a:t>Social</a:t>
            </a:r>
            <a:r>
              <a:rPr sz="600" b="1" spc="160" dirty="0">
                <a:latin typeface="Calibri"/>
                <a:cs typeface="Calibri"/>
              </a:rPr>
              <a:t> </a:t>
            </a:r>
            <a:r>
              <a:rPr sz="600" b="1" spc="-20" dirty="0">
                <a:latin typeface="Calibri"/>
                <a:cs typeface="Calibri"/>
              </a:rPr>
              <a:t>et</a:t>
            </a:r>
            <a:r>
              <a:rPr sz="600" b="1" spc="160" dirty="0">
                <a:latin typeface="Calibri"/>
                <a:cs typeface="Calibri"/>
              </a:rPr>
              <a:t> </a:t>
            </a:r>
            <a:r>
              <a:rPr sz="600" b="1" spc="-35" dirty="0">
                <a:latin typeface="Calibri"/>
                <a:cs typeface="Calibri"/>
              </a:rPr>
              <a:t>paramédical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21" name="object 221"/>
          <p:cNvGrpSpPr/>
          <p:nvPr/>
        </p:nvGrpSpPr>
        <p:grpSpPr>
          <a:xfrm>
            <a:off x="2791967" y="2740151"/>
            <a:ext cx="591820" cy="1762125"/>
            <a:chOff x="2791967" y="2740151"/>
            <a:chExt cx="591820" cy="1762125"/>
          </a:xfrm>
        </p:grpSpPr>
        <p:pic>
          <p:nvPicPr>
            <p:cNvPr id="222" name="object 222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3020567" y="4102607"/>
              <a:ext cx="362711" cy="399288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020567" y="3755135"/>
              <a:ext cx="362711" cy="441959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877311" y="3441191"/>
              <a:ext cx="505967" cy="411479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791967" y="2849879"/>
              <a:ext cx="591311" cy="335280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791967" y="3090671"/>
              <a:ext cx="591311" cy="399288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791967" y="2740151"/>
              <a:ext cx="591311" cy="228600"/>
            </a:xfrm>
            <a:prstGeom prst="rect">
              <a:avLst/>
            </a:prstGeom>
          </p:spPr>
        </p:pic>
      </p:grpSp>
      <p:sp>
        <p:nvSpPr>
          <p:cNvPr id="228" name="object 228"/>
          <p:cNvSpPr txBox="1"/>
          <p:nvPr/>
        </p:nvSpPr>
        <p:spPr>
          <a:xfrm>
            <a:off x="2960291" y="2770632"/>
            <a:ext cx="26225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-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" b="1" spc="-45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500" b="1" spc="-55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500" b="1" spc="-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500" b="1" spc="-55" dirty="0">
                <a:solidFill>
                  <a:srgbClr val="FFFFFF"/>
                </a:solidFill>
                <a:latin typeface="Arial"/>
                <a:cs typeface="Arial"/>
              </a:rPr>
              <a:t>ie</a:t>
            </a:r>
            <a:r>
              <a:rPr sz="500" b="1" spc="-4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5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500">
              <a:latin typeface="Arial"/>
              <a:cs typeface="Arial"/>
            </a:endParaRPr>
          </a:p>
        </p:txBody>
      </p:sp>
      <p:pic>
        <p:nvPicPr>
          <p:cNvPr id="229" name="object 229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3014472" y="4370832"/>
            <a:ext cx="377951" cy="228600"/>
          </a:xfrm>
          <a:prstGeom prst="rect">
            <a:avLst/>
          </a:prstGeom>
        </p:spPr>
      </p:pic>
      <p:sp>
        <p:nvSpPr>
          <p:cNvPr id="230" name="object 230"/>
          <p:cNvSpPr txBox="1"/>
          <p:nvPr/>
        </p:nvSpPr>
        <p:spPr>
          <a:xfrm>
            <a:off x="3169150" y="4401311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8059576" y="3122167"/>
            <a:ext cx="7429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b="1" spc="2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300">
              <a:latin typeface="Calibri"/>
              <a:cs typeface="Calibri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8074483" y="3436111"/>
            <a:ext cx="7429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b="1" spc="2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300">
              <a:latin typeface="Calibri"/>
              <a:cs typeface="Calibri"/>
            </a:endParaRPr>
          </a:p>
        </p:txBody>
      </p:sp>
      <p:pic>
        <p:nvPicPr>
          <p:cNvPr id="233" name="object 233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4453128" y="3755135"/>
            <a:ext cx="246887" cy="783335"/>
          </a:xfrm>
          <a:prstGeom prst="rect">
            <a:avLst/>
          </a:prstGeom>
        </p:spPr>
      </p:pic>
      <p:sp>
        <p:nvSpPr>
          <p:cNvPr id="234" name="object 234"/>
          <p:cNvSpPr txBox="1"/>
          <p:nvPr/>
        </p:nvSpPr>
        <p:spPr>
          <a:xfrm>
            <a:off x="4532800" y="3922267"/>
            <a:ext cx="85090" cy="3975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140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C  P</a:t>
            </a:r>
            <a:endParaRPr sz="600">
              <a:latin typeface="Arial"/>
              <a:cs typeface="Arial"/>
            </a:endParaRPr>
          </a:p>
          <a:p>
            <a:pPr marL="12700" marR="5080">
              <a:lnSpc>
                <a:spcPts val="700"/>
              </a:lnSpc>
              <a:spcBef>
                <a:spcPts val="110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G  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35" name="object 235"/>
          <p:cNvGrpSpPr/>
          <p:nvPr/>
        </p:nvGrpSpPr>
        <p:grpSpPr>
          <a:xfrm>
            <a:off x="5151120" y="3093720"/>
            <a:ext cx="1176655" cy="454659"/>
            <a:chOff x="5151120" y="3093720"/>
            <a:chExt cx="1176655" cy="454659"/>
          </a:xfrm>
        </p:grpSpPr>
        <p:pic>
          <p:nvPicPr>
            <p:cNvPr id="236" name="object 236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151120" y="3093720"/>
              <a:ext cx="621791" cy="445008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708904" y="3099816"/>
              <a:ext cx="618744" cy="448056"/>
            </a:xfrm>
            <a:prstGeom prst="rect">
              <a:avLst/>
            </a:prstGeom>
          </p:spPr>
        </p:pic>
      </p:grpSp>
      <p:sp>
        <p:nvSpPr>
          <p:cNvPr id="238" name="object 238"/>
          <p:cNvSpPr txBox="1"/>
          <p:nvPr/>
        </p:nvSpPr>
        <p:spPr>
          <a:xfrm>
            <a:off x="4735420" y="2888585"/>
            <a:ext cx="235585" cy="745490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algn="ctr">
              <a:lnSpc>
                <a:spcPts val="819"/>
              </a:lnSpc>
              <a:spcBef>
                <a:spcPts val="6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700" b="1" spc="-20" dirty="0">
                <a:solidFill>
                  <a:srgbClr val="FFFFFF"/>
                </a:solidFill>
                <a:latin typeface="Calibri"/>
                <a:cs typeface="Calibri"/>
              </a:rPr>
              <a:t>mme</a:t>
            </a:r>
            <a:r>
              <a:rPr sz="700" b="1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7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700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700">
              <a:latin typeface="Calibri"/>
              <a:cs typeface="Calibri"/>
            </a:endParaRPr>
          </a:p>
          <a:p>
            <a:pPr algn="ctr">
              <a:lnSpc>
                <a:spcPts val="819"/>
              </a:lnSpc>
            </a:pP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5300888" y="2885680"/>
            <a:ext cx="133985" cy="76390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700" b="1" spc="-25" dirty="0">
                <a:solidFill>
                  <a:srgbClr val="FFFFFF"/>
                </a:solidFill>
                <a:latin typeface="Calibri"/>
                <a:cs typeface="Calibri"/>
              </a:rPr>
              <a:t>Gr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nde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20" dirty="0">
                <a:solidFill>
                  <a:srgbClr val="FFFFFF"/>
                </a:solidFill>
                <a:latin typeface="Calibri"/>
                <a:cs typeface="Calibri"/>
              </a:rPr>
              <a:t>Éc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5856233" y="2980168"/>
            <a:ext cx="235585" cy="62357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 marR="5080" indent="91440">
              <a:lnSpc>
                <a:spcPts val="800"/>
              </a:lnSpc>
              <a:spcBef>
                <a:spcPts val="125"/>
              </a:spcBef>
            </a:pP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700" b="1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én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-  </a:t>
            </a:r>
            <a:r>
              <a:rPr sz="700" b="1" spc="-5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700" b="1" spc="-20" dirty="0">
                <a:solidFill>
                  <a:srgbClr val="FFFFFF"/>
                </a:solidFill>
                <a:latin typeface="Calibri"/>
                <a:cs typeface="Calibri"/>
              </a:rPr>
              <a:t>té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7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41" name="object 241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908303" y="2368295"/>
            <a:ext cx="408431" cy="231648"/>
          </a:xfrm>
          <a:prstGeom prst="rect">
            <a:avLst/>
          </a:prstGeom>
        </p:spPr>
      </p:pic>
      <p:sp>
        <p:nvSpPr>
          <p:cNvPr id="242" name="object 242"/>
          <p:cNvSpPr txBox="1"/>
          <p:nvPr/>
        </p:nvSpPr>
        <p:spPr>
          <a:xfrm>
            <a:off x="1078720" y="2401823"/>
            <a:ext cx="679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243" name="object 243"/>
          <p:cNvGrpSpPr/>
          <p:nvPr/>
        </p:nvGrpSpPr>
        <p:grpSpPr>
          <a:xfrm>
            <a:off x="7104888" y="2435351"/>
            <a:ext cx="393700" cy="414655"/>
            <a:chOff x="7104888" y="2435351"/>
            <a:chExt cx="393700" cy="414655"/>
          </a:xfrm>
        </p:grpSpPr>
        <p:pic>
          <p:nvPicPr>
            <p:cNvPr id="244" name="object 244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7104888" y="2578607"/>
              <a:ext cx="393192" cy="271271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7104888" y="2435351"/>
              <a:ext cx="393192" cy="237744"/>
            </a:xfrm>
            <a:prstGeom prst="rect">
              <a:avLst/>
            </a:prstGeom>
          </p:spPr>
        </p:pic>
      </p:grpSp>
      <p:sp>
        <p:nvSpPr>
          <p:cNvPr id="246" name="object 246"/>
          <p:cNvSpPr txBox="1"/>
          <p:nvPr/>
        </p:nvSpPr>
        <p:spPr>
          <a:xfrm>
            <a:off x="7211238" y="2491232"/>
            <a:ext cx="181610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b="1" spc="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00" b="1" spc="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00" b="1" spc="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00" b="1" spc="20" dirty="0">
                <a:solidFill>
                  <a:srgbClr val="FFFFFF"/>
                </a:solidFill>
                <a:latin typeface="Arial"/>
                <a:cs typeface="Arial"/>
              </a:rPr>
              <a:t>NP</a:t>
            </a:r>
            <a:endParaRPr sz="30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7517169" y="3787086"/>
            <a:ext cx="118745" cy="340995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b="1" spc="-30" dirty="0">
                <a:latin typeface="Calibri"/>
                <a:cs typeface="Calibri"/>
              </a:rPr>
              <a:t>Beaux-Arts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48" name="object 248"/>
          <p:cNvGrpSpPr/>
          <p:nvPr/>
        </p:nvGrpSpPr>
        <p:grpSpPr>
          <a:xfrm>
            <a:off x="7671816" y="3340608"/>
            <a:ext cx="878205" cy="862965"/>
            <a:chOff x="7671816" y="3340608"/>
            <a:chExt cx="878205" cy="862965"/>
          </a:xfrm>
        </p:grpSpPr>
        <p:pic>
          <p:nvPicPr>
            <p:cNvPr id="249" name="object 249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8406384" y="3340608"/>
              <a:ext cx="143255" cy="207264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7671816" y="3739896"/>
              <a:ext cx="320040" cy="463296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7671816" y="3456432"/>
              <a:ext cx="320040" cy="381000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7671816" y="3349752"/>
              <a:ext cx="320040" cy="201168"/>
            </a:xfrm>
            <a:prstGeom prst="rect">
              <a:avLst/>
            </a:prstGeom>
          </p:spPr>
        </p:pic>
      </p:grpSp>
      <p:sp>
        <p:nvSpPr>
          <p:cNvPr id="253" name="object 253"/>
          <p:cNvSpPr txBox="1"/>
          <p:nvPr/>
        </p:nvSpPr>
        <p:spPr>
          <a:xfrm>
            <a:off x="7533483" y="3393440"/>
            <a:ext cx="38798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b="1" spc="30" dirty="0">
                <a:solidFill>
                  <a:srgbClr val="FFFFFF"/>
                </a:solidFill>
                <a:latin typeface="Arial"/>
                <a:cs typeface="Arial"/>
              </a:rPr>
              <a:t>DN</a:t>
            </a:r>
            <a:r>
              <a:rPr sz="3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00" b="1" dirty="0">
                <a:solidFill>
                  <a:srgbClr val="FFFFFF"/>
                </a:solidFill>
                <a:latin typeface="Arial"/>
                <a:cs typeface="Arial"/>
              </a:rPr>
              <a:t>T        </a:t>
            </a:r>
            <a:r>
              <a:rPr sz="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b="1" spc="-20" dirty="0">
                <a:solidFill>
                  <a:srgbClr val="FFFFFF"/>
                </a:solidFill>
                <a:latin typeface="Arial"/>
                <a:cs typeface="Arial"/>
              </a:rPr>
              <a:t>DN</a:t>
            </a:r>
            <a:r>
              <a:rPr sz="300" b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00" b="1" spc="-20" dirty="0">
                <a:solidFill>
                  <a:srgbClr val="FFFFFF"/>
                </a:solidFill>
                <a:latin typeface="Arial"/>
                <a:cs typeface="Arial"/>
              </a:rPr>
              <a:t>ADE</a:t>
            </a:r>
            <a:endParaRPr sz="300">
              <a:latin typeface="Arial"/>
              <a:cs typeface="Arial"/>
            </a:endParaRPr>
          </a:p>
        </p:txBody>
      </p:sp>
      <p:pic>
        <p:nvPicPr>
          <p:cNvPr id="254" name="object 254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7443216" y="3096767"/>
            <a:ext cx="323088" cy="350519"/>
          </a:xfrm>
          <a:prstGeom prst="rect">
            <a:avLst/>
          </a:prstGeom>
        </p:spPr>
      </p:pic>
      <p:sp>
        <p:nvSpPr>
          <p:cNvPr id="255" name="object 255"/>
          <p:cNvSpPr txBox="1"/>
          <p:nvPr/>
        </p:nvSpPr>
        <p:spPr>
          <a:xfrm>
            <a:off x="7751459" y="3730419"/>
            <a:ext cx="118745" cy="44323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b="1" spc="-40" dirty="0">
                <a:latin typeface="Calibri"/>
                <a:cs typeface="Calibri"/>
              </a:rPr>
              <a:t>A</a:t>
            </a:r>
            <a:r>
              <a:rPr sz="600" b="1" spc="-25" dirty="0">
                <a:latin typeface="Calibri"/>
                <a:cs typeface="Calibri"/>
              </a:rPr>
              <a:t>r</a:t>
            </a:r>
            <a:r>
              <a:rPr sz="600" b="1" spc="-20" dirty="0">
                <a:latin typeface="Calibri"/>
                <a:cs typeface="Calibri"/>
              </a:rPr>
              <a:t>t</a:t>
            </a:r>
            <a:r>
              <a:rPr sz="600" b="1" dirty="0">
                <a:latin typeface="Calibri"/>
                <a:cs typeface="Calibri"/>
              </a:rPr>
              <a:t>s</a:t>
            </a:r>
            <a:r>
              <a:rPr sz="600" b="1" spc="-50" dirty="0">
                <a:latin typeface="Calibri"/>
                <a:cs typeface="Calibri"/>
              </a:rPr>
              <a:t> </a:t>
            </a:r>
            <a:r>
              <a:rPr sz="600" b="1" spc="-40" dirty="0">
                <a:latin typeface="Calibri"/>
                <a:cs typeface="Calibri"/>
              </a:rPr>
              <a:t>A</a:t>
            </a:r>
            <a:r>
              <a:rPr sz="600" b="1" spc="-35" dirty="0">
                <a:latin typeface="Calibri"/>
                <a:cs typeface="Calibri"/>
              </a:rPr>
              <a:t>pp</a:t>
            </a:r>
            <a:r>
              <a:rPr sz="600" b="1" spc="-25" dirty="0">
                <a:latin typeface="Calibri"/>
                <a:cs typeface="Calibri"/>
              </a:rPr>
              <a:t>li</a:t>
            </a:r>
            <a:r>
              <a:rPr sz="600" b="1" spc="-35" dirty="0">
                <a:latin typeface="Calibri"/>
                <a:cs typeface="Calibri"/>
              </a:rPr>
              <a:t>qu</a:t>
            </a:r>
            <a:r>
              <a:rPr sz="600" b="1" spc="-30" dirty="0">
                <a:latin typeface="Calibri"/>
                <a:cs typeface="Calibri"/>
              </a:rPr>
              <a:t>é</a:t>
            </a: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56" name="object 256"/>
          <p:cNvSpPr txBox="1">
            <a:spLocks noGrp="1"/>
          </p:cNvSpPr>
          <p:nvPr>
            <p:ph type="title"/>
          </p:nvPr>
        </p:nvSpPr>
        <p:spPr>
          <a:xfrm>
            <a:off x="5210968" y="130555"/>
            <a:ext cx="3217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5" dirty="0">
                <a:solidFill>
                  <a:srgbClr val="FF0000"/>
                </a:solidFill>
              </a:rPr>
              <a:t>LES</a:t>
            </a:r>
            <a:r>
              <a:rPr sz="1800" spc="-70" dirty="0">
                <a:solidFill>
                  <a:srgbClr val="FF0000"/>
                </a:solidFill>
              </a:rPr>
              <a:t> </a:t>
            </a:r>
            <a:r>
              <a:rPr sz="1800" spc="15" dirty="0">
                <a:solidFill>
                  <a:srgbClr val="FF0000"/>
                </a:solidFill>
              </a:rPr>
              <a:t>ÉTUDES</a:t>
            </a:r>
            <a:r>
              <a:rPr sz="1800" spc="-65" dirty="0">
                <a:solidFill>
                  <a:srgbClr val="FF0000"/>
                </a:solidFill>
              </a:rPr>
              <a:t> </a:t>
            </a:r>
            <a:r>
              <a:rPr sz="1800" spc="15" dirty="0">
                <a:solidFill>
                  <a:srgbClr val="FF0000"/>
                </a:solidFill>
              </a:rPr>
              <a:t>APRÈS</a:t>
            </a:r>
            <a:r>
              <a:rPr sz="1800" spc="-65" dirty="0">
                <a:solidFill>
                  <a:srgbClr val="FF0000"/>
                </a:solidFill>
              </a:rPr>
              <a:t> </a:t>
            </a:r>
            <a:r>
              <a:rPr sz="1800" spc="40" dirty="0">
                <a:solidFill>
                  <a:srgbClr val="FF0000"/>
                </a:solidFill>
              </a:rPr>
              <a:t>LE</a:t>
            </a:r>
            <a:r>
              <a:rPr sz="1800" spc="-65" dirty="0">
                <a:solidFill>
                  <a:srgbClr val="FF0000"/>
                </a:solidFill>
              </a:rPr>
              <a:t> </a:t>
            </a:r>
            <a:r>
              <a:rPr sz="1800" spc="75" dirty="0">
                <a:solidFill>
                  <a:srgbClr val="FF0000"/>
                </a:solidFill>
              </a:rPr>
              <a:t>BAC</a:t>
            </a:r>
            <a:endParaRPr sz="1800"/>
          </a:p>
        </p:txBody>
      </p:sp>
      <p:pic>
        <p:nvPicPr>
          <p:cNvPr id="257" name="object 257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53004" y="24399"/>
            <a:ext cx="2549094" cy="4574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9085">
              <a:lnSpc>
                <a:spcPct val="100000"/>
              </a:lnSpc>
              <a:spcBef>
                <a:spcPts val="100"/>
              </a:spcBef>
            </a:pPr>
            <a:r>
              <a:rPr spc="25" dirty="0"/>
              <a:t>LICENCE</a:t>
            </a:r>
            <a:r>
              <a:rPr spc="-130" dirty="0"/>
              <a:t> </a:t>
            </a:r>
            <a:r>
              <a:rPr dirty="0"/>
              <a:t>-</a:t>
            </a:r>
            <a:r>
              <a:rPr spc="-120" dirty="0"/>
              <a:t> </a:t>
            </a:r>
            <a:r>
              <a:rPr spc="-5" dirty="0"/>
              <a:t>MASTER</a:t>
            </a:r>
            <a:r>
              <a:rPr spc="-130" dirty="0"/>
              <a:t> </a:t>
            </a:r>
            <a:r>
              <a:rPr dirty="0"/>
              <a:t>-</a:t>
            </a:r>
            <a:r>
              <a:rPr spc="-114" dirty="0"/>
              <a:t> </a:t>
            </a:r>
            <a:r>
              <a:rPr spc="10" dirty="0"/>
              <a:t>DOCTORAT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1197863"/>
            <a:ext cx="8339328" cy="3532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62176" y="710691"/>
            <a:ext cx="24326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0" dirty="0">
                <a:latin typeface="Arial MT"/>
                <a:cs typeface="Arial MT"/>
              </a:rPr>
              <a:t>ECTS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-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spc="105" dirty="0">
                <a:latin typeface="Arial MT"/>
                <a:cs typeface="Arial MT"/>
              </a:rPr>
              <a:t>crédits</a:t>
            </a:r>
            <a:r>
              <a:rPr sz="1600" spc="-70" dirty="0">
                <a:latin typeface="Arial MT"/>
                <a:cs typeface="Arial MT"/>
              </a:rPr>
              <a:t> </a:t>
            </a:r>
            <a:r>
              <a:rPr sz="1600" spc="80" dirty="0">
                <a:latin typeface="Arial MT"/>
                <a:cs typeface="Arial MT"/>
              </a:rPr>
              <a:t>européen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883" y="5708"/>
            <a:ext cx="1528353" cy="4566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40100" y="3397248"/>
            <a:ext cx="5712460" cy="1520190"/>
            <a:chOff x="3340100" y="3397248"/>
            <a:chExt cx="5712460" cy="1520190"/>
          </a:xfrm>
        </p:grpSpPr>
        <p:sp>
          <p:nvSpPr>
            <p:cNvPr id="3" name="object 3"/>
            <p:cNvSpPr/>
            <p:nvPr/>
          </p:nvSpPr>
          <p:spPr>
            <a:xfrm>
              <a:off x="3352800" y="3409948"/>
              <a:ext cx="5687060" cy="1494790"/>
            </a:xfrm>
            <a:custGeom>
              <a:avLst/>
              <a:gdLst/>
              <a:ahLst/>
              <a:cxnLst/>
              <a:rect l="l" t="t" r="r" b="b"/>
              <a:pathLst>
                <a:path w="5687059" h="1494789">
                  <a:moveTo>
                    <a:pt x="5437503" y="0"/>
                  </a:moveTo>
                  <a:lnTo>
                    <a:pt x="249113" y="0"/>
                  </a:lnTo>
                  <a:lnTo>
                    <a:pt x="204334" y="4013"/>
                  </a:lnTo>
                  <a:lnTo>
                    <a:pt x="162189" y="15585"/>
                  </a:lnTo>
                  <a:lnTo>
                    <a:pt x="123380" y="34011"/>
                  </a:lnTo>
                  <a:lnTo>
                    <a:pt x="88612" y="58588"/>
                  </a:lnTo>
                  <a:lnTo>
                    <a:pt x="58588" y="88612"/>
                  </a:lnTo>
                  <a:lnTo>
                    <a:pt x="34011" y="123380"/>
                  </a:lnTo>
                  <a:lnTo>
                    <a:pt x="15585" y="162189"/>
                  </a:lnTo>
                  <a:lnTo>
                    <a:pt x="4013" y="204334"/>
                  </a:lnTo>
                  <a:lnTo>
                    <a:pt x="0" y="249113"/>
                  </a:lnTo>
                  <a:lnTo>
                    <a:pt x="0" y="1245522"/>
                  </a:lnTo>
                  <a:lnTo>
                    <a:pt x="4013" y="1290300"/>
                  </a:lnTo>
                  <a:lnTo>
                    <a:pt x="15585" y="1332445"/>
                  </a:lnTo>
                  <a:lnTo>
                    <a:pt x="34011" y="1371254"/>
                  </a:lnTo>
                  <a:lnTo>
                    <a:pt x="58588" y="1406022"/>
                  </a:lnTo>
                  <a:lnTo>
                    <a:pt x="88612" y="1436046"/>
                  </a:lnTo>
                  <a:lnTo>
                    <a:pt x="123380" y="1460623"/>
                  </a:lnTo>
                  <a:lnTo>
                    <a:pt x="162189" y="1479049"/>
                  </a:lnTo>
                  <a:lnTo>
                    <a:pt x="204334" y="1490621"/>
                  </a:lnTo>
                  <a:lnTo>
                    <a:pt x="249113" y="1494635"/>
                  </a:lnTo>
                  <a:lnTo>
                    <a:pt x="5437503" y="1494635"/>
                  </a:lnTo>
                  <a:lnTo>
                    <a:pt x="5482282" y="1490621"/>
                  </a:lnTo>
                  <a:lnTo>
                    <a:pt x="5524427" y="1479049"/>
                  </a:lnTo>
                  <a:lnTo>
                    <a:pt x="5563235" y="1460623"/>
                  </a:lnTo>
                  <a:lnTo>
                    <a:pt x="5598004" y="1436046"/>
                  </a:lnTo>
                  <a:lnTo>
                    <a:pt x="5628028" y="1406022"/>
                  </a:lnTo>
                  <a:lnTo>
                    <a:pt x="5652605" y="1371254"/>
                  </a:lnTo>
                  <a:lnTo>
                    <a:pt x="5671031" y="1332445"/>
                  </a:lnTo>
                  <a:lnTo>
                    <a:pt x="5682603" y="1290300"/>
                  </a:lnTo>
                  <a:lnTo>
                    <a:pt x="5686616" y="1245522"/>
                  </a:lnTo>
                  <a:lnTo>
                    <a:pt x="5686616" y="249113"/>
                  </a:lnTo>
                  <a:lnTo>
                    <a:pt x="5682603" y="204334"/>
                  </a:lnTo>
                  <a:lnTo>
                    <a:pt x="5671031" y="162189"/>
                  </a:lnTo>
                  <a:lnTo>
                    <a:pt x="5652605" y="123380"/>
                  </a:lnTo>
                  <a:lnTo>
                    <a:pt x="5628028" y="88612"/>
                  </a:lnTo>
                  <a:lnTo>
                    <a:pt x="5598004" y="58588"/>
                  </a:lnTo>
                  <a:lnTo>
                    <a:pt x="5563235" y="34011"/>
                  </a:lnTo>
                  <a:lnTo>
                    <a:pt x="5524427" y="15585"/>
                  </a:lnTo>
                  <a:lnTo>
                    <a:pt x="5482282" y="4013"/>
                  </a:lnTo>
                  <a:lnTo>
                    <a:pt x="5437503" y="0"/>
                  </a:lnTo>
                  <a:close/>
                </a:path>
              </a:pathLst>
            </a:custGeom>
            <a:solidFill>
              <a:srgbClr val="00C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52800" y="3409948"/>
              <a:ext cx="5687060" cy="1494790"/>
            </a:xfrm>
            <a:custGeom>
              <a:avLst/>
              <a:gdLst/>
              <a:ahLst/>
              <a:cxnLst/>
              <a:rect l="l" t="t" r="r" b="b"/>
              <a:pathLst>
                <a:path w="5687059" h="1494789">
                  <a:moveTo>
                    <a:pt x="0" y="249113"/>
                  </a:moveTo>
                  <a:lnTo>
                    <a:pt x="4013" y="204334"/>
                  </a:lnTo>
                  <a:lnTo>
                    <a:pt x="15585" y="162189"/>
                  </a:lnTo>
                  <a:lnTo>
                    <a:pt x="34011" y="123380"/>
                  </a:lnTo>
                  <a:lnTo>
                    <a:pt x="58588" y="88612"/>
                  </a:lnTo>
                  <a:lnTo>
                    <a:pt x="88612" y="58588"/>
                  </a:lnTo>
                  <a:lnTo>
                    <a:pt x="123380" y="34011"/>
                  </a:lnTo>
                  <a:lnTo>
                    <a:pt x="162189" y="15585"/>
                  </a:lnTo>
                  <a:lnTo>
                    <a:pt x="204334" y="4013"/>
                  </a:lnTo>
                  <a:lnTo>
                    <a:pt x="249112" y="0"/>
                  </a:lnTo>
                  <a:lnTo>
                    <a:pt x="5437504" y="0"/>
                  </a:lnTo>
                  <a:lnTo>
                    <a:pt x="5482282" y="4013"/>
                  </a:lnTo>
                  <a:lnTo>
                    <a:pt x="5524427" y="15585"/>
                  </a:lnTo>
                  <a:lnTo>
                    <a:pt x="5563236" y="34011"/>
                  </a:lnTo>
                  <a:lnTo>
                    <a:pt x="5598004" y="58588"/>
                  </a:lnTo>
                  <a:lnTo>
                    <a:pt x="5628028" y="88612"/>
                  </a:lnTo>
                  <a:lnTo>
                    <a:pt x="5652605" y="123380"/>
                  </a:lnTo>
                  <a:lnTo>
                    <a:pt x="5671031" y="162189"/>
                  </a:lnTo>
                  <a:lnTo>
                    <a:pt x="5682603" y="204334"/>
                  </a:lnTo>
                  <a:lnTo>
                    <a:pt x="5686617" y="249113"/>
                  </a:lnTo>
                  <a:lnTo>
                    <a:pt x="5686617" y="1245522"/>
                  </a:lnTo>
                  <a:lnTo>
                    <a:pt x="5682603" y="1290300"/>
                  </a:lnTo>
                  <a:lnTo>
                    <a:pt x="5671031" y="1332445"/>
                  </a:lnTo>
                  <a:lnTo>
                    <a:pt x="5652605" y="1371253"/>
                  </a:lnTo>
                  <a:lnTo>
                    <a:pt x="5628028" y="1406022"/>
                  </a:lnTo>
                  <a:lnTo>
                    <a:pt x="5598004" y="1436046"/>
                  </a:lnTo>
                  <a:lnTo>
                    <a:pt x="5563236" y="1460623"/>
                  </a:lnTo>
                  <a:lnTo>
                    <a:pt x="5524427" y="1479049"/>
                  </a:lnTo>
                  <a:lnTo>
                    <a:pt x="5482282" y="1490621"/>
                  </a:lnTo>
                  <a:lnTo>
                    <a:pt x="5437504" y="1494635"/>
                  </a:lnTo>
                  <a:lnTo>
                    <a:pt x="249112" y="1494635"/>
                  </a:lnTo>
                  <a:lnTo>
                    <a:pt x="204334" y="1490621"/>
                  </a:lnTo>
                  <a:lnTo>
                    <a:pt x="162189" y="1479049"/>
                  </a:lnTo>
                  <a:lnTo>
                    <a:pt x="123380" y="1460623"/>
                  </a:lnTo>
                  <a:lnTo>
                    <a:pt x="88612" y="1436046"/>
                  </a:lnTo>
                  <a:lnTo>
                    <a:pt x="58588" y="1406022"/>
                  </a:lnTo>
                  <a:lnTo>
                    <a:pt x="34011" y="1371253"/>
                  </a:lnTo>
                  <a:lnTo>
                    <a:pt x="15585" y="1332445"/>
                  </a:lnTo>
                  <a:lnTo>
                    <a:pt x="4013" y="1290300"/>
                  </a:lnTo>
                  <a:lnTo>
                    <a:pt x="0" y="1245522"/>
                  </a:lnTo>
                  <a:lnTo>
                    <a:pt x="0" y="249113"/>
                  </a:lnTo>
                  <a:close/>
                </a:path>
              </a:pathLst>
            </a:custGeom>
            <a:ln w="25400">
              <a:solidFill>
                <a:srgbClr val="2CFF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8122" y="80264"/>
            <a:ext cx="67900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95" dirty="0"/>
              <a:t>UN</a:t>
            </a:r>
            <a:r>
              <a:rPr sz="2700" spc="90" dirty="0"/>
              <a:t>I</a:t>
            </a:r>
            <a:r>
              <a:rPr sz="2700" spc="55" dirty="0"/>
              <a:t>V</a:t>
            </a:r>
            <a:r>
              <a:rPr sz="2700" spc="-5" dirty="0"/>
              <a:t>E</a:t>
            </a:r>
            <a:r>
              <a:rPr sz="2700" spc="-15" dirty="0"/>
              <a:t>R</a:t>
            </a:r>
            <a:r>
              <a:rPr sz="2700" spc="-5" dirty="0"/>
              <a:t>S</a:t>
            </a:r>
            <a:r>
              <a:rPr sz="2700" spc="90" dirty="0"/>
              <a:t>I</a:t>
            </a:r>
            <a:r>
              <a:rPr sz="2700" spc="15" dirty="0"/>
              <a:t>TÉ</a:t>
            </a:r>
            <a:r>
              <a:rPr sz="2700" spc="-80" dirty="0"/>
              <a:t> </a:t>
            </a:r>
            <a:r>
              <a:rPr sz="2700" spc="90" dirty="0"/>
              <a:t>:</a:t>
            </a:r>
            <a:r>
              <a:rPr sz="2700" spc="-75" dirty="0"/>
              <a:t> </a:t>
            </a:r>
            <a:r>
              <a:rPr sz="2100" spc="105" dirty="0"/>
              <a:t>L</a:t>
            </a:r>
            <a:r>
              <a:rPr sz="2100" spc="55" dirty="0"/>
              <a:t>I</a:t>
            </a:r>
            <a:r>
              <a:rPr sz="2100" spc="30" dirty="0"/>
              <a:t>C</a:t>
            </a:r>
            <a:r>
              <a:rPr sz="2100" dirty="0"/>
              <a:t>E</a:t>
            </a:r>
            <a:r>
              <a:rPr sz="2100" spc="80" dirty="0"/>
              <a:t>N</a:t>
            </a:r>
            <a:r>
              <a:rPr sz="2100" spc="30" dirty="0"/>
              <a:t>C</a:t>
            </a:r>
            <a:r>
              <a:rPr sz="2100" dirty="0"/>
              <a:t>E</a:t>
            </a:r>
            <a:r>
              <a:rPr sz="2100" spc="-65" dirty="0"/>
              <a:t> </a:t>
            </a:r>
            <a:r>
              <a:rPr sz="2100" spc="-120" dirty="0"/>
              <a:t>–</a:t>
            </a:r>
            <a:r>
              <a:rPr sz="2100" spc="-60" dirty="0"/>
              <a:t> </a:t>
            </a:r>
            <a:r>
              <a:rPr sz="2100" dirty="0"/>
              <a:t>M</a:t>
            </a:r>
            <a:r>
              <a:rPr sz="2100" spc="105" dirty="0"/>
              <a:t>A</a:t>
            </a:r>
            <a:r>
              <a:rPr sz="2100" spc="-5" dirty="0"/>
              <a:t>S</a:t>
            </a:r>
            <a:r>
              <a:rPr sz="2100" spc="10" dirty="0"/>
              <a:t>TE</a:t>
            </a:r>
            <a:r>
              <a:rPr sz="2100" spc="-10" dirty="0"/>
              <a:t>R</a:t>
            </a:r>
            <a:r>
              <a:rPr sz="2100" spc="-60" dirty="0"/>
              <a:t> </a:t>
            </a:r>
            <a:r>
              <a:rPr sz="2100" spc="-120" dirty="0"/>
              <a:t>–</a:t>
            </a:r>
            <a:r>
              <a:rPr sz="2100" spc="-60" dirty="0"/>
              <a:t> </a:t>
            </a:r>
            <a:r>
              <a:rPr sz="2100" spc="25" dirty="0"/>
              <a:t>DO</a:t>
            </a:r>
            <a:r>
              <a:rPr sz="2100" spc="30" dirty="0"/>
              <a:t>C</a:t>
            </a:r>
            <a:r>
              <a:rPr sz="2100" dirty="0"/>
              <a:t>T</a:t>
            </a:r>
            <a:r>
              <a:rPr sz="2100" spc="25" dirty="0"/>
              <a:t>O</a:t>
            </a:r>
            <a:r>
              <a:rPr sz="2100" spc="-10" dirty="0"/>
              <a:t>R</a:t>
            </a:r>
            <a:r>
              <a:rPr sz="2100" spc="-80" dirty="0"/>
              <a:t>A</a:t>
            </a:r>
            <a:r>
              <a:rPr sz="2100" spc="25" dirty="0"/>
              <a:t>T</a:t>
            </a:r>
            <a:endParaRPr sz="2100"/>
          </a:p>
        </p:txBody>
      </p:sp>
      <p:sp>
        <p:nvSpPr>
          <p:cNvPr id="6" name="object 6"/>
          <p:cNvSpPr txBox="1"/>
          <p:nvPr/>
        </p:nvSpPr>
        <p:spPr>
          <a:xfrm>
            <a:off x="6114261" y="3232447"/>
            <a:ext cx="2828290" cy="300355"/>
          </a:xfrm>
          <a:prstGeom prst="rect">
            <a:avLst/>
          </a:prstGeom>
          <a:solidFill>
            <a:srgbClr val="95FFE3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400" spc="35" dirty="0">
                <a:latin typeface="Arial MT"/>
                <a:cs typeface="Arial MT"/>
              </a:rPr>
              <a:t>Aix</a:t>
            </a:r>
            <a:r>
              <a:rPr sz="1400" spc="-9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-</a:t>
            </a:r>
            <a:r>
              <a:rPr sz="1400" spc="-70" dirty="0">
                <a:latin typeface="Arial MT"/>
                <a:cs typeface="Arial MT"/>
              </a:rPr>
              <a:t> </a:t>
            </a:r>
            <a:r>
              <a:rPr sz="1400" spc="35" dirty="0">
                <a:latin typeface="Arial MT"/>
                <a:cs typeface="Arial MT"/>
              </a:rPr>
              <a:t>Marseille</a:t>
            </a:r>
            <a:r>
              <a:rPr sz="1400" spc="-90" dirty="0">
                <a:latin typeface="Arial MT"/>
                <a:cs typeface="Arial MT"/>
              </a:rPr>
              <a:t> </a:t>
            </a:r>
            <a:r>
              <a:rPr sz="1400" spc="45" dirty="0">
                <a:latin typeface="Arial MT"/>
                <a:cs typeface="Arial MT"/>
              </a:rPr>
              <a:t>université</a:t>
            </a:r>
            <a:r>
              <a:rPr sz="1400" spc="-8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-</a:t>
            </a:r>
            <a:r>
              <a:rPr sz="1400" spc="-75" dirty="0">
                <a:latin typeface="Arial MT"/>
                <a:cs typeface="Arial MT"/>
              </a:rPr>
              <a:t> </a:t>
            </a:r>
            <a:r>
              <a:rPr sz="1400" spc="15" dirty="0">
                <a:latin typeface="Arial MT"/>
                <a:cs typeface="Arial MT"/>
              </a:rPr>
              <a:t>AMU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5962" y="3687571"/>
            <a:ext cx="4973955" cy="1049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25"/>
              </a:lnSpc>
              <a:spcBef>
                <a:spcPts val="100"/>
              </a:spcBef>
            </a:pPr>
            <a:r>
              <a:rPr sz="1800" spc="70" dirty="0">
                <a:solidFill>
                  <a:srgbClr val="FFFFFF"/>
                </a:solidFill>
                <a:latin typeface="Arial MT"/>
                <a:cs typeface="Arial MT"/>
              </a:rPr>
              <a:t>12</a:t>
            </a: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 MT"/>
                <a:cs typeface="Arial MT"/>
              </a:rPr>
              <a:t>portails</a:t>
            </a:r>
            <a:r>
              <a:rPr sz="1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→</a:t>
            </a:r>
            <a:r>
              <a:rPr sz="1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Arial MT"/>
                <a:cs typeface="Arial MT"/>
              </a:rPr>
              <a:t>plusieurs</a:t>
            </a:r>
            <a:r>
              <a:rPr sz="1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Arial MT"/>
                <a:cs typeface="Arial MT"/>
              </a:rPr>
              <a:t>mentions</a:t>
            </a:r>
            <a:r>
              <a:rPr sz="1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Arial MT"/>
                <a:cs typeface="Arial MT"/>
              </a:rPr>
              <a:t>licences</a:t>
            </a:r>
            <a:endParaRPr sz="1800">
              <a:latin typeface="Arial MT"/>
              <a:cs typeface="Arial MT"/>
            </a:endParaRPr>
          </a:p>
          <a:p>
            <a:pPr marR="280670" algn="ctr">
              <a:lnSpc>
                <a:spcPts val="3704"/>
              </a:lnSpc>
            </a:pPr>
            <a:r>
              <a:rPr sz="3200" spc="-5" dirty="0">
                <a:latin typeface="Arial MT"/>
                <a:cs typeface="Arial MT"/>
              </a:rPr>
              <a:t>+</a:t>
            </a:r>
            <a:endParaRPr sz="3200">
              <a:latin typeface="Arial MT"/>
              <a:cs typeface="Arial MT"/>
            </a:endParaRPr>
          </a:p>
          <a:p>
            <a:pPr marR="231775" algn="ctr">
              <a:lnSpc>
                <a:spcPct val="100000"/>
              </a:lnSpc>
              <a:spcBef>
                <a:spcPts val="175"/>
              </a:spcBef>
            </a:pPr>
            <a:r>
              <a:rPr sz="1800" spc="100" dirty="0">
                <a:solidFill>
                  <a:srgbClr val="FFFFFF"/>
                </a:solidFill>
                <a:latin typeface="Arial MT"/>
                <a:cs typeface="Arial MT"/>
              </a:rPr>
              <a:t>Licences</a:t>
            </a:r>
            <a:r>
              <a:rPr sz="18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 MT"/>
                <a:cs typeface="Arial MT"/>
              </a:rPr>
              <a:t>hors</a:t>
            </a:r>
            <a:r>
              <a:rPr sz="18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Arial MT"/>
                <a:cs typeface="Arial MT"/>
              </a:rPr>
              <a:t>portail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3915" y="554735"/>
            <a:ext cx="8255634" cy="226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290"/>
              </a:lnSpc>
              <a:spcBef>
                <a:spcPts val="100"/>
              </a:spcBef>
            </a:pPr>
            <a:r>
              <a:rPr sz="1100" b="1" u="sng" spc="-8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L</a:t>
            </a:r>
            <a:r>
              <a:rPr sz="1100" b="1" u="sng" spc="-2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’</a:t>
            </a:r>
            <a:r>
              <a:rPr sz="1100" b="1" u="sng" spc="-3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o</a:t>
            </a:r>
            <a:r>
              <a:rPr sz="1100" b="1" u="sng" spc="-2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ffr</a:t>
            </a:r>
            <a:r>
              <a:rPr sz="1100" b="1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e</a:t>
            </a:r>
            <a:r>
              <a:rPr sz="1100" b="1" u="sng" spc="-4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3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d</a:t>
            </a:r>
            <a:r>
              <a:rPr sz="1100" b="1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e</a:t>
            </a:r>
            <a:r>
              <a:rPr sz="1100" b="1" u="sng" spc="-4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2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f</a:t>
            </a:r>
            <a:r>
              <a:rPr sz="1100" b="1" u="sng" spc="-3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o</a:t>
            </a:r>
            <a:r>
              <a:rPr sz="1100" b="1" u="sng" spc="-2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r</a:t>
            </a:r>
            <a:r>
              <a:rPr sz="1100" b="1" u="sng" spc="-4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m</a:t>
            </a:r>
            <a:r>
              <a:rPr sz="1100" b="1" u="sng" spc="-2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a</a:t>
            </a:r>
            <a:r>
              <a:rPr sz="1100" b="1" u="sng" spc="-2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ti</a:t>
            </a:r>
            <a:r>
              <a:rPr sz="1100" b="1" u="sng" spc="-3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o</a:t>
            </a:r>
            <a:r>
              <a:rPr sz="1100" b="1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n</a:t>
            </a:r>
            <a:r>
              <a:rPr sz="1100" b="1" u="sng" spc="-5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3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d</a:t>
            </a:r>
            <a:r>
              <a:rPr sz="1100" b="1" u="sng" spc="-20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’</a:t>
            </a:r>
            <a:r>
              <a:rPr sz="1100" b="1" u="sng" spc="-3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A</a:t>
            </a:r>
            <a:r>
              <a:rPr sz="1100" b="1" u="sng" spc="-45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M</a:t>
            </a:r>
            <a:r>
              <a:rPr sz="1100" b="1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cs typeface="Arial"/>
              </a:rPr>
              <a:t>U</a:t>
            </a:r>
            <a:endParaRPr sz="1100">
              <a:latin typeface="Arial"/>
              <a:cs typeface="Arial"/>
            </a:endParaRPr>
          </a:p>
          <a:p>
            <a:pPr marL="355600" indent="-342900">
              <a:lnSpc>
                <a:spcPts val="248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100" dirty="0">
                <a:solidFill>
                  <a:srgbClr val="0070C0"/>
                </a:solidFill>
                <a:latin typeface="Calibri"/>
                <a:cs typeface="Calibri"/>
              </a:rPr>
              <a:t>choisir</a:t>
            </a:r>
            <a:r>
              <a:rPr sz="2100" spc="-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070C0"/>
                </a:solidFill>
                <a:latin typeface="Calibri"/>
                <a:cs typeface="Calibri"/>
              </a:rPr>
              <a:t>:</a:t>
            </a:r>
            <a:endParaRPr sz="2100">
              <a:latin typeface="Calibri"/>
              <a:cs typeface="Calibri"/>
            </a:endParaRPr>
          </a:p>
          <a:p>
            <a:pPr marL="465455">
              <a:lnSpc>
                <a:spcPts val="2390"/>
              </a:lnSpc>
            </a:pPr>
            <a:r>
              <a:rPr sz="2000" b="1" dirty="0">
                <a:latin typeface="Calibri"/>
                <a:cs typeface="Calibri"/>
              </a:rPr>
              <a:t>un</a:t>
            </a:r>
            <a:r>
              <a:rPr sz="2000" b="1" spc="-5" dirty="0">
                <a:latin typeface="Calibri"/>
                <a:cs typeface="Calibri"/>
              </a:rPr>
              <a:t> domaine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disciplinaire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: </a:t>
            </a:r>
            <a:r>
              <a:rPr sz="2000" spc="-10" dirty="0">
                <a:latin typeface="Calibri"/>
                <a:cs typeface="Calibri"/>
              </a:rPr>
              <a:t>Droit,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psycho.,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STAPS,</a:t>
            </a:r>
            <a:r>
              <a:rPr sz="2000" spc="-5" dirty="0">
                <a:latin typeface="Calibri"/>
                <a:cs typeface="Calibri"/>
              </a:rPr>
              <a:t> chimie,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économie</a:t>
            </a:r>
            <a:r>
              <a:rPr sz="2000" dirty="0">
                <a:latin typeface="Calibri"/>
                <a:cs typeface="Calibri"/>
              </a:rPr>
              <a:t> …</a:t>
            </a:r>
            <a:endParaRPr sz="2000">
              <a:latin typeface="Calibri"/>
              <a:cs typeface="Calibri"/>
            </a:endParaRPr>
          </a:p>
          <a:p>
            <a:pPr marL="465455">
              <a:lnSpc>
                <a:spcPct val="100000"/>
              </a:lnSpc>
            </a:pPr>
            <a:r>
              <a:rPr sz="2000" b="1" spc="-5" dirty="0">
                <a:solidFill>
                  <a:srgbClr val="0070C0"/>
                </a:solidFill>
                <a:latin typeface="Calibri"/>
                <a:cs typeface="Calibri"/>
              </a:rPr>
              <a:t>OU</a:t>
            </a:r>
            <a:r>
              <a:rPr sz="20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un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portail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pluridisciplinaire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sciences,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lettres</a:t>
            </a:r>
            <a:r>
              <a:rPr sz="2000" b="1" spc="-10" dirty="0">
                <a:latin typeface="Calibri"/>
                <a:cs typeface="Calibri"/>
              </a:rPr>
              <a:t>…</a:t>
            </a:r>
            <a:endParaRPr sz="2000">
              <a:latin typeface="Calibri"/>
              <a:cs typeface="Calibri"/>
            </a:endParaRPr>
          </a:p>
          <a:p>
            <a:pPr marL="465455" marR="39370">
              <a:lnSpc>
                <a:spcPts val="1900"/>
              </a:lnSpc>
              <a:spcBef>
                <a:spcPts val="95"/>
              </a:spcBef>
            </a:pPr>
            <a:r>
              <a:rPr sz="1600" i="1" spc="-5" dirty="0">
                <a:latin typeface="Calibri"/>
                <a:cs typeface="Calibri"/>
              </a:rPr>
              <a:t>(cela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permet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une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orientation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progressive</a:t>
            </a:r>
            <a:r>
              <a:rPr sz="1600" i="1" spc="1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- </a:t>
            </a:r>
            <a:r>
              <a:rPr sz="1600" i="1" spc="-30" dirty="0">
                <a:latin typeface="Calibri"/>
                <a:cs typeface="Calibri"/>
              </a:rPr>
              <a:t>L’étudiant</a:t>
            </a:r>
            <a:r>
              <a:rPr sz="1600" i="1" spc="10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suit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différents</a:t>
            </a:r>
            <a:r>
              <a:rPr sz="1600" i="1" spc="10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enseignements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pendant</a:t>
            </a:r>
            <a:r>
              <a:rPr sz="1600" i="1" spc="1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un </a:t>
            </a:r>
            <a:r>
              <a:rPr sz="1600" i="1" spc="-350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semestre donnant</a:t>
            </a:r>
            <a:r>
              <a:rPr sz="1600" i="1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accès</a:t>
            </a:r>
            <a:r>
              <a:rPr sz="1600" i="1" dirty="0">
                <a:latin typeface="Calibri"/>
                <a:cs typeface="Calibri"/>
              </a:rPr>
              <a:t> à </a:t>
            </a:r>
            <a:r>
              <a:rPr sz="1600" i="1" spc="-5" dirty="0">
                <a:latin typeface="Calibri"/>
                <a:cs typeface="Calibri"/>
              </a:rPr>
              <a:t>plusieurs</a:t>
            </a:r>
            <a:r>
              <a:rPr sz="1600" i="1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mentions</a:t>
            </a:r>
            <a:r>
              <a:rPr sz="1600" i="1" dirty="0">
                <a:latin typeface="Calibri"/>
                <a:cs typeface="Calibri"/>
              </a:rPr>
              <a:t> de</a:t>
            </a:r>
            <a:r>
              <a:rPr sz="1600" i="1" spc="-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licences)</a:t>
            </a:r>
            <a:endParaRPr sz="1600">
              <a:latin typeface="Calibri"/>
              <a:cs typeface="Calibri"/>
            </a:endParaRPr>
          </a:p>
          <a:p>
            <a:pPr marL="284480" indent="-227329">
              <a:lnSpc>
                <a:spcPts val="1900"/>
              </a:lnSpc>
              <a:spcBef>
                <a:spcPts val="919"/>
              </a:spcBef>
              <a:buFont typeface="Wingdings"/>
              <a:buChar char=""/>
              <a:tabLst>
                <a:tab pos="284480" algn="l"/>
              </a:tabLst>
            </a:pPr>
            <a:r>
              <a:rPr sz="1600" spc="-25" dirty="0">
                <a:latin typeface="Calibri"/>
                <a:cs typeface="Calibri"/>
              </a:rPr>
              <a:t>RÉORIENTATIONS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PASSERELLES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POSSIBLES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DIFFÉRENTES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ÉTAPES</a:t>
            </a:r>
            <a:endParaRPr sz="1600">
              <a:latin typeface="Calibri"/>
              <a:cs typeface="Calibri"/>
            </a:endParaRPr>
          </a:p>
          <a:p>
            <a:pPr marL="446405" indent="-343535">
              <a:lnSpc>
                <a:spcPts val="2380"/>
              </a:lnSpc>
              <a:buFont typeface="Wingdings"/>
              <a:buChar char=""/>
              <a:tabLst>
                <a:tab pos="445770" algn="l"/>
                <a:tab pos="446405" algn="l"/>
              </a:tabLst>
            </a:pP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Qualités personnelles</a:t>
            </a:r>
            <a:r>
              <a:rPr sz="20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attendues</a:t>
            </a:r>
            <a:r>
              <a:rPr sz="20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B050"/>
                </a:solidFill>
                <a:latin typeface="Calibri"/>
                <a:cs typeface="Calibri"/>
              </a:rPr>
              <a:t>:</a:t>
            </a:r>
            <a:r>
              <a:rPr sz="2000" b="1" spc="-5" dirty="0">
                <a:solidFill>
                  <a:srgbClr val="00B050"/>
                </a:solidFill>
                <a:latin typeface="Calibri"/>
                <a:cs typeface="Calibri"/>
              </a:rPr>
              <a:t> autonomie,</a:t>
            </a:r>
            <a:r>
              <a:rPr sz="2000" b="1" spc="-1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B050"/>
                </a:solidFill>
                <a:latin typeface="Calibri"/>
                <a:cs typeface="Calibri"/>
              </a:rPr>
              <a:t>curiosité</a:t>
            </a:r>
            <a:r>
              <a:rPr sz="2000" b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B050"/>
                </a:solidFill>
                <a:latin typeface="Calibri"/>
                <a:cs typeface="Calibri"/>
              </a:rPr>
              <a:t>et</a:t>
            </a:r>
            <a:r>
              <a:rPr sz="2000" b="1" spc="-1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B050"/>
                </a:solidFill>
                <a:latin typeface="Calibri"/>
                <a:cs typeface="Calibri"/>
              </a:rPr>
              <a:t>organisation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56739" y="4648039"/>
            <a:ext cx="1211580" cy="248920"/>
            <a:chOff x="756739" y="4648039"/>
            <a:chExt cx="1211580" cy="248920"/>
          </a:xfrm>
        </p:grpSpPr>
        <p:sp>
          <p:nvSpPr>
            <p:cNvPr id="10" name="object 10"/>
            <p:cNvSpPr/>
            <p:nvPr/>
          </p:nvSpPr>
          <p:spPr>
            <a:xfrm>
              <a:off x="763089" y="4654389"/>
              <a:ext cx="1198880" cy="236220"/>
            </a:xfrm>
            <a:custGeom>
              <a:avLst/>
              <a:gdLst/>
              <a:ahLst/>
              <a:cxnLst/>
              <a:rect l="l" t="t" r="r" b="b"/>
              <a:pathLst>
                <a:path w="1198880" h="236220">
                  <a:moveTo>
                    <a:pt x="1198299" y="0"/>
                  </a:moveTo>
                  <a:lnTo>
                    <a:pt x="0" y="0"/>
                  </a:lnTo>
                  <a:lnTo>
                    <a:pt x="0" y="235612"/>
                  </a:lnTo>
                  <a:lnTo>
                    <a:pt x="1198299" y="235612"/>
                  </a:lnTo>
                  <a:lnTo>
                    <a:pt x="1198299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3089" y="4654389"/>
              <a:ext cx="1198880" cy="236220"/>
            </a:xfrm>
            <a:custGeom>
              <a:avLst/>
              <a:gdLst/>
              <a:ahLst/>
              <a:cxnLst/>
              <a:rect l="l" t="t" r="r" b="b"/>
              <a:pathLst>
                <a:path w="1198880" h="236220">
                  <a:moveTo>
                    <a:pt x="0" y="0"/>
                  </a:moveTo>
                  <a:lnTo>
                    <a:pt x="1198299" y="0"/>
                  </a:lnTo>
                  <a:lnTo>
                    <a:pt x="1198299" y="235612"/>
                  </a:lnTo>
                  <a:lnTo>
                    <a:pt x="0" y="23561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54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72545" y="4666488"/>
            <a:ext cx="182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L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56739" y="4413222"/>
            <a:ext cx="1211580" cy="250825"/>
            <a:chOff x="756739" y="4413222"/>
            <a:chExt cx="1211580" cy="250825"/>
          </a:xfrm>
        </p:grpSpPr>
        <p:sp>
          <p:nvSpPr>
            <p:cNvPr id="14" name="object 14"/>
            <p:cNvSpPr/>
            <p:nvPr/>
          </p:nvSpPr>
          <p:spPr>
            <a:xfrm>
              <a:off x="763089" y="4419572"/>
              <a:ext cx="1198880" cy="238125"/>
            </a:xfrm>
            <a:custGeom>
              <a:avLst/>
              <a:gdLst/>
              <a:ahLst/>
              <a:cxnLst/>
              <a:rect l="l" t="t" r="r" b="b"/>
              <a:pathLst>
                <a:path w="1198880" h="238125">
                  <a:moveTo>
                    <a:pt x="1198299" y="0"/>
                  </a:moveTo>
                  <a:lnTo>
                    <a:pt x="0" y="0"/>
                  </a:lnTo>
                  <a:lnTo>
                    <a:pt x="0" y="237992"/>
                  </a:lnTo>
                  <a:lnTo>
                    <a:pt x="1198299" y="237992"/>
                  </a:lnTo>
                  <a:lnTo>
                    <a:pt x="1198299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3089" y="4419572"/>
              <a:ext cx="1198880" cy="238125"/>
            </a:xfrm>
            <a:custGeom>
              <a:avLst/>
              <a:gdLst/>
              <a:ahLst/>
              <a:cxnLst/>
              <a:rect l="l" t="t" r="r" b="b"/>
              <a:pathLst>
                <a:path w="1198880" h="238125">
                  <a:moveTo>
                    <a:pt x="0" y="0"/>
                  </a:moveTo>
                  <a:lnTo>
                    <a:pt x="1198299" y="0"/>
                  </a:lnTo>
                  <a:lnTo>
                    <a:pt x="1198299" y="237992"/>
                  </a:lnTo>
                  <a:lnTo>
                    <a:pt x="0" y="23799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54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71751" y="4431791"/>
            <a:ext cx="1841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L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56739" y="4202996"/>
            <a:ext cx="1211580" cy="226695"/>
            <a:chOff x="756739" y="4202996"/>
            <a:chExt cx="1211580" cy="226695"/>
          </a:xfrm>
        </p:grpSpPr>
        <p:sp>
          <p:nvSpPr>
            <p:cNvPr id="18" name="object 18"/>
            <p:cNvSpPr/>
            <p:nvPr/>
          </p:nvSpPr>
          <p:spPr>
            <a:xfrm>
              <a:off x="763089" y="4259324"/>
              <a:ext cx="1198880" cy="163830"/>
            </a:xfrm>
            <a:custGeom>
              <a:avLst/>
              <a:gdLst/>
              <a:ahLst/>
              <a:cxnLst/>
              <a:rect l="l" t="t" r="r" b="b"/>
              <a:pathLst>
                <a:path w="1198880" h="163829">
                  <a:moveTo>
                    <a:pt x="0" y="163420"/>
                  </a:moveTo>
                  <a:lnTo>
                    <a:pt x="1198299" y="163420"/>
                  </a:lnTo>
                  <a:lnTo>
                    <a:pt x="1198299" y="0"/>
                  </a:lnTo>
                  <a:lnTo>
                    <a:pt x="0" y="0"/>
                  </a:lnTo>
                  <a:lnTo>
                    <a:pt x="0" y="16342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3089" y="4209346"/>
              <a:ext cx="1198880" cy="213995"/>
            </a:xfrm>
            <a:custGeom>
              <a:avLst/>
              <a:gdLst/>
              <a:ahLst/>
              <a:cxnLst/>
              <a:rect l="l" t="t" r="r" b="b"/>
              <a:pathLst>
                <a:path w="1198880" h="213995">
                  <a:moveTo>
                    <a:pt x="0" y="0"/>
                  </a:moveTo>
                  <a:lnTo>
                    <a:pt x="1198299" y="0"/>
                  </a:lnTo>
                  <a:lnTo>
                    <a:pt x="1198299" y="213399"/>
                  </a:lnTo>
                  <a:lnTo>
                    <a:pt x="0" y="21339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54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72545" y="4209288"/>
            <a:ext cx="182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L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56739" y="3739704"/>
            <a:ext cx="1211580" cy="249554"/>
            <a:chOff x="756739" y="3739704"/>
            <a:chExt cx="1211580" cy="249554"/>
          </a:xfrm>
        </p:grpSpPr>
        <p:sp>
          <p:nvSpPr>
            <p:cNvPr id="22" name="object 22"/>
            <p:cNvSpPr/>
            <p:nvPr/>
          </p:nvSpPr>
          <p:spPr>
            <a:xfrm>
              <a:off x="763089" y="3780960"/>
              <a:ext cx="1198880" cy="201930"/>
            </a:xfrm>
            <a:custGeom>
              <a:avLst/>
              <a:gdLst/>
              <a:ahLst/>
              <a:cxnLst/>
              <a:rect l="l" t="t" r="r" b="b"/>
              <a:pathLst>
                <a:path w="1198880" h="201929">
                  <a:moveTo>
                    <a:pt x="0" y="201499"/>
                  </a:moveTo>
                  <a:lnTo>
                    <a:pt x="1198299" y="201499"/>
                  </a:lnTo>
                  <a:lnTo>
                    <a:pt x="1198299" y="0"/>
                  </a:lnTo>
                  <a:lnTo>
                    <a:pt x="0" y="0"/>
                  </a:lnTo>
                  <a:lnTo>
                    <a:pt x="0" y="201499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3089" y="3746054"/>
              <a:ext cx="1198880" cy="236854"/>
            </a:xfrm>
            <a:custGeom>
              <a:avLst/>
              <a:gdLst/>
              <a:ahLst/>
              <a:cxnLst/>
              <a:rect l="l" t="t" r="r" b="b"/>
              <a:pathLst>
                <a:path w="1198880" h="236854">
                  <a:moveTo>
                    <a:pt x="0" y="0"/>
                  </a:moveTo>
                  <a:lnTo>
                    <a:pt x="1198299" y="0"/>
                  </a:lnTo>
                  <a:lnTo>
                    <a:pt x="1198299" y="236405"/>
                  </a:lnTo>
                  <a:lnTo>
                    <a:pt x="0" y="23640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54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242382" y="3758184"/>
            <a:ext cx="2425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M</a:t>
            </a:r>
            <a:r>
              <a:rPr sz="1100" b="1" spc="-6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56739" y="3998323"/>
            <a:ext cx="1211580" cy="222250"/>
            <a:chOff x="756739" y="3998323"/>
            <a:chExt cx="1211580" cy="222250"/>
          </a:xfrm>
        </p:grpSpPr>
        <p:sp>
          <p:nvSpPr>
            <p:cNvPr id="26" name="object 26"/>
            <p:cNvSpPr/>
            <p:nvPr/>
          </p:nvSpPr>
          <p:spPr>
            <a:xfrm>
              <a:off x="763089" y="4004673"/>
              <a:ext cx="1198880" cy="165100"/>
            </a:xfrm>
            <a:custGeom>
              <a:avLst/>
              <a:gdLst/>
              <a:ahLst/>
              <a:cxnLst/>
              <a:rect l="l" t="t" r="r" b="b"/>
              <a:pathLst>
                <a:path w="1198880" h="165100">
                  <a:moveTo>
                    <a:pt x="0" y="165007"/>
                  </a:moveTo>
                  <a:lnTo>
                    <a:pt x="1198299" y="165007"/>
                  </a:lnTo>
                  <a:lnTo>
                    <a:pt x="1198299" y="0"/>
                  </a:lnTo>
                  <a:lnTo>
                    <a:pt x="0" y="0"/>
                  </a:lnTo>
                  <a:lnTo>
                    <a:pt x="0" y="165007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3089" y="4004673"/>
              <a:ext cx="1198880" cy="209550"/>
            </a:xfrm>
            <a:custGeom>
              <a:avLst/>
              <a:gdLst/>
              <a:ahLst/>
              <a:cxnLst/>
              <a:rect l="l" t="t" r="r" b="b"/>
              <a:pathLst>
                <a:path w="1198880" h="209550">
                  <a:moveTo>
                    <a:pt x="0" y="0"/>
                  </a:moveTo>
                  <a:lnTo>
                    <a:pt x="1198299" y="0"/>
                  </a:lnTo>
                  <a:lnTo>
                    <a:pt x="1198299" y="209433"/>
                  </a:lnTo>
                  <a:lnTo>
                    <a:pt x="0" y="20943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54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242382" y="4005072"/>
            <a:ext cx="2425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M</a:t>
            </a:r>
            <a:r>
              <a:rPr sz="1100" b="1" spc="-6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56739" y="4163330"/>
            <a:ext cx="1211580" cy="102870"/>
            <a:chOff x="756739" y="4163330"/>
            <a:chExt cx="1211580" cy="102870"/>
          </a:xfrm>
        </p:grpSpPr>
        <p:sp>
          <p:nvSpPr>
            <p:cNvPr id="30" name="object 30"/>
            <p:cNvSpPr/>
            <p:nvPr/>
          </p:nvSpPr>
          <p:spPr>
            <a:xfrm>
              <a:off x="763089" y="4169680"/>
              <a:ext cx="1198880" cy="90170"/>
            </a:xfrm>
            <a:custGeom>
              <a:avLst/>
              <a:gdLst/>
              <a:ahLst/>
              <a:cxnLst/>
              <a:rect l="l" t="t" r="r" b="b"/>
              <a:pathLst>
                <a:path w="1198880" h="90170">
                  <a:moveTo>
                    <a:pt x="1198299" y="0"/>
                  </a:moveTo>
                  <a:lnTo>
                    <a:pt x="0" y="0"/>
                  </a:lnTo>
                  <a:lnTo>
                    <a:pt x="0" y="89643"/>
                  </a:lnTo>
                  <a:lnTo>
                    <a:pt x="1198299" y="89643"/>
                  </a:lnTo>
                  <a:lnTo>
                    <a:pt x="11982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3089" y="4169680"/>
              <a:ext cx="1198880" cy="90170"/>
            </a:xfrm>
            <a:custGeom>
              <a:avLst/>
              <a:gdLst/>
              <a:ahLst/>
              <a:cxnLst/>
              <a:rect l="l" t="t" r="r" b="b"/>
              <a:pathLst>
                <a:path w="1198880" h="90170">
                  <a:moveTo>
                    <a:pt x="0" y="0"/>
                  </a:moveTo>
                  <a:lnTo>
                    <a:pt x="1198299" y="0"/>
                  </a:lnTo>
                  <a:lnTo>
                    <a:pt x="1198299" y="89644"/>
                  </a:lnTo>
                  <a:lnTo>
                    <a:pt x="0" y="8964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233651" y="4156964"/>
            <a:ext cx="2578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56739" y="3504093"/>
            <a:ext cx="1211580" cy="247650"/>
            <a:chOff x="756739" y="3504093"/>
            <a:chExt cx="1211580" cy="247650"/>
          </a:xfrm>
        </p:grpSpPr>
        <p:sp>
          <p:nvSpPr>
            <p:cNvPr id="34" name="object 34"/>
            <p:cNvSpPr/>
            <p:nvPr/>
          </p:nvSpPr>
          <p:spPr>
            <a:xfrm>
              <a:off x="763089" y="3510443"/>
              <a:ext cx="1198880" cy="176530"/>
            </a:xfrm>
            <a:custGeom>
              <a:avLst/>
              <a:gdLst/>
              <a:ahLst/>
              <a:cxnLst/>
              <a:rect l="l" t="t" r="r" b="b"/>
              <a:pathLst>
                <a:path w="1198880" h="176529">
                  <a:moveTo>
                    <a:pt x="0" y="176113"/>
                  </a:moveTo>
                  <a:lnTo>
                    <a:pt x="1198299" y="176113"/>
                  </a:lnTo>
                  <a:lnTo>
                    <a:pt x="1198299" y="0"/>
                  </a:lnTo>
                  <a:lnTo>
                    <a:pt x="0" y="0"/>
                  </a:lnTo>
                  <a:lnTo>
                    <a:pt x="0" y="176113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63089" y="3510443"/>
              <a:ext cx="1198880" cy="234950"/>
            </a:xfrm>
            <a:custGeom>
              <a:avLst/>
              <a:gdLst/>
              <a:ahLst/>
              <a:cxnLst/>
              <a:rect l="l" t="t" r="r" b="b"/>
              <a:pathLst>
                <a:path w="1198880" h="234950">
                  <a:moveTo>
                    <a:pt x="0" y="0"/>
                  </a:moveTo>
                  <a:lnTo>
                    <a:pt x="1198299" y="0"/>
                  </a:lnTo>
                  <a:lnTo>
                    <a:pt x="1198299" y="234818"/>
                  </a:lnTo>
                  <a:lnTo>
                    <a:pt x="0" y="2348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54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273338" y="3523488"/>
            <a:ext cx="1765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5" dirty="0">
                <a:latin typeface="Calibri"/>
                <a:cs typeface="Calibri"/>
              </a:rPr>
              <a:t>D1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756739" y="3268482"/>
            <a:ext cx="1211580" cy="247015"/>
            <a:chOff x="756739" y="3268482"/>
            <a:chExt cx="1211580" cy="247015"/>
          </a:xfrm>
        </p:grpSpPr>
        <p:sp>
          <p:nvSpPr>
            <p:cNvPr id="38" name="object 38"/>
            <p:cNvSpPr/>
            <p:nvPr/>
          </p:nvSpPr>
          <p:spPr>
            <a:xfrm>
              <a:off x="763089" y="3274832"/>
              <a:ext cx="1198880" cy="234315"/>
            </a:xfrm>
            <a:custGeom>
              <a:avLst/>
              <a:gdLst/>
              <a:ahLst/>
              <a:cxnLst/>
              <a:rect l="l" t="t" r="r" b="b"/>
              <a:pathLst>
                <a:path w="1198880" h="234314">
                  <a:moveTo>
                    <a:pt x="1198299" y="0"/>
                  </a:moveTo>
                  <a:lnTo>
                    <a:pt x="0" y="0"/>
                  </a:lnTo>
                  <a:lnTo>
                    <a:pt x="0" y="234025"/>
                  </a:lnTo>
                  <a:lnTo>
                    <a:pt x="1198299" y="234025"/>
                  </a:lnTo>
                  <a:lnTo>
                    <a:pt x="1198299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3089" y="3274832"/>
              <a:ext cx="1198880" cy="234315"/>
            </a:xfrm>
            <a:custGeom>
              <a:avLst/>
              <a:gdLst/>
              <a:ahLst/>
              <a:cxnLst/>
              <a:rect l="l" t="t" r="r" b="b"/>
              <a:pathLst>
                <a:path w="1198880" h="234314">
                  <a:moveTo>
                    <a:pt x="0" y="0"/>
                  </a:moveTo>
                  <a:lnTo>
                    <a:pt x="1198299" y="0"/>
                  </a:lnTo>
                  <a:lnTo>
                    <a:pt x="1198299" y="234025"/>
                  </a:lnTo>
                  <a:lnTo>
                    <a:pt x="0" y="2340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54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273338" y="3285744"/>
            <a:ext cx="1765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5" dirty="0">
                <a:latin typeface="Calibri"/>
                <a:cs typeface="Calibri"/>
              </a:rPr>
              <a:t>D2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56739" y="3033664"/>
            <a:ext cx="1211580" cy="247015"/>
            <a:chOff x="756739" y="3033664"/>
            <a:chExt cx="1211580" cy="247015"/>
          </a:xfrm>
        </p:grpSpPr>
        <p:sp>
          <p:nvSpPr>
            <p:cNvPr id="42" name="object 42"/>
            <p:cNvSpPr/>
            <p:nvPr/>
          </p:nvSpPr>
          <p:spPr>
            <a:xfrm>
              <a:off x="763089" y="3055086"/>
              <a:ext cx="1198880" cy="219075"/>
            </a:xfrm>
            <a:custGeom>
              <a:avLst/>
              <a:gdLst/>
              <a:ahLst/>
              <a:cxnLst/>
              <a:rect l="l" t="t" r="r" b="b"/>
              <a:pathLst>
                <a:path w="1198880" h="219075">
                  <a:moveTo>
                    <a:pt x="0" y="218953"/>
                  </a:moveTo>
                  <a:lnTo>
                    <a:pt x="1198299" y="218953"/>
                  </a:lnTo>
                  <a:lnTo>
                    <a:pt x="1198299" y="0"/>
                  </a:lnTo>
                  <a:lnTo>
                    <a:pt x="0" y="0"/>
                  </a:lnTo>
                  <a:lnTo>
                    <a:pt x="0" y="218953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63089" y="3040014"/>
              <a:ext cx="1198880" cy="234315"/>
            </a:xfrm>
            <a:custGeom>
              <a:avLst/>
              <a:gdLst/>
              <a:ahLst/>
              <a:cxnLst/>
              <a:rect l="l" t="t" r="r" b="b"/>
              <a:pathLst>
                <a:path w="1198880" h="234314">
                  <a:moveTo>
                    <a:pt x="0" y="0"/>
                  </a:moveTo>
                  <a:lnTo>
                    <a:pt x="1198299" y="0"/>
                  </a:lnTo>
                  <a:lnTo>
                    <a:pt x="1198299" y="234025"/>
                  </a:lnTo>
                  <a:lnTo>
                    <a:pt x="0" y="2340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54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273338" y="3051048"/>
            <a:ext cx="1765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5" dirty="0">
                <a:latin typeface="Calibri"/>
                <a:cs typeface="Calibri"/>
              </a:rPr>
              <a:t>D3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56739" y="3680207"/>
            <a:ext cx="1210310" cy="107314"/>
            <a:chOff x="756739" y="3680207"/>
            <a:chExt cx="1210310" cy="107314"/>
          </a:xfrm>
        </p:grpSpPr>
        <p:sp>
          <p:nvSpPr>
            <p:cNvPr id="46" name="object 46"/>
            <p:cNvSpPr/>
            <p:nvPr/>
          </p:nvSpPr>
          <p:spPr>
            <a:xfrm>
              <a:off x="763089" y="3686557"/>
              <a:ext cx="1197610" cy="94615"/>
            </a:xfrm>
            <a:custGeom>
              <a:avLst/>
              <a:gdLst/>
              <a:ahLst/>
              <a:cxnLst/>
              <a:rect l="l" t="t" r="r" b="b"/>
              <a:pathLst>
                <a:path w="1197610" h="94614">
                  <a:moveTo>
                    <a:pt x="1196989" y="0"/>
                  </a:moveTo>
                  <a:lnTo>
                    <a:pt x="0" y="0"/>
                  </a:lnTo>
                  <a:lnTo>
                    <a:pt x="0" y="94402"/>
                  </a:lnTo>
                  <a:lnTo>
                    <a:pt x="1196989" y="94402"/>
                  </a:lnTo>
                  <a:lnTo>
                    <a:pt x="11969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63089" y="3686557"/>
              <a:ext cx="1197610" cy="94615"/>
            </a:xfrm>
            <a:custGeom>
              <a:avLst/>
              <a:gdLst/>
              <a:ahLst/>
              <a:cxnLst/>
              <a:rect l="l" t="t" r="r" b="b"/>
              <a:pathLst>
                <a:path w="1197610" h="94614">
                  <a:moveTo>
                    <a:pt x="0" y="0"/>
                  </a:moveTo>
                  <a:lnTo>
                    <a:pt x="1196990" y="0"/>
                  </a:lnTo>
                  <a:lnTo>
                    <a:pt x="1196990" y="94403"/>
                  </a:lnTo>
                  <a:lnTo>
                    <a:pt x="0" y="9440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235378" y="3675379"/>
            <a:ext cx="25272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756739" y="2946400"/>
            <a:ext cx="1211580" cy="115570"/>
            <a:chOff x="756739" y="2946400"/>
            <a:chExt cx="1211580" cy="115570"/>
          </a:xfrm>
        </p:grpSpPr>
        <p:sp>
          <p:nvSpPr>
            <p:cNvPr id="50" name="object 50"/>
            <p:cNvSpPr/>
            <p:nvPr/>
          </p:nvSpPr>
          <p:spPr>
            <a:xfrm>
              <a:off x="763089" y="2952750"/>
              <a:ext cx="1198880" cy="102870"/>
            </a:xfrm>
            <a:custGeom>
              <a:avLst/>
              <a:gdLst/>
              <a:ahLst/>
              <a:cxnLst/>
              <a:rect l="l" t="t" r="r" b="b"/>
              <a:pathLst>
                <a:path w="1198880" h="102869">
                  <a:moveTo>
                    <a:pt x="1198299" y="0"/>
                  </a:moveTo>
                  <a:lnTo>
                    <a:pt x="0" y="0"/>
                  </a:lnTo>
                  <a:lnTo>
                    <a:pt x="0" y="102336"/>
                  </a:lnTo>
                  <a:lnTo>
                    <a:pt x="1198299" y="102336"/>
                  </a:lnTo>
                  <a:lnTo>
                    <a:pt x="11982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63089" y="2952750"/>
              <a:ext cx="1198880" cy="102870"/>
            </a:xfrm>
            <a:custGeom>
              <a:avLst/>
              <a:gdLst/>
              <a:ahLst/>
              <a:cxnLst/>
              <a:rect l="l" t="t" r="r" b="b"/>
              <a:pathLst>
                <a:path w="1198880" h="102869">
                  <a:moveTo>
                    <a:pt x="0" y="0"/>
                  </a:moveTo>
                  <a:lnTo>
                    <a:pt x="1198299" y="0"/>
                  </a:lnTo>
                  <a:lnTo>
                    <a:pt x="1198299" y="102336"/>
                  </a:lnTo>
                  <a:lnTo>
                    <a:pt x="0" y="10233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211426" y="2946907"/>
            <a:ext cx="3016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Doctorat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748881" y="4144290"/>
            <a:ext cx="313055" cy="81280"/>
            <a:chOff x="748881" y="4144290"/>
            <a:chExt cx="313055" cy="81280"/>
          </a:xfrm>
        </p:grpSpPr>
        <p:sp>
          <p:nvSpPr>
            <p:cNvPr id="54" name="object 54"/>
            <p:cNvSpPr/>
            <p:nvPr/>
          </p:nvSpPr>
          <p:spPr>
            <a:xfrm>
              <a:off x="755231" y="4150640"/>
              <a:ext cx="300355" cy="68580"/>
            </a:xfrm>
            <a:custGeom>
              <a:avLst/>
              <a:gdLst/>
              <a:ahLst/>
              <a:cxnLst/>
              <a:rect l="l" t="t" r="r" b="b"/>
              <a:pathLst>
                <a:path w="300355" h="68579">
                  <a:moveTo>
                    <a:pt x="149951" y="0"/>
                  </a:moveTo>
                  <a:lnTo>
                    <a:pt x="91583" y="2680"/>
                  </a:lnTo>
                  <a:lnTo>
                    <a:pt x="43919" y="9991"/>
                  </a:lnTo>
                  <a:lnTo>
                    <a:pt x="11783" y="20834"/>
                  </a:lnTo>
                  <a:lnTo>
                    <a:pt x="0" y="34112"/>
                  </a:lnTo>
                  <a:lnTo>
                    <a:pt x="11783" y="47390"/>
                  </a:lnTo>
                  <a:lnTo>
                    <a:pt x="43919" y="58232"/>
                  </a:lnTo>
                  <a:lnTo>
                    <a:pt x="91583" y="65543"/>
                  </a:lnTo>
                  <a:lnTo>
                    <a:pt x="149951" y="68224"/>
                  </a:lnTo>
                  <a:lnTo>
                    <a:pt x="208318" y="65543"/>
                  </a:lnTo>
                  <a:lnTo>
                    <a:pt x="255982" y="58232"/>
                  </a:lnTo>
                  <a:lnTo>
                    <a:pt x="288118" y="47390"/>
                  </a:lnTo>
                  <a:lnTo>
                    <a:pt x="299902" y="34112"/>
                  </a:lnTo>
                  <a:lnTo>
                    <a:pt x="288118" y="20834"/>
                  </a:lnTo>
                  <a:lnTo>
                    <a:pt x="255982" y="9991"/>
                  </a:lnTo>
                  <a:lnTo>
                    <a:pt x="208318" y="2680"/>
                  </a:lnTo>
                  <a:lnTo>
                    <a:pt x="14995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55231" y="4150640"/>
              <a:ext cx="300355" cy="68580"/>
            </a:xfrm>
            <a:custGeom>
              <a:avLst/>
              <a:gdLst/>
              <a:ahLst/>
              <a:cxnLst/>
              <a:rect l="l" t="t" r="r" b="b"/>
              <a:pathLst>
                <a:path w="300355" h="68579">
                  <a:moveTo>
                    <a:pt x="0" y="34112"/>
                  </a:moveTo>
                  <a:lnTo>
                    <a:pt x="11783" y="20834"/>
                  </a:lnTo>
                  <a:lnTo>
                    <a:pt x="43919" y="9991"/>
                  </a:lnTo>
                  <a:lnTo>
                    <a:pt x="91583" y="2680"/>
                  </a:lnTo>
                  <a:lnTo>
                    <a:pt x="149951" y="0"/>
                  </a:lnTo>
                  <a:lnTo>
                    <a:pt x="208318" y="2680"/>
                  </a:lnTo>
                  <a:lnTo>
                    <a:pt x="255982" y="9991"/>
                  </a:lnTo>
                  <a:lnTo>
                    <a:pt x="288118" y="20834"/>
                  </a:lnTo>
                  <a:lnTo>
                    <a:pt x="299902" y="34112"/>
                  </a:lnTo>
                  <a:lnTo>
                    <a:pt x="288118" y="47389"/>
                  </a:lnTo>
                  <a:lnTo>
                    <a:pt x="255982" y="58232"/>
                  </a:lnTo>
                  <a:lnTo>
                    <a:pt x="208318" y="65543"/>
                  </a:lnTo>
                  <a:lnTo>
                    <a:pt x="149951" y="68224"/>
                  </a:lnTo>
                  <a:lnTo>
                    <a:pt x="91583" y="65543"/>
                  </a:lnTo>
                  <a:lnTo>
                    <a:pt x="43919" y="58232"/>
                  </a:lnTo>
                  <a:lnTo>
                    <a:pt x="11783" y="47389"/>
                  </a:lnTo>
                  <a:lnTo>
                    <a:pt x="0" y="3411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872638" y="4107688"/>
            <a:ext cx="666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39535" y="4644175"/>
            <a:ext cx="293370" cy="237490"/>
          </a:xfrm>
          <a:custGeom>
            <a:avLst/>
            <a:gdLst/>
            <a:ahLst/>
            <a:cxnLst/>
            <a:rect l="l" t="t" r="r" b="b"/>
            <a:pathLst>
              <a:path w="293370" h="237489">
                <a:moveTo>
                  <a:pt x="0" y="0"/>
                </a:moveTo>
                <a:lnTo>
                  <a:pt x="293045" y="0"/>
                </a:lnTo>
                <a:lnTo>
                  <a:pt x="293045" y="237126"/>
                </a:lnTo>
                <a:lnTo>
                  <a:pt x="0" y="23712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39227" y="4657344"/>
            <a:ext cx="965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33185" y="4420278"/>
            <a:ext cx="306070" cy="243840"/>
            <a:chOff x="433185" y="4420278"/>
            <a:chExt cx="306070" cy="243840"/>
          </a:xfrm>
        </p:grpSpPr>
        <p:sp>
          <p:nvSpPr>
            <p:cNvPr id="60" name="object 60"/>
            <p:cNvSpPr/>
            <p:nvPr/>
          </p:nvSpPr>
          <p:spPr>
            <a:xfrm>
              <a:off x="446614" y="4426628"/>
              <a:ext cx="286385" cy="231140"/>
            </a:xfrm>
            <a:custGeom>
              <a:avLst/>
              <a:gdLst/>
              <a:ahLst/>
              <a:cxnLst/>
              <a:rect l="l" t="t" r="r" b="b"/>
              <a:pathLst>
                <a:path w="286384" h="231139">
                  <a:moveTo>
                    <a:pt x="0" y="230598"/>
                  </a:moveTo>
                  <a:lnTo>
                    <a:pt x="285966" y="230598"/>
                  </a:lnTo>
                  <a:lnTo>
                    <a:pt x="285966" y="0"/>
                  </a:lnTo>
                  <a:lnTo>
                    <a:pt x="0" y="0"/>
                  </a:lnTo>
                  <a:lnTo>
                    <a:pt x="0" y="2305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39535" y="4426628"/>
              <a:ext cx="293370" cy="231140"/>
            </a:xfrm>
            <a:custGeom>
              <a:avLst/>
              <a:gdLst/>
              <a:ahLst/>
              <a:cxnLst/>
              <a:rect l="l" t="t" r="r" b="b"/>
              <a:pathLst>
                <a:path w="293370" h="231139">
                  <a:moveTo>
                    <a:pt x="0" y="0"/>
                  </a:moveTo>
                  <a:lnTo>
                    <a:pt x="293045" y="0"/>
                  </a:lnTo>
                  <a:lnTo>
                    <a:pt x="293045" y="230599"/>
                  </a:lnTo>
                  <a:lnTo>
                    <a:pt x="0" y="23059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539227" y="4437888"/>
            <a:ext cx="965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433185" y="4196204"/>
            <a:ext cx="306070" cy="245745"/>
            <a:chOff x="433185" y="4196204"/>
            <a:chExt cx="306070" cy="245745"/>
          </a:xfrm>
        </p:grpSpPr>
        <p:sp>
          <p:nvSpPr>
            <p:cNvPr id="64" name="object 64"/>
            <p:cNvSpPr/>
            <p:nvPr/>
          </p:nvSpPr>
          <p:spPr>
            <a:xfrm>
              <a:off x="446614" y="4202554"/>
              <a:ext cx="286385" cy="233045"/>
            </a:xfrm>
            <a:custGeom>
              <a:avLst/>
              <a:gdLst/>
              <a:ahLst/>
              <a:cxnLst/>
              <a:rect l="l" t="t" r="r" b="b"/>
              <a:pathLst>
                <a:path w="286384" h="233045">
                  <a:moveTo>
                    <a:pt x="0" y="232774"/>
                  </a:moveTo>
                  <a:lnTo>
                    <a:pt x="285966" y="232774"/>
                  </a:lnTo>
                  <a:lnTo>
                    <a:pt x="285966" y="0"/>
                  </a:lnTo>
                  <a:lnTo>
                    <a:pt x="0" y="0"/>
                  </a:lnTo>
                  <a:lnTo>
                    <a:pt x="0" y="2327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39535" y="4202554"/>
              <a:ext cx="293370" cy="233045"/>
            </a:xfrm>
            <a:custGeom>
              <a:avLst/>
              <a:gdLst/>
              <a:ahLst/>
              <a:cxnLst/>
              <a:rect l="l" t="t" r="r" b="b"/>
              <a:pathLst>
                <a:path w="293370" h="233045">
                  <a:moveTo>
                    <a:pt x="0" y="0"/>
                  </a:moveTo>
                  <a:lnTo>
                    <a:pt x="293045" y="0"/>
                  </a:lnTo>
                  <a:lnTo>
                    <a:pt x="293045" y="232775"/>
                  </a:lnTo>
                  <a:lnTo>
                    <a:pt x="0" y="23277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539227" y="4212335"/>
            <a:ext cx="965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39535" y="3762023"/>
            <a:ext cx="293370" cy="231775"/>
          </a:xfrm>
          <a:custGeom>
            <a:avLst/>
            <a:gdLst/>
            <a:ahLst/>
            <a:cxnLst/>
            <a:rect l="l" t="t" r="r" b="b"/>
            <a:pathLst>
              <a:path w="293370" h="231775">
                <a:moveTo>
                  <a:pt x="0" y="0"/>
                </a:moveTo>
                <a:lnTo>
                  <a:pt x="293045" y="0"/>
                </a:lnTo>
                <a:lnTo>
                  <a:pt x="293045" y="231687"/>
                </a:lnTo>
                <a:lnTo>
                  <a:pt x="0" y="23168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539227" y="3773423"/>
            <a:ext cx="965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433185" y="3531599"/>
            <a:ext cx="306070" cy="244475"/>
            <a:chOff x="433185" y="3531599"/>
            <a:chExt cx="306070" cy="244475"/>
          </a:xfrm>
        </p:grpSpPr>
        <p:sp>
          <p:nvSpPr>
            <p:cNvPr id="70" name="object 70"/>
            <p:cNvSpPr/>
            <p:nvPr/>
          </p:nvSpPr>
          <p:spPr>
            <a:xfrm>
              <a:off x="439534" y="3537953"/>
              <a:ext cx="293370" cy="231775"/>
            </a:xfrm>
            <a:custGeom>
              <a:avLst/>
              <a:gdLst/>
              <a:ahLst/>
              <a:cxnLst/>
              <a:rect l="l" t="t" r="r" b="b"/>
              <a:pathLst>
                <a:path w="293370" h="231775">
                  <a:moveTo>
                    <a:pt x="293039" y="0"/>
                  </a:moveTo>
                  <a:lnTo>
                    <a:pt x="0" y="0"/>
                  </a:lnTo>
                  <a:lnTo>
                    <a:pt x="0" y="145757"/>
                  </a:lnTo>
                  <a:lnTo>
                    <a:pt x="0" y="231686"/>
                  </a:lnTo>
                  <a:lnTo>
                    <a:pt x="293039" y="231686"/>
                  </a:lnTo>
                  <a:lnTo>
                    <a:pt x="293039" y="145757"/>
                  </a:lnTo>
                  <a:lnTo>
                    <a:pt x="293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39535" y="3537949"/>
              <a:ext cx="293370" cy="231775"/>
            </a:xfrm>
            <a:custGeom>
              <a:avLst/>
              <a:gdLst/>
              <a:ahLst/>
              <a:cxnLst/>
              <a:rect l="l" t="t" r="r" b="b"/>
              <a:pathLst>
                <a:path w="293370" h="231775">
                  <a:moveTo>
                    <a:pt x="0" y="0"/>
                  </a:moveTo>
                  <a:lnTo>
                    <a:pt x="293045" y="0"/>
                  </a:lnTo>
                  <a:lnTo>
                    <a:pt x="293045" y="231687"/>
                  </a:lnTo>
                  <a:lnTo>
                    <a:pt x="0" y="23168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539227" y="3547872"/>
            <a:ext cx="965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433185" y="3306438"/>
            <a:ext cx="306070" cy="245745"/>
            <a:chOff x="433185" y="3306438"/>
            <a:chExt cx="306070" cy="245745"/>
          </a:xfrm>
        </p:grpSpPr>
        <p:sp>
          <p:nvSpPr>
            <p:cNvPr id="74" name="object 74"/>
            <p:cNvSpPr/>
            <p:nvPr/>
          </p:nvSpPr>
          <p:spPr>
            <a:xfrm>
              <a:off x="439535" y="3312788"/>
              <a:ext cx="293370" cy="233045"/>
            </a:xfrm>
            <a:custGeom>
              <a:avLst/>
              <a:gdLst/>
              <a:ahLst/>
              <a:cxnLst/>
              <a:rect l="l" t="t" r="r" b="b"/>
              <a:pathLst>
                <a:path w="293370" h="233045">
                  <a:moveTo>
                    <a:pt x="293045" y="0"/>
                  </a:moveTo>
                  <a:lnTo>
                    <a:pt x="0" y="0"/>
                  </a:lnTo>
                  <a:lnTo>
                    <a:pt x="0" y="232774"/>
                  </a:lnTo>
                  <a:lnTo>
                    <a:pt x="293045" y="232774"/>
                  </a:lnTo>
                  <a:lnTo>
                    <a:pt x="2930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39535" y="3312788"/>
              <a:ext cx="293370" cy="233045"/>
            </a:xfrm>
            <a:custGeom>
              <a:avLst/>
              <a:gdLst/>
              <a:ahLst/>
              <a:cxnLst/>
              <a:rect l="l" t="t" r="r" b="b"/>
              <a:pathLst>
                <a:path w="293370" h="233045">
                  <a:moveTo>
                    <a:pt x="0" y="0"/>
                  </a:moveTo>
                  <a:lnTo>
                    <a:pt x="293045" y="0"/>
                  </a:lnTo>
                  <a:lnTo>
                    <a:pt x="293045" y="232775"/>
                  </a:lnTo>
                  <a:lnTo>
                    <a:pt x="0" y="23277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539227" y="3322320"/>
            <a:ext cx="965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7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433185" y="3083453"/>
            <a:ext cx="306070" cy="245745"/>
            <a:chOff x="433185" y="3083453"/>
            <a:chExt cx="306070" cy="245745"/>
          </a:xfrm>
        </p:grpSpPr>
        <p:sp>
          <p:nvSpPr>
            <p:cNvPr id="78" name="object 78"/>
            <p:cNvSpPr/>
            <p:nvPr/>
          </p:nvSpPr>
          <p:spPr>
            <a:xfrm>
              <a:off x="439535" y="3089803"/>
              <a:ext cx="293370" cy="233045"/>
            </a:xfrm>
            <a:custGeom>
              <a:avLst/>
              <a:gdLst/>
              <a:ahLst/>
              <a:cxnLst/>
              <a:rect l="l" t="t" r="r" b="b"/>
              <a:pathLst>
                <a:path w="293370" h="233045">
                  <a:moveTo>
                    <a:pt x="293045" y="0"/>
                  </a:moveTo>
                  <a:lnTo>
                    <a:pt x="0" y="0"/>
                  </a:lnTo>
                  <a:lnTo>
                    <a:pt x="0" y="232774"/>
                  </a:lnTo>
                  <a:lnTo>
                    <a:pt x="293045" y="232774"/>
                  </a:lnTo>
                  <a:lnTo>
                    <a:pt x="2930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39535" y="3089803"/>
              <a:ext cx="293370" cy="233045"/>
            </a:xfrm>
            <a:custGeom>
              <a:avLst/>
              <a:gdLst/>
              <a:ahLst/>
              <a:cxnLst/>
              <a:rect l="l" t="t" r="r" b="b"/>
              <a:pathLst>
                <a:path w="293370" h="233045">
                  <a:moveTo>
                    <a:pt x="0" y="0"/>
                  </a:moveTo>
                  <a:lnTo>
                    <a:pt x="293045" y="0"/>
                  </a:lnTo>
                  <a:lnTo>
                    <a:pt x="293045" y="232775"/>
                  </a:lnTo>
                  <a:lnTo>
                    <a:pt x="0" y="23277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539227" y="3099816"/>
            <a:ext cx="965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8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433185" y="3977571"/>
            <a:ext cx="306070" cy="245745"/>
            <a:chOff x="433185" y="3977571"/>
            <a:chExt cx="306070" cy="245745"/>
          </a:xfrm>
        </p:grpSpPr>
        <p:sp>
          <p:nvSpPr>
            <p:cNvPr id="82" name="object 82"/>
            <p:cNvSpPr/>
            <p:nvPr/>
          </p:nvSpPr>
          <p:spPr>
            <a:xfrm>
              <a:off x="439534" y="3983926"/>
              <a:ext cx="293370" cy="233045"/>
            </a:xfrm>
            <a:custGeom>
              <a:avLst/>
              <a:gdLst/>
              <a:ahLst/>
              <a:cxnLst/>
              <a:rect l="l" t="t" r="r" b="b"/>
              <a:pathLst>
                <a:path w="293370" h="233045">
                  <a:moveTo>
                    <a:pt x="293039" y="0"/>
                  </a:moveTo>
                  <a:lnTo>
                    <a:pt x="0" y="0"/>
                  </a:lnTo>
                  <a:lnTo>
                    <a:pt x="0" y="187096"/>
                  </a:lnTo>
                  <a:lnTo>
                    <a:pt x="0" y="204495"/>
                  </a:lnTo>
                  <a:lnTo>
                    <a:pt x="0" y="232778"/>
                  </a:lnTo>
                  <a:lnTo>
                    <a:pt x="293039" y="232778"/>
                  </a:lnTo>
                  <a:lnTo>
                    <a:pt x="293039" y="204495"/>
                  </a:lnTo>
                  <a:lnTo>
                    <a:pt x="293039" y="187096"/>
                  </a:lnTo>
                  <a:lnTo>
                    <a:pt x="293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39535" y="3983921"/>
              <a:ext cx="293370" cy="233045"/>
            </a:xfrm>
            <a:custGeom>
              <a:avLst/>
              <a:gdLst/>
              <a:ahLst/>
              <a:cxnLst/>
              <a:rect l="l" t="t" r="r" b="b"/>
              <a:pathLst>
                <a:path w="293370" h="233045">
                  <a:moveTo>
                    <a:pt x="0" y="0"/>
                  </a:moveTo>
                  <a:lnTo>
                    <a:pt x="293045" y="0"/>
                  </a:lnTo>
                  <a:lnTo>
                    <a:pt x="293045" y="232775"/>
                  </a:lnTo>
                  <a:lnTo>
                    <a:pt x="0" y="23277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539227" y="3995928"/>
            <a:ext cx="965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222250" y="4182064"/>
            <a:ext cx="231140" cy="706120"/>
            <a:chOff x="222250" y="4182064"/>
            <a:chExt cx="231140" cy="706120"/>
          </a:xfrm>
        </p:grpSpPr>
        <p:sp>
          <p:nvSpPr>
            <p:cNvPr id="86" name="object 86"/>
            <p:cNvSpPr/>
            <p:nvPr/>
          </p:nvSpPr>
          <p:spPr>
            <a:xfrm>
              <a:off x="228600" y="4188414"/>
              <a:ext cx="218440" cy="693420"/>
            </a:xfrm>
            <a:custGeom>
              <a:avLst/>
              <a:gdLst/>
              <a:ahLst/>
              <a:cxnLst/>
              <a:rect l="l" t="t" r="r" b="b"/>
              <a:pathLst>
                <a:path w="218440" h="693420">
                  <a:moveTo>
                    <a:pt x="218014" y="0"/>
                  </a:moveTo>
                  <a:lnTo>
                    <a:pt x="0" y="0"/>
                  </a:lnTo>
                  <a:lnTo>
                    <a:pt x="0" y="692885"/>
                  </a:lnTo>
                  <a:lnTo>
                    <a:pt x="218014" y="692885"/>
                  </a:lnTo>
                  <a:lnTo>
                    <a:pt x="21801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28600" y="4188414"/>
              <a:ext cx="218440" cy="693420"/>
            </a:xfrm>
            <a:custGeom>
              <a:avLst/>
              <a:gdLst/>
              <a:ahLst/>
              <a:cxnLst/>
              <a:rect l="l" t="t" r="r" b="b"/>
              <a:pathLst>
                <a:path w="218440" h="693420">
                  <a:moveTo>
                    <a:pt x="0" y="0"/>
                  </a:moveTo>
                  <a:lnTo>
                    <a:pt x="218014" y="0"/>
                  </a:lnTo>
                  <a:lnTo>
                    <a:pt x="218014" y="692886"/>
                  </a:lnTo>
                  <a:lnTo>
                    <a:pt x="0" y="69288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301094" y="4441952"/>
            <a:ext cx="74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222250" y="3677357"/>
            <a:ext cx="231140" cy="500380"/>
            <a:chOff x="222250" y="3677357"/>
            <a:chExt cx="231140" cy="500380"/>
          </a:xfrm>
        </p:grpSpPr>
        <p:sp>
          <p:nvSpPr>
            <p:cNvPr id="90" name="object 90"/>
            <p:cNvSpPr/>
            <p:nvPr/>
          </p:nvSpPr>
          <p:spPr>
            <a:xfrm>
              <a:off x="228600" y="3683707"/>
              <a:ext cx="218440" cy="487680"/>
            </a:xfrm>
            <a:custGeom>
              <a:avLst/>
              <a:gdLst/>
              <a:ahLst/>
              <a:cxnLst/>
              <a:rect l="l" t="t" r="r" b="b"/>
              <a:pathLst>
                <a:path w="218440" h="487679">
                  <a:moveTo>
                    <a:pt x="218014" y="0"/>
                  </a:moveTo>
                  <a:lnTo>
                    <a:pt x="0" y="0"/>
                  </a:lnTo>
                  <a:lnTo>
                    <a:pt x="0" y="487303"/>
                  </a:lnTo>
                  <a:lnTo>
                    <a:pt x="218014" y="487303"/>
                  </a:lnTo>
                  <a:lnTo>
                    <a:pt x="21801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28600" y="3683707"/>
              <a:ext cx="218440" cy="487680"/>
            </a:xfrm>
            <a:custGeom>
              <a:avLst/>
              <a:gdLst/>
              <a:ahLst/>
              <a:cxnLst/>
              <a:rect l="l" t="t" r="r" b="b"/>
              <a:pathLst>
                <a:path w="218440" h="487679">
                  <a:moveTo>
                    <a:pt x="0" y="0"/>
                  </a:moveTo>
                  <a:lnTo>
                    <a:pt x="218014" y="0"/>
                  </a:lnTo>
                  <a:lnTo>
                    <a:pt x="218014" y="487304"/>
                  </a:lnTo>
                  <a:lnTo>
                    <a:pt x="0" y="48730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274900" y="3832352"/>
            <a:ext cx="1257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222250" y="3083453"/>
            <a:ext cx="222250" cy="653415"/>
            <a:chOff x="222250" y="3083453"/>
            <a:chExt cx="222250" cy="653415"/>
          </a:xfrm>
        </p:grpSpPr>
        <p:sp>
          <p:nvSpPr>
            <p:cNvPr id="94" name="object 94"/>
            <p:cNvSpPr/>
            <p:nvPr/>
          </p:nvSpPr>
          <p:spPr>
            <a:xfrm>
              <a:off x="228600" y="3089803"/>
              <a:ext cx="209550" cy="640715"/>
            </a:xfrm>
            <a:custGeom>
              <a:avLst/>
              <a:gdLst/>
              <a:ahLst/>
              <a:cxnLst/>
              <a:rect l="l" t="t" r="r" b="b"/>
              <a:pathLst>
                <a:path w="209550" h="640714">
                  <a:moveTo>
                    <a:pt x="209520" y="0"/>
                  </a:moveTo>
                  <a:lnTo>
                    <a:pt x="0" y="0"/>
                  </a:lnTo>
                  <a:lnTo>
                    <a:pt x="0" y="640674"/>
                  </a:lnTo>
                  <a:lnTo>
                    <a:pt x="209520" y="640674"/>
                  </a:lnTo>
                  <a:lnTo>
                    <a:pt x="2095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28600" y="3089803"/>
              <a:ext cx="209550" cy="640715"/>
            </a:xfrm>
            <a:custGeom>
              <a:avLst/>
              <a:gdLst/>
              <a:ahLst/>
              <a:cxnLst/>
              <a:rect l="l" t="t" r="r" b="b"/>
              <a:pathLst>
                <a:path w="209550" h="640714">
                  <a:moveTo>
                    <a:pt x="0" y="0"/>
                  </a:moveTo>
                  <a:lnTo>
                    <a:pt x="209520" y="0"/>
                  </a:lnTo>
                  <a:lnTo>
                    <a:pt x="209520" y="640674"/>
                  </a:lnTo>
                  <a:lnTo>
                    <a:pt x="0" y="64067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284941" y="3317240"/>
            <a:ext cx="97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222250" y="4882564"/>
            <a:ext cx="1744345" cy="175895"/>
            <a:chOff x="222250" y="4882564"/>
            <a:chExt cx="1744345" cy="175895"/>
          </a:xfrm>
        </p:grpSpPr>
        <p:sp>
          <p:nvSpPr>
            <p:cNvPr id="98" name="object 98"/>
            <p:cNvSpPr/>
            <p:nvPr/>
          </p:nvSpPr>
          <p:spPr>
            <a:xfrm>
              <a:off x="228600" y="4888914"/>
              <a:ext cx="1731645" cy="163195"/>
            </a:xfrm>
            <a:custGeom>
              <a:avLst/>
              <a:gdLst/>
              <a:ahLst/>
              <a:cxnLst/>
              <a:rect l="l" t="t" r="r" b="b"/>
              <a:pathLst>
                <a:path w="1731645" h="163195">
                  <a:moveTo>
                    <a:pt x="1731374" y="0"/>
                  </a:moveTo>
                  <a:lnTo>
                    <a:pt x="0" y="0"/>
                  </a:lnTo>
                  <a:lnTo>
                    <a:pt x="0" y="163159"/>
                  </a:lnTo>
                  <a:lnTo>
                    <a:pt x="1731374" y="163159"/>
                  </a:lnTo>
                  <a:lnTo>
                    <a:pt x="1731374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28600" y="4888914"/>
              <a:ext cx="1731645" cy="163195"/>
            </a:xfrm>
            <a:custGeom>
              <a:avLst/>
              <a:gdLst/>
              <a:ahLst/>
              <a:cxnLst/>
              <a:rect l="l" t="t" r="r" b="b"/>
              <a:pathLst>
                <a:path w="1731645" h="163195">
                  <a:moveTo>
                    <a:pt x="0" y="0"/>
                  </a:moveTo>
                  <a:lnTo>
                    <a:pt x="1731374" y="0"/>
                  </a:lnTo>
                  <a:lnTo>
                    <a:pt x="1731374" y="163160"/>
                  </a:lnTo>
                  <a:lnTo>
                    <a:pt x="0" y="16316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752974" y="4864608"/>
            <a:ext cx="6858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UNIVERSITÉ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0" y="3970389"/>
            <a:ext cx="6620509" cy="1123950"/>
          </a:xfrm>
          <a:custGeom>
            <a:avLst/>
            <a:gdLst/>
            <a:ahLst/>
            <a:cxnLst/>
            <a:rect l="l" t="t" r="r" b="b"/>
            <a:pathLst>
              <a:path w="6620509" h="1123950">
                <a:moveTo>
                  <a:pt x="6620254" y="0"/>
                </a:moveTo>
                <a:lnTo>
                  <a:pt x="0" y="0"/>
                </a:lnTo>
                <a:lnTo>
                  <a:pt x="0" y="1123383"/>
                </a:lnTo>
                <a:lnTo>
                  <a:pt x="6620254" y="1123383"/>
                </a:lnTo>
                <a:lnTo>
                  <a:pt x="6620254" y="0"/>
                </a:lnTo>
                <a:close/>
              </a:path>
            </a:pathLst>
          </a:custGeom>
          <a:solidFill>
            <a:srgbClr val="B6B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54565" y="3991355"/>
            <a:ext cx="33159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Domaine</a:t>
            </a:r>
            <a:r>
              <a:rPr sz="1400" b="1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Sciences</a:t>
            </a:r>
            <a:r>
              <a:rPr sz="1400" b="1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humaines</a:t>
            </a:r>
            <a:r>
              <a:rPr sz="14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et</a:t>
            </a:r>
            <a:r>
              <a:rPr sz="14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sociales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04126" y="1950515"/>
            <a:ext cx="4498497" cy="19091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91426" y="1848950"/>
            <a:ext cx="4162425" cy="203835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4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</a:t>
            </a:r>
            <a:r>
              <a:rPr sz="1400" b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</a:t>
            </a:r>
            <a:r>
              <a:rPr sz="14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14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rt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,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Le</a:t>
            </a:r>
            <a:r>
              <a:rPr sz="14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ttr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es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,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Langue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  <a:p>
            <a:pPr marL="113030" marR="2872740">
              <a:lnSpc>
                <a:spcPct val="133300"/>
              </a:lnSpc>
              <a:spcBef>
                <a:spcPts val="35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Arts</a:t>
            </a:r>
            <a:r>
              <a:rPr sz="1200" u="sng" spc="-3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du</a:t>
            </a:r>
            <a:r>
              <a:rPr sz="1200" u="sng" spc="-3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spectacle 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Arts</a:t>
            </a:r>
            <a:r>
              <a:rPr sz="12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plastiques</a:t>
            </a:r>
            <a:endParaRPr sz="1200">
              <a:latin typeface="Arial MT"/>
              <a:cs typeface="Arial MT"/>
            </a:endParaRPr>
          </a:p>
          <a:p>
            <a:pPr marL="113030">
              <a:lnSpc>
                <a:spcPct val="100000"/>
              </a:lnSpc>
              <a:spcBef>
                <a:spcPts val="550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LEA</a:t>
            </a:r>
            <a:r>
              <a:rPr sz="1200" u="sng" spc="-7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(langues</a:t>
            </a: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étrangères</a:t>
            </a:r>
            <a:r>
              <a:rPr sz="12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appliquées)</a:t>
            </a:r>
            <a:endParaRPr sz="1200">
              <a:latin typeface="Arial MT"/>
              <a:cs typeface="Arial MT"/>
            </a:endParaRPr>
          </a:p>
          <a:p>
            <a:pPr marL="113030" marR="5080">
              <a:lnSpc>
                <a:spcPct val="131700"/>
              </a:lnSpc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Langues,</a:t>
            </a:r>
            <a:r>
              <a:rPr sz="12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littératures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2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civilisations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étrangères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2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régionales 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Lettres</a:t>
            </a:r>
            <a:endParaRPr sz="1200">
              <a:latin typeface="Arial MT"/>
              <a:cs typeface="Arial MT"/>
            </a:endParaRPr>
          </a:p>
          <a:p>
            <a:pPr marL="83185" marR="2661920" indent="30480">
              <a:lnSpc>
                <a:spcPct val="131700"/>
              </a:lnSpc>
              <a:spcBef>
                <a:spcPts val="120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Musicologie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200" u="sng" spc="-4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du</a:t>
            </a:r>
            <a:r>
              <a:rPr sz="1200" u="sng" spc="-4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langage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536" y="106270"/>
            <a:ext cx="3742056" cy="37471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11277" y="144779"/>
            <a:ext cx="3505835" cy="3655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Domaine</a:t>
            </a:r>
            <a:r>
              <a:rPr sz="1400" b="1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Sciences</a:t>
            </a:r>
            <a:r>
              <a:rPr sz="1400" b="1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et</a:t>
            </a:r>
            <a:r>
              <a:rPr sz="14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Technologies</a:t>
            </a:r>
            <a:endParaRPr sz="1400">
              <a:latin typeface="Arial"/>
              <a:cs typeface="Arial"/>
            </a:endParaRPr>
          </a:p>
          <a:p>
            <a:pPr marL="153670" marR="2132965">
              <a:lnSpc>
                <a:spcPct val="97900"/>
              </a:lnSpc>
              <a:spcBef>
                <a:spcPts val="60"/>
              </a:spcBef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Chimie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Informatique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Mathémat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i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ques</a:t>
            </a:r>
            <a:endParaRPr sz="1400">
              <a:latin typeface="Arial MT"/>
              <a:cs typeface="Arial MT"/>
            </a:endParaRPr>
          </a:p>
          <a:p>
            <a:pPr marL="153670" marR="5080">
              <a:lnSpc>
                <a:spcPct val="101400"/>
              </a:lnSpc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Mathématiques et informatique appliquées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aux sciences humaines et sociales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Mathématiques, physique, chimie,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informatique</a:t>
            </a:r>
            <a:endParaRPr sz="1400">
              <a:latin typeface="Arial MT"/>
              <a:cs typeface="Arial MT"/>
            </a:endParaRPr>
          </a:p>
          <a:p>
            <a:pPr marL="153670">
              <a:lnSpc>
                <a:spcPts val="1585"/>
              </a:lnSpc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Mécanique</a:t>
            </a:r>
            <a:endParaRPr sz="1400">
              <a:latin typeface="Arial MT"/>
              <a:cs typeface="Arial MT"/>
            </a:endParaRPr>
          </a:p>
          <a:p>
            <a:pPr marL="153670" marR="2612390">
              <a:lnSpc>
                <a:spcPct val="101400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h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ysi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qu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STAPS</a:t>
            </a:r>
            <a:endParaRPr sz="1400">
              <a:latin typeface="Arial MT"/>
              <a:cs typeface="Arial MT"/>
            </a:endParaRPr>
          </a:p>
          <a:p>
            <a:pPr marL="153670">
              <a:lnSpc>
                <a:spcPct val="100000"/>
              </a:lnSpc>
              <a:spcBef>
                <a:spcPts val="25"/>
              </a:spcBef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4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de</a:t>
            </a: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la</a:t>
            </a: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vie</a:t>
            </a:r>
            <a:endParaRPr sz="1400">
              <a:latin typeface="Arial MT"/>
              <a:cs typeface="Arial MT"/>
            </a:endParaRPr>
          </a:p>
          <a:p>
            <a:pPr marL="153670" marR="833119">
              <a:lnSpc>
                <a:spcPct val="99600"/>
              </a:lnSpc>
              <a:spcBef>
                <a:spcPts val="30"/>
              </a:spcBef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de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la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vie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de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la</a:t>
            </a:r>
            <a:r>
              <a:rPr sz="1400" u="sng" spc="-4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3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Terre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400" u="sng" spc="7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400" u="sng" spc="7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humanités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 et technologies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 pour l'ingénieur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sanitaires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sociales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6140" y="4269740"/>
            <a:ext cx="2029460" cy="7543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3655">
              <a:lnSpc>
                <a:spcPts val="1390"/>
              </a:lnSpc>
              <a:spcBef>
                <a:spcPts val="185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Géographie</a:t>
            </a:r>
            <a:r>
              <a:rPr sz="1200" u="sng" spc="-4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2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aménagement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Histoire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ts val="1355"/>
              </a:lnSpc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Histoire</a:t>
            </a:r>
            <a:r>
              <a:rPr sz="1200" u="sng" spc="-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de</a:t>
            </a:r>
            <a:r>
              <a:rPr sz="12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l'art et archéologie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Philosophie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2072" y="4269740"/>
            <a:ext cx="172783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Psychologie</a:t>
            </a:r>
            <a:endParaRPr sz="1200">
              <a:latin typeface="Arial MT"/>
              <a:cs typeface="Arial MT"/>
            </a:endParaRPr>
          </a:p>
          <a:p>
            <a:pPr marL="12700" marR="117475">
              <a:lnSpc>
                <a:spcPts val="1390"/>
              </a:lnSpc>
              <a:spcBef>
                <a:spcPts val="60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200" u="sng" spc="-3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de</a:t>
            </a:r>
            <a:r>
              <a:rPr sz="1200" u="sng" spc="-3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l'éducation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20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de</a:t>
            </a:r>
            <a:r>
              <a:rPr sz="1200" u="sng" spc="-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l'homme,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anthropologie,</a:t>
            </a:r>
            <a:r>
              <a:rPr sz="1200" u="sng" spc="-5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ethnologie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4104" y="4361179"/>
            <a:ext cx="155448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7500"/>
              </a:lnSpc>
              <a:spcBef>
                <a:spcPts val="135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 du langage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200" u="sng" spc="-3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200" u="sng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humanités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Sociologie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04126" y="17334"/>
            <a:ext cx="4766310" cy="1818639"/>
          </a:xfrm>
          <a:custGeom>
            <a:avLst/>
            <a:gdLst/>
            <a:ahLst/>
            <a:cxnLst/>
            <a:rect l="l" t="t" r="r" b="b"/>
            <a:pathLst>
              <a:path w="4766309" h="1818639">
                <a:moveTo>
                  <a:pt x="4766264" y="0"/>
                </a:moveTo>
                <a:lnTo>
                  <a:pt x="0" y="0"/>
                </a:lnTo>
                <a:lnTo>
                  <a:pt x="0" y="1818044"/>
                </a:lnTo>
                <a:lnTo>
                  <a:pt x="4766264" y="1818044"/>
                </a:lnTo>
                <a:lnTo>
                  <a:pt x="4766264" y="0"/>
                </a:lnTo>
                <a:close/>
              </a:path>
            </a:pathLst>
          </a:custGeom>
          <a:solidFill>
            <a:srgbClr val="DDF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91426" y="0"/>
            <a:ext cx="2849880" cy="8039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13030" marR="5080" indent="-100965">
              <a:lnSpc>
                <a:spcPct val="131100"/>
              </a:lnSpc>
              <a:spcBef>
                <a:spcPts val="175"/>
              </a:spcBef>
            </a:pP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Domaine </a:t>
            </a:r>
            <a:r>
              <a:rPr sz="14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Droit, 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Économie, </a:t>
            </a:r>
            <a:r>
              <a:rPr sz="14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Gestion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</a:rPr>
              <a:t>Administration économique et sociale </a:t>
            </a:r>
            <a:r>
              <a:rPr sz="1200" dirty="0"/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</a:rPr>
              <a:t>Administration</a:t>
            </a:r>
            <a:r>
              <a:rPr sz="1200" u="sng" spc="-1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</a:rPr>
              <a:t>publique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92391" y="709676"/>
            <a:ext cx="4686935" cy="100076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Droit</a:t>
            </a:r>
            <a:endParaRPr sz="1200">
              <a:latin typeface="Arial MT"/>
              <a:cs typeface="Arial MT"/>
            </a:endParaRPr>
          </a:p>
          <a:p>
            <a:pPr marL="12700" marR="5080">
              <a:lnSpc>
                <a:spcPct val="131700"/>
              </a:lnSpc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Maths.</a:t>
            </a:r>
            <a:r>
              <a:rPr sz="12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2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informatique appliquées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aux</a:t>
            </a:r>
            <a:r>
              <a:rPr sz="12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sciences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humaines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2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sociales 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Économie</a:t>
            </a: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et</a:t>
            </a:r>
            <a:r>
              <a:rPr sz="12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gestion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Gestion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9300" y="456691"/>
            <a:ext cx="4441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0" dirty="0"/>
              <a:t>DROIT,</a:t>
            </a:r>
            <a:r>
              <a:rPr sz="2400" spc="-95" dirty="0"/>
              <a:t> </a:t>
            </a:r>
            <a:r>
              <a:rPr sz="2400" spc="35" dirty="0"/>
              <a:t>ÉCONOMIE,</a:t>
            </a:r>
            <a:r>
              <a:rPr sz="2400" spc="-95" dirty="0"/>
              <a:t> </a:t>
            </a:r>
            <a:r>
              <a:rPr sz="2400" spc="35" dirty="0"/>
              <a:t>GESTION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249936" y="1804416"/>
            <a:ext cx="4359910" cy="1442720"/>
            <a:chOff x="249936" y="1804416"/>
            <a:chExt cx="4359910" cy="1442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36" y="1804416"/>
              <a:ext cx="4050791" cy="12710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71798" y="2637233"/>
              <a:ext cx="1638300" cy="609600"/>
            </a:xfrm>
            <a:custGeom>
              <a:avLst/>
              <a:gdLst/>
              <a:ahLst/>
              <a:cxnLst/>
              <a:rect l="l" t="t" r="r" b="b"/>
              <a:pathLst>
                <a:path w="1638300" h="609600">
                  <a:moveTo>
                    <a:pt x="1581411" y="0"/>
                  </a:moveTo>
                  <a:lnTo>
                    <a:pt x="0" y="244497"/>
                  </a:lnTo>
                  <a:lnTo>
                    <a:pt x="56431" y="609493"/>
                  </a:lnTo>
                  <a:lnTo>
                    <a:pt x="1637842" y="364995"/>
                  </a:lnTo>
                  <a:lnTo>
                    <a:pt x="1581411" y="0"/>
                  </a:lnTo>
                  <a:close/>
                </a:path>
              </a:pathLst>
            </a:custGeom>
            <a:solidFill>
              <a:srgbClr val="89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145745" y="207263"/>
            <a:ext cx="4998720" cy="4859020"/>
            <a:chOff x="4145745" y="207263"/>
            <a:chExt cx="4998720" cy="48590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1096" y="207263"/>
              <a:ext cx="3422904" cy="48585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45745" y="698005"/>
              <a:ext cx="2072005" cy="619125"/>
            </a:xfrm>
            <a:custGeom>
              <a:avLst/>
              <a:gdLst/>
              <a:ahLst/>
              <a:cxnLst/>
              <a:rect l="l" t="t" r="r" b="b"/>
              <a:pathLst>
                <a:path w="2072004" h="619125">
                  <a:moveTo>
                    <a:pt x="2026072" y="0"/>
                  </a:moveTo>
                  <a:lnTo>
                    <a:pt x="0" y="252298"/>
                  </a:lnTo>
                  <a:lnTo>
                    <a:pt x="45638" y="618799"/>
                  </a:lnTo>
                  <a:lnTo>
                    <a:pt x="2071711" y="366501"/>
                  </a:lnTo>
                  <a:lnTo>
                    <a:pt x="2026072" y="0"/>
                  </a:lnTo>
                  <a:close/>
                </a:path>
              </a:pathLst>
            </a:custGeom>
            <a:solidFill>
              <a:srgbClr val="89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 rot="21120000">
            <a:off x="3050715" y="2923544"/>
            <a:ext cx="38405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b="1" spc="-5" dirty="0">
                <a:latin typeface="Arial"/>
                <a:cs typeface="Arial"/>
              </a:rPr>
              <a:t>Un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21120000">
            <a:off x="3495027" y="2826484"/>
            <a:ext cx="75066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b="1" spc="-30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ort</a:t>
            </a:r>
            <a:r>
              <a:rPr sz="1800" b="1" spc="-30" dirty="0">
                <a:latin typeface="Arial"/>
                <a:cs typeface="Arial"/>
              </a:rPr>
              <a:t>a</a:t>
            </a:r>
            <a:r>
              <a:rPr sz="2700" b="1" baseline="1543" dirty="0">
                <a:latin typeface="Arial"/>
                <a:cs typeface="Arial"/>
              </a:rPr>
              <a:t>il</a:t>
            </a:r>
            <a:endParaRPr sz="2700" baseline="154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1180000">
            <a:off x="4245886" y="926873"/>
            <a:ext cx="1478909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b="1" spc="-5" dirty="0">
                <a:latin typeface="Arial"/>
                <a:cs typeface="Arial"/>
              </a:rPr>
              <a:t>Des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Licences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50" y="17428"/>
            <a:ext cx="1019871" cy="3267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404" y="8635"/>
            <a:ext cx="4577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SCIENCES</a:t>
            </a:r>
            <a:r>
              <a:rPr sz="2400" b="1" u="heavy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ET</a:t>
            </a:r>
            <a:r>
              <a:rPr sz="2400" b="1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TECHNOLOGIES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79" y="899160"/>
            <a:ext cx="3188208" cy="25755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953000" y="367517"/>
            <a:ext cx="4137660" cy="4643755"/>
            <a:chOff x="4953000" y="367517"/>
            <a:chExt cx="4137660" cy="46437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3000" y="603504"/>
              <a:ext cx="3733800" cy="44074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90058" y="367517"/>
              <a:ext cx="1600200" cy="369570"/>
            </a:xfrm>
            <a:custGeom>
              <a:avLst/>
              <a:gdLst/>
              <a:ahLst/>
              <a:cxnLst/>
              <a:rect l="l" t="t" r="r" b="b"/>
              <a:pathLst>
                <a:path w="1600200" h="369570">
                  <a:moveTo>
                    <a:pt x="1600200" y="0"/>
                  </a:moveTo>
                  <a:lnTo>
                    <a:pt x="0" y="0"/>
                  </a:lnTo>
                  <a:lnTo>
                    <a:pt x="0" y="369332"/>
                  </a:lnTo>
                  <a:lnTo>
                    <a:pt x="1600200" y="369332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D88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68798" y="401828"/>
            <a:ext cx="1346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Des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Portails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5910" y="1428750"/>
            <a:ext cx="1687830" cy="369570"/>
          </a:xfrm>
          <a:prstGeom prst="rect">
            <a:avLst/>
          </a:prstGeom>
          <a:solidFill>
            <a:srgbClr val="D883FF"/>
          </a:solidFill>
        </p:spPr>
        <p:txBody>
          <a:bodyPr vert="horz" wrap="square" lIns="0" tIns="463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65"/>
              </a:spcBef>
            </a:pPr>
            <a:r>
              <a:rPr sz="1800" b="1" spc="-5" dirty="0">
                <a:latin typeface="Arial"/>
                <a:cs typeface="Arial"/>
              </a:rPr>
              <a:t>Des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Licences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600" y="3620768"/>
            <a:ext cx="4343400" cy="1123950"/>
          </a:xfrm>
          <a:prstGeom prst="rect">
            <a:avLst/>
          </a:prstGeom>
          <a:solidFill>
            <a:srgbClr val="B321FF"/>
          </a:solidFill>
        </p:spPr>
        <p:txBody>
          <a:bodyPr vert="horz" wrap="square" lIns="0" tIns="59055" rIns="0" bIns="0" rtlCol="0">
            <a:spAutoFit/>
          </a:bodyPr>
          <a:lstStyle/>
          <a:p>
            <a:pPr marL="234315" marR="138430" indent="-98425">
              <a:lnSpc>
                <a:spcPts val="1610"/>
              </a:lnSpc>
              <a:spcBef>
                <a:spcPts val="46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-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Cycles universitaires préparatoires aux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grandes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écoles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CUPGE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mention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SVT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MPCI</a:t>
            </a:r>
            <a:endParaRPr sz="1400">
              <a:latin typeface="Arial"/>
              <a:cs typeface="Arial"/>
            </a:endParaRPr>
          </a:p>
          <a:p>
            <a:pPr marL="212090">
              <a:lnSpc>
                <a:spcPts val="1280"/>
              </a:lnSpc>
            </a:pPr>
            <a:r>
              <a:rPr sz="1100" spc="-5" dirty="0">
                <a:latin typeface="Arial MT"/>
                <a:cs typeface="Arial MT"/>
              </a:rPr>
              <a:t>(A</a:t>
            </a:r>
            <a:r>
              <a:rPr sz="1100" spc="-70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retrouver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sur</a:t>
            </a:r>
            <a:r>
              <a:rPr sz="1100" spc="-10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Parcoursup</a:t>
            </a:r>
            <a:r>
              <a:rPr sz="1100" spc="-1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dans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Licences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sélectives)</a:t>
            </a:r>
            <a:endParaRPr sz="1100">
              <a:latin typeface="Arial MT"/>
              <a:cs typeface="Arial MT"/>
            </a:endParaRPr>
          </a:p>
          <a:p>
            <a:pPr marL="243840" indent="-107950">
              <a:lnSpc>
                <a:spcPts val="1675"/>
              </a:lnSpc>
              <a:buChar char="-"/>
              <a:tabLst>
                <a:tab pos="243840" algn="l"/>
              </a:tabLst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Cursus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Master ingénierie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(CMI)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SVT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STAPS</a:t>
            </a:r>
            <a:endParaRPr sz="1400">
              <a:latin typeface="Arial"/>
              <a:cs typeface="Arial"/>
            </a:endParaRPr>
          </a:p>
          <a:p>
            <a:pPr marL="243840" indent="-107950">
              <a:lnSpc>
                <a:spcPct val="100000"/>
              </a:lnSpc>
              <a:spcBef>
                <a:spcPts val="25"/>
              </a:spcBef>
              <a:buChar char="-"/>
              <a:tabLst>
                <a:tab pos="243840" algn="l"/>
              </a:tabLst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PEIP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Polytech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(école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d’ingénieurs)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03324" y="4608067"/>
            <a:ext cx="762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Lu</a:t>
            </a: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mi</a:t>
            </a:r>
            <a:r>
              <a:rPr sz="18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ny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50" y="17428"/>
            <a:ext cx="1019871" cy="3267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2116</Words>
  <Application>Microsoft Office PowerPoint</Application>
  <PresentationFormat>Affichage à l'écran (16:9)</PresentationFormat>
  <Paragraphs>487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Arial MT</vt:lpstr>
      <vt:lpstr>Calibri</vt:lpstr>
      <vt:lpstr>Segoe UI Symbol</vt:lpstr>
      <vt:lpstr>Times New Roman</vt:lpstr>
      <vt:lpstr>Wingdings</vt:lpstr>
      <vt:lpstr>Office Theme</vt:lpstr>
      <vt:lpstr>Présentation PowerPoint</vt:lpstr>
      <vt:lpstr> Mme TRICOCI</vt:lpstr>
      <vt:lpstr>RESSOURCES</vt:lpstr>
      <vt:lpstr>LES ÉTUDES APRÈS LE BAC</vt:lpstr>
      <vt:lpstr>LICENCE - MASTER - DOCTORAT</vt:lpstr>
      <vt:lpstr>UNIVERSITÉ : LICENCE – MASTER – DOCTORAT</vt:lpstr>
      <vt:lpstr>Domaine Droit, Économie, Gestion  Administration économique et sociale  Administration publique</vt:lpstr>
      <vt:lpstr>DROIT, ÉCONOMIE, GESTION</vt:lpstr>
      <vt:lpstr>SCIENCES ET TECHNOLOGIES</vt:lpstr>
      <vt:lpstr>ARTS LETTRES LANGUES  ET SCIENCE HUMAINES</vt:lpstr>
      <vt:lpstr>SANTÉ Maïeutique Médecine Odontologie Pharmacie kinésithérapie (MMOPK)</vt:lpstr>
      <vt:lpstr>Présentation PowerPoint</vt:lpstr>
      <vt:lpstr>Présentation PowerPoint</vt:lpstr>
      <vt:lpstr>LES ÉTUDES DE SANTÉ</vt:lpstr>
      <vt:lpstr>Présentation PowerPoint</vt:lpstr>
      <vt:lpstr>Présentation PowerPoint</vt:lpstr>
      <vt:lpstr>BREVET DE TECHNICIEN SUPÉRIEUR  BTS 2 ans</vt:lpstr>
      <vt:lpstr> POURSUITE D’ÉTUDES EN BTS POUR LES BACHELIERS STL  quelques exemples </vt:lpstr>
      <vt:lpstr>POURSUITE D’ÉTUDES EN BUT POUR LES BACHELIERS STL  quelques exemples</vt:lpstr>
      <vt:lpstr>Présentation PowerPoint</vt:lpstr>
      <vt:lpstr> POURSUITE D’ÉTUDES EN BUT POUR LES BACHELIERS STI2D quelques exemples</vt:lpstr>
      <vt:lpstr>CPGE CLASSES PRÉPARATOIRES AUX GRANDES ÉCOLES</vt:lpstr>
      <vt:lpstr>VOIE GÉNÉRALE  ECG</vt:lpstr>
      <vt:lpstr>CPGE SCIENTIFIQUES</vt:lpstr>
      <vt:lpstr>CPGE ÉCONOMIQUES ET COMMERCIALES</vt:lpstr>
      <vt:lpstr>CPGE ENS Rennes D1 et ENS Paris-Saclay D2</vt:lpstr>
      <vt:lpstr>CPGE LETTRES</vt:lpstr>
      <vt:lpstr>CPGE LETTRES ET SCIENCES SOCIALES B/L</vt:lpstr>
      <vt:lpstr>ECOLES D’INGÉNIEURS</vt:lpstr>
      <vt:lpstr>LES ÉCOLES DE COMMERCE</vt:lpstr>
      <vt:lpstr>Sciences Po - Instituts d'études politiques - IEP</vt:lpstr>
      <vt:lpstr>CLASSE PRÉPARATOIRE AUX ÉTUDES SUPÉRIEURES</vt:lpstr>
      <vt:lpstr>ECOLES SPÉCIALISÉES</vt:lpstr>
      <vt:lpstr>DOMAINE DES ARTS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janvier 23 Réunion infos parents terminale  après le bac Janvier 2023</dc:title>
  <dc:creator>TRICOCI Marie Isabelle</dc:creator>
  <cp:lastModifiedBy>CIO</cp:lastModifiedBy>
  <cp:revision>4</cp:revision>
  <dcterms:created xsi:type="dcterms:W3CDTF">2023-03-02T08:55:20Z</dcterms:created>
  <dcterms:modified xsi:type="dcterms:W3CDTF">2023-03-03T07:04:44Z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2023-02-01T00:00:00Z</vt:filetime>
  </property>
  <property fmtid="{D5CDD505-2E9C-101B-9397-08002B2CF9AE}" pid="3" name="Creator">
    <vt:lpwstr>PowerPoint</vt:lpwstr>
  </property>
  <property fmtid="{D5CDD505-2E9C-101B-9397-08002B2CF9AE}" pid="4" name="LastSaved">
    <vt:filetime>2023-03-02T00:00:00Z</vt:filetime>
  </property>
</Properties>
</file>