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C50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C50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C50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7576" y="225552"/>
            <a:ext cx="8308848" cy="4575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945" y="982979"/>
            <a:ext cx="8054108" cy="607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C50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018" y="2229611"/>
            <a:ext cx="765683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0085" y="4835596"/>
            <a:ext cx="30225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FF0000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320" y="789940"/>
            <a:ext cx="83178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000091"/>
                </a:solidFill>
              </a:rPr>
              <a:t>Pour</a:t>
            </a:r>
            <a:r>
              <a:rPr sz="1600" spc="1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chaque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formation,</a:t>
            </a:r>
            <a:r>
              <a:rPr sz="1600" spc="1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une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fiche</a:t>
            </a:r>
            <a:r>
              <a:rPr sz="1600" spc="1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de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présentation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organisée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en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dirty="0">
                <a:solidFill>
                  <a:srgbClr val="000091"/>
                </a:solidFill>
              </a:rPr>
              <a:t>6</a:t>
            </a:r>
            <a:r>
              <a:rPr sz="1600" spc="1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rubriques</a:t>
            </a:r>
            <a:r>
              <a:rPr sz="1600" spc="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clés,</a:t>
            </a:r>
            <a:r>
              <a:rPr sz="1600" spc="15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pour </a:t>
            </a:r>
            <a:r>
              <a:rPr sz="1600" spc="-43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être</a:t>
            </a:r>
            <a:r>
              <a:rPr sz="160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plus</a:t>
            </a:r>
            <a:r>
              <a:rPr sz="160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claire,</a:t>
            </a:r>
            <a:r>
              <a:rPr sz="1600" spc="1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plus</a:t>
            </a:r>
            <a:r>
              <a:rPr sz="160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riche,</a:t>
            </a:r>
            <a:r>
              <a:rPr sz="1600" spc="1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plus</a:t>
            </a:r>
            <a:r>
              <a:rPr sz="1600" dirty="0">
                <a:solidFill>
                  <a:srgbClr val="000091"/>
                </a:solidFill>
              </a:rPr>
              <a:t> </a:t>
            </a:r>
            <a:r>
              <a:rPr sz="1600" spc="-5" dirty="0">
                <a:solidFill>
                  <a:srgbClr val="000091"/>
                </a:solidFill>
              </a:rPr>
              <a:t>transparente</a:t>
            </a:r>
            <a:endParaRPr sz="160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76578" y="1453388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728" y="1466742"/>
            <a:ext cx="3319779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Découvrir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formation et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caractéristiques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0829" y="1440688"/>
            <a:ext cx="47663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:</a:t>
            </a:r>
            <a:r>
              <a:rPr sz="1300" spc="-5" dirty="0">
                <a:latin typeface="Arial MT"/>
                <a:cs typeface="Arial MT"/>
              </a:rPr>
              <a:t> le </a:t>
            </a:r>
            <a:r>
              <a:rPr sz="1300" b="1" dirty="0">
                <a:latin typeface="Arial"/>
                <a:cs typeface="Arial"/>
              </a:rPr>
              <a:t>statut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l’établissement</a:t>
            </a:r>
            <a:r>
              <a:rPr sz="1300" dirty="0">
                <a:latin typeface="Arial MT"/>
                <a:cs typeface="Arial MT"/>
              </a:rPr>
              <a:t>, </a:t>
            </a:r>
            <a:r>
              <a:rPr sz="1300" spc="-5" dirty="0">
                <a:latin typeface="Arial MT"/>
                <a:cs typeface="Arial MT"/>
              </a:rPr>
              <a:t>les </a:t>
            </a:r>
            <a:r>
              <a:rPr sz="1300" dirty="0">
                <a:latin typeface="Arial MT"/>
                <a:cs typeface="Arial MT"/>
              </a:rPr>
              <a:t>contenus et</a:t>
            </a:r>
            <a:r>
              <a:rPr sz="1300" spc="-5" dirty="0">
                <a:latin typeface="Arial MT"/>
                <a:cs typeface="Arial MT"/>
              </a:rPr>
              <a:t> l’organisation</a:t>
            </a:r>
            <a:r>
              <a:rPr sz="1300" dirty="0">
                <a:latin typeface="Arial MT"/>
                <a:cs typeface="Arial MT"/>
              </a:rPr>
              <a:t> des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028" y="1632711"/>
            <a:ext cx="80473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 MT"/>
                <a:cs typeface="Arial MT"/>
              </a:rPr>
              <a:t>enseignements,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dispositifs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pédagogiques,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b="1" spc="-5" dirty="0">
                <a:latin typeface="Arial"/>
                <a:cs typeface="Arial"/>
              </a:rPr>
              <a:t>frais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scolarité</a:t>
            </a:r>
            <a:r>
              <a:rPr sz="1300" dirty="0">
                <a:latin typeface="Arial MT"/>
                <a:cs typeface="Arial MT"/>
              </a:rPr>
              <a:t>,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dates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journées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portes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ouvertes...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578" y="19989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728" y="2012842"/>
            <a:ext cx="3794125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Comprendre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critères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d’analyse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candidatures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5491" y="1986279"/>
            <a:ext cx="45154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à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travers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représentation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visuelle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critères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définis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028" y="2178304"/>
            <a:ext cx="7810500" cy="4279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50"/>
              </a:spcBef>
            </a:pPr>
            <a:r>
              <a:rPr sz="1300" spc="-5" dirty="0">
                <a:latin typeface="Arial MT"/>
                <a:cs typeface="Arial MT"/>
              </a:rPr>
              <a:t>formations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(résultats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scolaires,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compétences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savoir-faire,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savoir-être,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motivation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cohérence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du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projet,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engagements….)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avec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leur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degré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d’importance,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ainsi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que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conseils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pour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formuler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candidature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578" y="2748788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728" y="2762142"/>
            <a:ext cx="2859405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Consulter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modalités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candidature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0454" y="2736088"/>
            <a:ext cx="55365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en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particulier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conditions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pour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candidater,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modalités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calendrier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028" y="2928111"/>
            <a:ext cx="72091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épreuves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écrites/orales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prévues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par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certaines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formations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sélectives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éventuels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frais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associés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578" y="329437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728" y="3308241"/>
            <a:ext cx="3013075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Accéder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aux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chiffres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clés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formation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7141" y="3281679"/>
            <a:ext cx="52324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r>
              <a:rPr sz="1300" b="1" spc="37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300" spc="-5" dirty="0">
                <a:latin typeface="Arial MT"/>
                <a:cs typeface="Arial MT"/>
              </a:rPr>
              <a:t>ils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déclinent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résultats</a:t>
            </a:r>
            <a:r>
              <a:rPr sz="1300" dirty="0">
                <a:latin typeface="Arial MT"/>
                <a:cs typeface="Arial MT"/>
              </a:rPr>
              <a:t> 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l’admission</a:t>
            </a:r>
            <a:r>
              <a:rPr sz="1300" dirty="0">
                <a:latin typeface="Arial MT"/>
                <a:cs typeface="Arial MT"/>
              </a:rPr>
              <a:t> en 2022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pour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vous permettre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028" y="3473703"/>
            <a:ext cx="8285480" cy="4279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50"/>
              </a:spcBef>
            </a:pPr>
            <a:r>
              <a:rPr sz="1300" dirty="0">
                <a:latin typeface="Arial MT"/>
                <a:cs typeface="Arial MT"/>
              </a:rPr>
              <a:t>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mieux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anticiper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procédure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résultats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phase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d’admission.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Des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indicateurs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sont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calculés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termes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réussite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voire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d’insertion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professionnelle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(pour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majorité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BTS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et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mentions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complémentaires)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578" y="4044188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728" y="4057541"/>
            <a:ext cx="2983230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Connaitre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débouchés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professionnels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6979" y="4031488"/>
            <a:ext cx="25546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: </a:t>
            </a:r>
            <a:r>
              <a:rPr sz="1300" spc="-5" dirty="0">
                <a:latin typeface="Arial MT"/>
                <a:cs typeface="Arial MT"/>
              </a:rPr>
              <a:t>possibilités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poursuite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d’études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578" y="4388611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7454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728" y="4400441"/>
            <a:ext cx="3171825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Contacter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échanger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l’établissement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5891" y="4375911"/>
            <a:ext cx="47199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: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contacts des référents de </a:t>
            </a:r>
            <a:r>
              <a:rPr sz="1300" spc="-5" dirty="0">
                <a:latin typeface="Arial MT"/>
                <a:cs typeface="Arial MT"/>
              </a:rPr>
              <a:t>la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formation,</a:t>
            </a:r>
            <a:r>
              <a:rPr sz="1300" dirty="0">
                <a:latin typeface="Arial MT"/>
                <a:cs typeface="Arial MT"/>
              </a:rPr>
              <a:t> en </a:t>
            </a:r>
            <a:r>
              <a:rPr sz="1300" spc="-5" dirty="0">
                <a:latin typeface="Arial MT"/>
                <a:cs typeface="Arial MT"/>
              </a:rPr>
              <a:t>particulier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</a:t>
            </a:r>
            <a:r>
              <a:rPr sz="1300" dirty="0">
                <a:latin typeface="Arial MT"/>
                <a:cs typeface="Arial MT"/>
              </a:rPr>
              <a:t> référent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8028" y="4577079"/>
            <a:ext cx="6972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Arial MT"/>
                <a:cs typeface="Arial MT"/>
              </a:rPr>
              <a:t>handicap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779779"/>
            <a:ext cx="818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1"/>
                </a:solidFill>
              </a:rPr>
              <a:t>Les</a:t>
            </a:r>
            <a:r>
              <a:rPr sz="240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modalités</a:t>
            </a:r>
            <a:r>
              <a:rPr sz="240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d’examen affichés</a:t>
            </a:r>
            <a:r>
              <a:rPr sz="2400" spc="5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pour</a:t>
            </a:r>
            <a:r>
              <a:rPr sz="2400" spc="5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chaque</a:t>
            </a:r>
            <a:r>
              <a:rPr sz="2400" spc="5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formation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9998" y="1440705"/>
            <a:ext cx="697230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les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sélectives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(classes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prépa,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BUT,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BTS,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écoles,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IFSI…)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9" y="1707895"/>
            <a:ext cx="834453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 MT"/>
                <a:cs typeface="Arial MT"/>
              </a:rPr>
              <a:t>L’admission </a:t>
            </a:r>
            <a:r>
              <a:rPr sz="1500" dirty="0">
                <a:latin typeface="Arial MT"/>
                <a:cs typeface="Arial MT"/>
              </a:rPr>
              <a:t>se </a:t>
            </a:r>
            <a:r>
              <a:rPr sz="1500" spc="-5" dirty="0">
                <a:latin typeface="Arial MT"/>
                <a:cs typeface="Arial MT"/>
              </a:rPr>
              <a:t>fait </a:t>
            </a:r>
            <a:r>
              <a:rPr sz="1500" dirty="0">
                <a:latin typeface="Arial MT"/>
                <a:cs typeface="Arial MT"/>
              </a:rPr>
              <a:t>sur dossier </a:t>
            </a:r>
            <a:r>
              <a:rPr sz="1500" spc="-5" dirty="0">
                <a:latin typeface="Arial MT"/>
                <a:cs typeface="Arial MT"/>
              </a:rPr>
              <a:t>et, </a:t>
            </a:r>
            <a:r>
              <a:rPr sz="1500" dirty="0">
                <a:latin typeface="Arial MT"/>
                <a:cs typeface="Arial MT"/>
              </a:rPr>
              <a:t>dans </a:t>
            </a:r>
            <a:r>
              <a:rPr sz="1500" spc="-5" dirty="0">
                <a:latin typeface="Arial MT"/>
                <a:cs typeface="Arial MT"/>
              </a:rPr>
              <a:t>certains </a:t>
            </a:r>
            <a:r>
              <a:rPr sz="1500" dirty="0">
                <a:latin typeface="Arial MT"/>
                <a:cs typeface="Arial MT"/>
              </a:rPr>
              <a:t>cas, en ayant recours, en plus ou en lieu et place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du </a:t>
            </a:r>
            <a:r>
              <a:rPr sz="1500" spc="-15" dirty="0">
                <a:latin typeface="Arial MT"/>
                <a:cs typeface="Arial MT"/>
              </a:rPr>
              <a:t>dossier, </a:t>
            </a:r>
            <a:r>
              <a:rPr sz="1500" dirty="0">
                <a:latin typeface="Arial MT"/>
                <a:cs typeface="Arial MT"/>
              </a:rPr>
              <a:t>à des épreuves </a:t>
            </a:r>
            <a:r>
              <a:rPr sz="1500" spc="-5" dirty="0">
                <a:latin typeface="Arial MT"/>
                <a:cs typeface="Arial MT"/>
              </a:rPr>
              <a:t>écrites et/ou </a:t>
            </a:r>
            <a:r>
              <a:rPr sz="1500" dirty="0">
                <a:latin typeface="Arial MT"/>
                <a:cs typeface="Arial MT"/>
              </a:rPr>
              <a:t>orales dont le calendrier et les </a:t>
            </a:r>
            <a:r>
              <a:rPr sz="1500" spc="-5" dirty="0">
                <a:latin typeface="Arial MT"/>
                <a:cs typeface="Arial MT"/>
              </a:rPr>
              <a:t>modalités </a:t>
            </a:r>
            <a:r>
              <a:rPr sz="1500" dirty="0">
                <a:latin typeface="Arial MT"/>
                <a:cs typeface="Arial MT"/>
              </a:rPr>
              <a:t>sont </a:t>
            </a:r>
            <a:r>
              <a:rPr sz="1500" spc="-5" dirty="0">
                <a:latin typeface="Arial MT"/>
                <a:cs typeface="Arial MT"/>
              </a:rPr>
              <a:t>affichés </a:t>
            </a:r>
            <a:r>
              <a:rPr sz="1500" dirty="0">
                <a:latin typeface="Arial MT"/>
                <a:cs typeface="Arial MT"/>
              </a:rPr>
              <a:t>aux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candidats </a:t>
            </a:r>
            <a:r>
              <a:rPr sz="1500" dirty="0">
                <a:latin typeface="Arial MT"/>
                <a:cs typeface="Arial MT"/>
              </a:rPr>
              <a:t>(rubrique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«</a:t>
            </a:r>
            <a:r>
              <a:rPr sz="1500" spc="-5" dirty="0">
                <a:latin typeface="Arial MT"/>
                <a:cs typeface="Arial MT"/>
              </a:rPr>
              <a:t> consulter </a:t>
            </a:r>
            <a:r>
              <a:rPr sz="1500" dirty="0">
                <a:latin typeface="Arial MT"/>
                <a:cs typeface="Arial MT"/>
              </a:rPr>
              <a:t>les </a:t>
            </a:r>
            <a:r>
              <a:rPr sz="1500" spc="-5" dirty="0">
                <a:latin typeface="Arial MT"/>
                <a:cs typeface="Arial MT"/>
              </a:rPr>
              <a:t>modalités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candidature </a:t>
            </a:r>
            <a:r>
              <a:rPr sz="1500" dirty="0">
                <a:latin typeface="Arial MT"/>
                <a:cs typeface="Arial MT"/>
              </a:rPr>
              <a:t>»)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999" y="2634505"/>
            <a:ext cx="588137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les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sélectives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(licences,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PPPE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PASS)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299" y="2902711"/>
            <a:ext cx="8449310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Un lycéen peut </a:t>
            </a:r>
            <a:r>
              <a:rPr sz="1500" b="1" spc="-5" dirty="0">
                <a:latin typeface="Arial"/>
                <a:cs typeface="Arial"/>
              </a:rPr>
              <a:t>accéder </a:t>
            </a:r>
            <a:r>
              <a:rPr sz="1500" b="1" dirty="0">
                <a:latin typeface="Arial"/>
                <a:cs typeface="Arial"/>
              </a:rPr>
              <a:t>à </a:t>
            </a:r>
            <a:r>
              <a:rPr sz="1500" b="1" spc="-5" dirty="0">
                <a:latin typeface="Arial"/>
                <a:cs typeface="Arial"/>
              </a:rPr>
              <a:t>la licence de son choix </a:t>
            </a:r>
            <a:r>
              <a:rPr sz="1500" b="1" dirty="0">
                <a:latin typeface="Arial"/>
                <a:cs typeface="Arial"/>
              </a:rPr>
              <a:t>à </a:t>
            </a:r>
            <a:r>
              <a:rPr sz="1500" b="1" spc="-5" dirty="0">
                <a:latin typeface="Arial"/>
                <a:cs typeface="Arial"/>
              </a:rPr>
              <a:t>l’université, dans la limite des capacités 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d’accueil</a:t>
            </a:r>
            <a:r>
              <a:rPr sz="1500" b="1" dirty="0">
                <a:latin typeface="Arial"/>
                <a:cs typeface="Arial"/>
              </a:rPr>
              <a:t> :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si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nombre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vœux</a:t>
            </a:r>
            <a:r>
              <a:rPr sz="1500" dirty="0">
                <a:latin typeface="Arial MT"/>
                <a:cs typeface="Arial MT"/>
              </a:rPr>
              <a:t> reçus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est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supérieur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au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nombre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places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disponibles,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commission d’examen des </a:t>
            </a:r>
            <a:r>
              <a:rPr sz="1500" spc="-5" dirty="0">
                <a:latin typeface="Arial MT"/>
                <a:cs typeface="Arial MT"/>
              </a:rPr>
              <a:t>vœux étudie </a:t>
            </a:r>
            <a:r>
              <a:rPr sz="1500" dirty="0">
                <a:latin typeface="Arial MT"/>
                <a:cs typeface="Arial MT"/>
              </a:rPr>
              <a:t>les dossiers et </a:t>
            </a:r>
            <a:r>
              <a:rPr sz="1500" spc="-5" dirty="0">
                <a:latin typeface="Arial MT"/>
                <a:cs typeface="Arial MT"/>
              </a:rPr>
              <a:t>vérifie </a:t>
            </a:r>
            <a:r>
              <a:rPr sz="1500" dirty="0">
                <a:latin typeface="Arial MT"/>
                <a:cs typeface="Arial MT"/>
              </a:rPr>
              <a:t>leur </a:t>
            </a:r>
            <a:r>
              <a:rPr sz="1500" spc="-5" dirty="0">
                <a:latin typeface="Arial MT"/>
                <a:cs typeface="Arial MT"/>
              </a:rPr>
              <a:t>adéquation </a:t>
            </a:r>
            <a:r>
              <a:rPr sz="1500" dirty="0">
                <a:latin typeface="Arial MT"/>
                <a:cs typeface="Arial MT"/>
              </a:rPr>
              <a:t>avec la </a:t>
            </a:r>
            <a:r>
              <a:rPr sz="1500" spc="-5" dirty="0">
                <a:latin typeface="Arial MT"/>
                <a:cs typeface="Arial MT"/>
              </a:rPr>
              <a:t>formation </a:t>
            </a:r>
            <a:r>
              <a:rPr sz="1500" dirty="0">
                <a:latin typeface="Arial MT"/>
                <a:cs typeface="Arial MT"/>
              </a:rPr>
              <a:t> demandée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afin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classer</a:t>
            </a:r>
            <a:endParaRPr sz="1500">
              <a:latin typeface="Arial MT"/>
              <a:cs typeface="Arial MT"/>
            </a:endParaRPr>
          </a:p>
          <a:p>
            <a:pPr marL="12700" marR="165735" algn="just">
              <a:lnSpc>
                <a:spcPct val="100000"/>
              </a:lnSpc>
              <a:spcBef>
                <a:spcPts val="480"/>
              </a:spcBef>
            </a:pPr>
            <a:r>
              <a:rPr sz="1500" spc="-10" dirty="0">
                <a:latin typeface="Arial MT"/>
                <a:cs typeface="Arial MT"/>
              </a:rPr>
              <a:t>L’université </a:t>
            </a:r>
            <a:r>
              <a:rPr sz="1500" dirty="0">
                <a:latin typeface="Arial MT"/>
                <a:cs typeface="Arial MT"/>
              </a:rPr>
              <a:t>peut </a:t>
            </a:r>
            <a:r>
              <a:rPr sz="1500" spc="-5" dirty="0">
                <a:latin typeface="Arial MT"/>
                <a:cs typeface="Arial MT"/>
              </a:rPr>
              <a:t>conditionner </a:t>
            </a:r>
            <a:r>
              <a:rPr sz="1500" dirty="0">
                <a:latin typeface="Arial MT"/>
                <a:cs typeface="Arial MT"/>
              </a:rPr>
              <a:t>l'admission (réponse « oui-si ») d’un candidat au suivi d’un </a:t>
            </a:r>
            <a:r>
              <a:rPr sz="1500" spc="-5" dirty="0">
                <a:latin typeface="Arial MT"/>
                <a:cs typeface="Arial MT"/>
              </a:rPr>
              <a:t>dispositif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réussite </a:t>
            </a:r>
            <a:r>
              <a:rPr sz="1500" dirty="0">
                <a:latin typeface="Arial MT"/>
                <a:cs typeface="Arial MT"/>
              </a:rPr>
              <a:t>(remise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à niveau,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tutorat…) afin </a:t>
            </a:r>
            <a:r>
              <a:rPr sz="1500" dirty="0">
                <a:latin typeface="Arial MT"/>
                <a:cs typeface="Arial MT"/>
              </a:rPr>
              <a:t>de l’aider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favoriser</a:t>
            </a:r>
            <a:r>
              <a:rPr sz="1500" dirty="0">
                <a:latin typeface="Arial MT"/>
                <a:cs typeface="Arial MT"/>
              </a:rPr>
              <a:t> sa</a:t>
            </a:r>
            <a:r>
              <a:rPr sz="1500" spc="-5" dirty="0">
                <a:latin typeface="Arial MT"/>
                <a:cs typeface="Arial MT"/>
              </a:rPr>
              <a:t> réussite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40332" y="81184"/>
            <a:ext cx="3118485" cy="553085"/>
            <a:chOff x="5740332" y="81184"/>
            <a:chExt cx="3118485" cy="553085"/>
          </a:xfrm>
        </p:grpSpPr>
        <p:sp>
          <p:nvSpPr>
            <p:cNvPr id="9" name="object 9"/>
            <p:cNvSpPr/>
            <p:nvPr/>
          </p:nvSpPr>
          <p:spPr>
            <a:xfrm>
              <a:off x="5746682" y="87534"/>
              <a:ext cx="3105785" cy="540385"/>
            </a:xfrm>
            <a:custGeom>
              <a:avLst/>
              <a:gdLst/>
              <a:ahLst/>
              <a:cxnLst/>
              <a:rect l="l" t="t" r="r" b="b"/>
              <a:pathLst>
                <a:path w="3105784" h="540385">
                  <a:moveTo>
                    <a:pt x="3015767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7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7" y="532926"/>
                  </a:lnTo>
                  <a:lnTo>
                    <a:pt x="89999" y="539998"/>
                  </a:lnTo>
                  <a:lnTo>
                    <a:pt x="3015767" y="539998"/>
                  </a:lnTo>
                  <a:lnTo>
                    <a:pt x="3050800" y="532926"/>
                  </a:lnTo>
                  <a:lnTo>
                    <a:pt x="3079407" y="513638"/>
                  </a:lnTo>
                  <a:lnTo>
                    <a:pt x="3098695" y="485030"/>
                  </a:lnTo>
                  <a:lnTo>
                    <a:pt x="3105768" y="449997"/>
                  </a:lnTo>
                  <a:lnTo>
                    <a:pt x="3105768" y="89999"/>
                  </a:lnTo>
                  <a:lnTo>
                    <a:pt x="3098695" y="54967"/>
                  </a:lnTo>
                  <a:lnTo>
                    <a:pt x="3079407" y="26360"/>
                  </a:lnTo>
                  <a:lnTo>
                    <a:pt x="3050800" y="7072"/>
                  </a:lnTo>
                  <a:lnTo>
                    <a:pt x="3015767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6682" y="87534"/>
              <a:ext cx="3105785" cy="540385"/>
            </a:xfrm>
            <a:custGeom>
              <a:avLst/>
              <a:gdLst/>
              <a:ahLst/>
              <a:cxnLst/>
              <a:rect l="l" t="t" r="r" b="b"/>
              <a:pathLst>
                <a:path w="3105784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3015768" y="539998"/>
                  </a:lnTo>
                  <a:lnTo>
                    <a:pt x="3050800" y="532925"/>
                  </a:lnTo>
                  <a:lnTo>
                    <a:pt x="3079407" y="513637"/>
                  </a:lnTo>
                  <a:lnTo>
                    <a:pt x="3098695" y="485030"/>
                  </a:lnTo>
                  <a:lnTo>
                    <a:pt x="3105768" y="449998"/>
                  </a:lnTo>
                  <a:lnTo>
                    <a:pt x="3105768" y="90000"/>
                  </a:lnTo>
                  <a:lnTo>
                    <a:pt x="3098695" y="54967"/>
                  </a:lnTo>
                  <a:lnTo>
                    <a:pt x="3079407" y="26360"/>
                  </a:lnTo>
                  <a:lnTo>
                    <a:pt x="3050800" y="7072"/>
                  </a:lnTo>
                  <a:lnTo>
                    <a:pt x="3015768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47028" y="126491"/>
            <a:ext cx="250507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00025">
              <a:lnSpc>
                <a:spcPts val="1510"/>
              </a:lnSpc>
              <a:spcBef>
                <a:spcPts val="290"/>
              </a:spcBef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Comment les formations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examinent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candidatures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837691"/>
            <a:ext cx="5302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1"/>
                </a:solidFill>
              </a:rPr>
              <a:t>Consolider votre</a:t>
            </a:r>
            <a:r>
              <a:rPr sz="2400" spc="-1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projet</a:t>
            </a:r>
            <a:r>
              <a:rPr sz="2400" spc="-1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d’orientation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135043" y="3410432"/>
            <a:ext cx="127000" cy="965200"/>
            <a:chOff x="1135043" y="3410432"/>
            <a:chExt cx="127000" cy="965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043" y="3410432"/>
              <a:ext cx="127000" cy="139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043" y="4235931"/>
              <a:ext cx="127000" cy="139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00143" y="3335020"/>
            <a:ext cx="6337300" cy="13360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715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latin typeface="Arial"/>
                <a:cs typeface="Arial"/>
              </a:rPr>
              <a:t>à </a:t>
            </a:r>
            <a:r>
              <a:rPr sz="1600" b="1" spc="-5" dirty="0">
                <a:latin typeface="Arial"/>
                <a:cs typeface="Arial"/>
              </a:rPr>
              <a:t>prendre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compte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 </a:t>
            </a:r>
            <a:r>
              <a:rPr sz="1600" b="1" spc="-5" dirty="0">
                <a:latin typeface="Arial"/>
                <a:cs typeface="Arial"/>
              </a:rPr>
              <a:t>lycéen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</a:t>
            </a:r>
            <a:r>
              <a:rPr sz="1600" b="1" dirty="0">
                <a:latin typeface="Arial"/>
                <a:cs typeface="Arial"/>
              </a:rPr>
              <a:t> famille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pour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réfléchir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sur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projet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poursuite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d’études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formuler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vœux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12700" marR="13335">
              <a:lnSpc>
                <a:spcPts val="1900"/>
              </a:lnSpc>
            </a:pPr>
            <a:r>
              <a:rPr sz="1600" b="1" spc="-5" dirty="0">
                <a:latin typeface="Arial"/>
                <a:cs typeface="Arial"/>
              </a:rPr>
              <a:t>pour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discuter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avec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les </a:t>
            </a:r>
            <a:r>
              <a:rPr sz="1600" b="1" spc="-5" dirty="0">
                <a:latin typeface="Arial"/>
                <a:cs typeface="Arial"/>
              </a:rPr>
              <a:t>professeurs,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professeurs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principaux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psychologues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l’Education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nationale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31639" y="1440920"/>
            <a:ext cx="6364605" cy="1884680"/>
            <a:chOff x="1331639" y="1440920"/>
            <a:chExt cx="6364605" cy="18846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3944" y="2624327"/>
              <a:ext cx="393191" cy="7010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39990" y="2607831"/>
              <a:ext cx="360045" cy="684530"/>
            </a:xfrm>
            <a:custGeom>
              <a:avLst/>
              <a:gdLst/>
              <a:ahLst/>
              <a:cxnLst/>
              <a:rect l="l" t="t" r="r" b="b"/>
              <a:pathLst>
                <a:path w="360045" h="684529">
                  <a:moveTo>
                    <a:pt x="269999" y="0"/>
                  </a:moveTo>
                  <a:lnTo>
                    <a:pt x="89999" y="0"/>
                  </a:lnTo>
                  <a:lnTo>
                    <a:pt x="89999" y="504005"/>
                  </a:lnTo>
                  <a:lnTo>
                    <a:pt x="0" y="504005"/>
                  </a:lnTo>
                  <a:lnTo>
                    <a:pt x="179999" y="683997"/>
                  </a:lnTo>
                  <a:lnTo>
                    <a:pt x="359999" y="504005"/>
                  </a:lnTo>
                  <a:lnTo>
                    <a:pt x="269999" y="504005"/>
                  </a:lnTo>
                  <a:lnTo>
                    <a:pt x="269999" y="0"/>
                  </a:lnTo>
                  <a:close/>
                </a:path>
              </a:pathLst>
            </a:custGeom>
            <a:solidFill>
              <a:srgbClr val="3D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9990" y="2607831"/>
              <a:ext cx="360045" cy="684530"/>
            </a:xfrm>
            <a:custGeom>
              <a:avLst/>
              <a:gdLst/>
              <a:ahLst/>
              <a:cxnLst/>
              <a:rect l="l" t="t" r="r" b="b"/>
              <a:pathLst>
                <a:path w="360045" h="684529">
                  <a:moveTo>
                    <a:pt x="89999" y="0"/>
                  </a:moveTo>
                  <a:lnTo>
                    <a:pt x="89999" y="504005"/>
                  </a:lnTo>
                  <a:lnTo>
                    <a:pt x="0" y="504005"/>
                  </a:lnTo>
                  <a:lnTo>
                    <a:pt x="179999" y="683998"/>
                  </a:lnTo>
                  <a:lnTo>
                    <a:pt x="359999" y="504005"/>
                  </a:lnTo>
                  <a:lnTo>
                    <a:pt x="269999" y="504005"/>
                  </a:lnTo>
                  <a:lnTo>
                    <a:pt x="269999" y="0"/>
                  </a:lnTo>
                  <a:lnTo>
                    <a:pt x="89999" y="0"/>
                  </a:lnTo>
                  <a:close/>
                </a:path>
              </a:pathLst>
            </a:custGeom>
            <a:ln w="12700">
              <a:solidFill>
                <a:srgbClr val="0058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0" y="1466087"/>
              <a:ext cx="6339840" cy="1170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1224" y="1490471"/>
              <a:ext cx="6278880" cy="1143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31639" y="1440920"/>
              <a:ext cx="6337300" cy="1167130"/>
            </a:xfrm>
            <a:custGeom>
              <a:avLst/>
              <a:gdLst/>
              <a:ahLst/>
              <a:cxnLst/>
              <a:rect l="l" t="t" r="r" b="b"/>
              <a:pathLst>
                <a:path w="6337300" h="1167130">
                  <a:moveTo>
                    <a:pt x="6142215" y="0"/>
                  </a:moveTo>
                  <a:lnTo>
                    <a:pt x="194485" y="0"/>
                  </a:lnTo>
                  <a:lnTo>
                    <a:pt x="149891" y="5136"/>
                  </a:lnTo>
                  <a:lnTo>
                    <a:pt x="108956" y="19767"/>
                  </a:lnTo>
                  <a:lnTo>
                    <a:pt x="72845" y="42726"/>
                  </a:lnTo>
                  <a:lnTo>
                    <a:pt x="42726" y="72844"/>
                  </a:lnTo>
                  <a:lnTo>
                    <a:pt x="19767" y="108954"/>
                  </a:lnTo>
                  <a:lnTo>
                    <a:pt x="5136" y="149890"/>
                  </a:lnTo>
                  <a:lnTo>
                    <a:pt x="0" y="194483"/>
                  </a:lnTo>
                  <a:lnTo>
                    <a:pt x="0" y="972425"/>
                  </a:lnTo>
                  <a:lnTo>
                    <a:pt x="5136" y="1017018"/>
                  </a:lnTo>
                  <a:lnTo>
                    <a:pt x="19767" y="1057954"/>
                  </a:lnTo>
                  <a:lnTo>
                    <a:pt x="42726" y="1094065"/>
                  </a:lnTo>
                  <a:lnTo>
                    <a:pt x="72845" y="1124184"/>
                  </a:lnTo>
                  <a:lnTo>
                    <a:pt x="108956" y="1147142"/>
                  </a:lnTo>
                  <a:lnTo>
                    <a:pt x="149891" y="1161773"/>
                  </a:lnTo>
                  <a:lnTo>
                    <a:pt x="194485" y="1166910"/>
                  </a:lnTo>
                  <a:lnTo>
                    <a:pt x="6142215" y="1166910"/>
                  </a:lnTo>
                  <a:lnTo>
                    <a:pt x="6186809" y="1161773"/>
                  </a:lnTo>
                  <a:lnTo>
                    <a:pt x="6227745" y="1147142"/>
                  </a:lnTo>
                  <a:lnTo>
                    <a:pt x="6263856" y="1124184"/>
                  </a:lnTo>
                  <a:lnTo>
                    <a:pt x="6293974" y="1094065"/>
                  </a:lnTo>
                  <a:lnTo>
                    <a:pt x="6316932" y="1057954"/>
                  </a:lnTo>
                  <a:lnTo>
                    <a:pt x="6331564" y="1017018"/>
                  </a:lnTo>
                  <a:lnTo>
                    <a:pt x="6336700" y="972425"/>
                  </a:lnTo>
                  <a:lnTo>
                    <a:pt x="6336700" y="194483"/>
                  </a:lnTo>
                  <a:lnTo>
                    <a:pt x="6331564" y="149890"/>
                  </a:lnTo>
                  <a:lnTo>
                    <a:pt x="6316932" y="108954"/>
                  </a:lnTo>
                  <a:lnTo>
                    <a:pt x="6293974" y="72844"/>
                  </a:lnTo>
                  <a:lnTo>
                    <a:pt x="6263856" y="42726"/>
                  </a:lnTo>
                  <a:lnTo>
                    <a:pt x="6227745" y="19767"/>
                  </a:lnTo>
                  <a:lnTo>
                    <a:pt x="6186809" y="5136"/>
                  </a:lnTo>
                  <a:lnTo>
                    <a:pt x="6142215" y="0"/>
                  </a:lnTo>
                  <a:close/>
                </a:path>
              </a:pathLst>
            </a:custGeom>
            <a:solidFill>
              <a:srgbClr val="FF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82152" y="1507235"/>
            <a:ext cx="6040755" cy="1000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6350" algn="ctr">
              <a:lnSpc>
                <a:spcPct val="89300"/>
              </a:lnSpc>
              <a:spcBef>
                <a:spcPts val="280"/>
              </a:spcBef>
            </a:pPr>
            <a:r>
              <a:rPr sz="1400" b="1" spc="-5" dirty="0">
                <a:latin typeface="Arial"/>
                <a:cs typeface="Arial"/>
              </a:rPr>
              <a:t>Modalités et critères d’analyse des candidatures, taux d’accès, nombre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 places, profil des </a:t>
            </a:r>
            <a:r>
              <a:rPr sz="1400" b="1" spc="-10" dirty="0">
                <a:latin typeface="Arial"/>
                <a:cs typeface="Arial"/>
              </a:rPr>
              <a:t>candidats</a:t>
            </a:r>
            <a:r>
              <a:rPr sz="1400" b="1" spc="-5" dirty="0">
                <a:latin typeface="Arial"/>
                <a:cs typeface="Arial"/>
              </a:rPr>
              <a:t> classés, frais de scolarité, </a:t>
            </a:r>
            <a:r>
              <a:rPr sz="1400" b="1" spc="-10" dirty="0">
                <a:latin typeface="Arial"/>
                <a:cs typeface="Arial"/>
              </a:rPr>
              <a:t>débouchés</a:t>
            </a:r>
            <a:r>
              <a:rPr sz="1400" b="1" spc="-5" dirty="0">
                <a:latin typeface="Arial"/>
                <a:cs typeface="Arial"/>
              </a:rPr>
              <a:t> et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insertion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professionnelle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latin typeface="Arial"/>
                <a:cs typeface="Arial"/>
              </a:rPr>
              <a:t>CES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DONNÉES SONT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ESSENTIELLES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6998" y="4789423"/>
            <a:ext cx="981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0091"/>
                </a:solidFill>
                <a:latin typeface="Arial MT"/>
                <a:cs typeface="Arial MT"/>
              </a:rPr>
              <a:t>01/02/2023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3662" y="4778755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13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6" y="189129"/>
            <a:ext cx="8308975" cy="4612005"/>
            <a:chOff x="417576" y="189129"/>
            <a:chExt cx="8308975" cy="4612005"/>
          </a:xfrm>
        </p:grpSpPr>
        <p:sp>
          <p:nvSpPr>
            <p:cNvPr id="3" name="object 3"/>
            <p:cNvSpPr/>
            <p:nvPr/>
          </p:nvSpPr>
          <p:spPr>
            <a:xfrm>
              <a:off x="6115679" y="195479"/>
              <a:ext cx="2554605" cy="344170"/>
            </a:xfrm>
            <a:custGeom>
              <a:avLst/>
              <a:gdLst/>
              <a:ahLst/>
              <a:cxnLst/>
              <a:rect l="l" t="t" r="r" b="b"/>
              <a:pathLst>
                <a:path w="2554604" h="344170">
                  <a:moveTo>
                    <a:pt x="2497198" y="0"/>
                  </a:moveTo>
                  <a:lnTo>
                    <a:pt x="57359" y="0"/>
                  </a:lnTo>
                  <a:lnTo>
                    <a:pt x="35032" y="4507"/>
                  </a:lnTo>
                  <a:lnTo>
                    <a:pt x="16800" y="16800"/>
                  </a:lnTo>
                  <a:lnTo>
                    <a:pt x="4507" y="35033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59" y="344161"/>
                  </a:lnTo>
                  <a:lnTo>
                    <a:pt x="2497198" y="344161"/>
                  </a:lnTo>
                  <a:lnTo>
                    <a:pt x="2519525" y="339653"/>
                  </a:lnTo>
                  <a:lnTo>
                    <a:pt x="2537758" y="327360"/>
                  </a:lnTo>
                  <a:lnTo>
                    <a:pt x="2550051" y="309128"/>
                  </a:lnTo>
                  <a:lnTo>
                    <a:pt x="2554559" y="286801"/>
                  </a:lnTo>
                  <a:lnTo>
                    <a:pt x="2554559" y="57360"/>
                  </a:lnTo>
                  <a:lnTo>
                    <a:pt x="2550051" y="35033"/>
                  </a:lnTo>
                  <a:lnTo>
                    <a:pt x="2537758" y="16800"/>
                  </a:lnTo>
                  <a:lnTo>
                    <a:pt x="2519525" y="4507"/>
                  </a:lnTo>
                  <a:lnTo>
                    <a:pt x="2497198" y="0"/>
                  </a:lnTo>
                  <a:close/>
                </a:path>
              </a:pathLst>
            </a:custGeom>
            <a:solidFill>
              <a:srgbClr val="FF9575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5679" y="195479"/>
              <a:ext cx="2554605" cy="344170"/>
            </a:xfrm>
            <a:custGeom>
              <a:avLst/>
              <a:gdLst/>
              <a:ahLst/>
              <a:cxnLst/>
              <a:rect l="l" t="t" r="r" b="b"/>
              <a:pathLst>
                <a:path w="2554604" h="344170">
                  <a:moveTo>
                    <a:pt x="57360" y="0"/>
                  </a:moveTo>
                  <a:lnTo>
                    <a:pt x="35032" y="4507"/>
                  </a:lnTo>
                  <a:lnTo>
                    <a:pt x="16800" y="16800"/>
                  </a:lnTo>
                  <a:lnTo>
                    <a:pt x="4507" y="35032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60" y="344161"/>
                  </a:lnTo>
                  <a:lnTo>
                    <a:pt x="2497199" y="344161"/>
                  </a:lnTo>
                  <a:lnTo>
                    <a:pt x="2519526" y="339653"/>
                  </a:lnTo>
                  <a:lnTo>
                    <a:pt x="2537758" y="327360"/>
                  </a:lnTo>
                  <a:lnTo>
                    <a:pt x="2550051" y="309128"/>
                  </a:lnTo>
                  <a:lnTo>
                    <a:pt x="2554559" y="286801"/>
                  </a:lnTo>
                  <a:lnTo>
                    <a:pt x="2554559" y="57360"/>
                  </a:lnTo>
                  <a:lnTo>
                    <a:pt x="2550051" y="35032"/>
                  </a:lnTo>
                  <a:lnTo>
                    <a:pt x="2537758" y="16800"/>
                  </a:lnTo>
                  <a:lnTo>
                    <a:pt x="2519526" y="4507"/>
                  </a:lnTo>
                  <a:lnTo>
                    <a:pt x="2497199" y="0"/>
                  </a:lnTo>
                  <a:lnTo>
                    <a:pt x="57360" y="0"/>
                  </a:lnTo>
                  <a:close/>
                </a:path>
              </a:pathLst>
            </a:custGeom>
            <a:ln w="12700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3516" y="239267"/>
            <a:ext cx="2240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À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partir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du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18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janvier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2023</a:t>
            </a:r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467641" y="3554638"/>
            <a:ext cx="8288020" cy="914400"/>
          </a:xfrm>
          <a:custGeom>
            <a:avLst/>
            <a:gdLst/>
            <a:ahLst/>
            <a:cxnLst/>
            <a:rect l="l" t="t" r="r" b="b"/>
            <a:pathLst>
              <a:path w="8288020" h="914400">
                <a:moveTo>
                  <a:pt x="8135579" y="0"/>
                </a:moveTo>
                <a:lnTo>
                  <a:pt x="152341" y="0"/>
                </a:lnTo>
                <a:lnTo>
                  <a:pt x="104189" y="7766"/>
                </a:lnTo>
                <a:lnTo>
                  <a:pt x="62370" y="29392"/>
                </a:lnTo>
                <a:lnTo>
                  <a:pt x="29393" y="62370"/>
                </a:lnTo>
                <a:lnTo>
                  <a:pt x="7766" y="104189"/>
                </a:lnTo>
                <a:lnTo>
                  <a:pt x="0" y="152340"/>
                </a:lnTo>
                <a:lnTo>
                  <a:pt x="0" y="761702"/>
                </a:lnTo>
                <a:lnTo>
                  <a:pt x="7766" y="809854"/>
                </a:lnTo>
                <a:lnTo>
                  <a:pt x="29393" y="851672"/>
                </a:lnTo>
                <a:lnTo>
                  <a:pt x="62370" y="884650"/>
                </a:lnTo>
                <a:lnTo>
                  <a:pt x="104189" y="906276"/>
                </a:lnTo>
                <a:lnTo>
                  <a:pt x="152341" y="914043"/>
                </a:lnTo>
                <a:lnTo>
                  <a:pt x="8135579" y="914041"/>
                </a:lnTo>
                <a:lnTo>
                  <a:pt x="8183731" y="906275"/>
                </a:lnTo>
                <a:lnTo>
                  <a:pt x="8225550" y="884648"/>
                </a:lnTo>
                <a:lnTo>
                  <a:pt x="8258527" y="851671"/>
                </a:lnTo>
                <a:lnTo>
                  <a:pt x="8280154" y="809852"/>
                </a:lnTo>
                <a:lnTo>
                  <a:pt x="8287920" y="761701"/>
                </a:lnTo>
                <a:lnTo>
                  <a:pt x="8287919" y="152340"/>
                </a:lnTo>
                <a:lnTo>
                  <a:pt x="8280153" y="104189"/>
                </a:lnTo>
                <a:lnTo>
                  <a:pt x="8258526" y="62370"/>
                </a:lnTo>
                <a:lnTo>
                  <a:pt x="8225549" y="29392"/>
                </a:lnTo>
                <a:lnTo>
                  <a:pt x="8183730" y="7766"/>
                </a:lnTo>
                <a:lnTo>
                  <a:pt x="8135579" y="0"/>
                </a:lnTo>
                <a:close/>
              </a:path>
            </a:pathLst>
          </a:custGeom>
          <a:solidFill>
            <a:srgbClr val="A55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9565" y="3717544"/>
            <a:ext cx="8044180" cy="5651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315"/>
              </a:spcBef>
            </a:pP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Conseil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aux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parents ou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tuteurs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légaux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vous pouvez également renseigner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votre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email et numéro de 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portable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dans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dossier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votre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enfant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pour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recevoir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messages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alertes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Parcoursup.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Vous</a:t>
            </a:r>
            <a:r>
              <a:rPr sz="13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pourrez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également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recevoir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formations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qui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organisent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des épreuves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écrites/orales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le rappel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échéances.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355" y="1894682"/>
            <a:ext cx="8352790" cy="394970"/>
          </a:xfrm>
          <a:custGeom>
            <a:avLst/>
            <a:gdLst/>
            <a:ahLst/>
            <a:cxnLst/>
            <a:rect l="l" t="t" r="r" b="b"/>
            <a:pathLst>
              <a:path w="8352790" h="394969">
                <a:moveTo>
                  <a:pt x="8286953" y="0"/>
                </a:moveTo>
                <a:lnTo>
                  <a:pt x="65759" y="0"/>
                </a:lnTo>
                <a:lnTo>
                  <a:pt x="40163" y="5167"/>
                </a:lnTo>
                <a:lnTo>
                  <a:pt x="19260" y="19260"/>
                </a:lnTo>
                <a:lnTo>
                  <a:pt x="5167" y="40162"/>
                </a:lnTo>
                <a:lnTo>
                  <a:pt x="0" y="65759"/>
                </a:lnTo>
                <a:lnTo>
                  <a:pt x="0" y="328801"/>
                </a:lnTo>
                <a:lnTo>
                  <a:pt x="19260" y="375300"/>
                </a:lnTo>
                <a:lnTo>
                  <a:pt x="65759" y="394561"/>
                </a:lnTo>
                <a:lnTo>
                  <a:pt x="8286952" y="394562"/>
                </a:lnTo>
                <a:lnTo>
                  <a:pt x="8312549" y="389394"/>
                </a:lnTo>
                <a:lnTo>
                  <a:pt x="8333452" y="375301"/>
                </a:lnTo>
                <a:lnTo>
                  <a:pt x="8347545" y="354399"/>
                </a:lnTo>
                <a:lnTo>
                  <a:pt x="8352713" y="328801"/>
                </a:lnTo>
                <a:lnTo>
                  <a:pt x="8352713" y="65759"/>
                </a:lnTo>
                <a:lnTo>
                  <a:pt x="8347545" y="40162"/>
                </a:lnTo>
                <a:lnTo>
                  <a:pt x="8333452" y="19260"/>
                </a:lnTo>
                <a:lnTo>
                  <a:pt x="8312550" y="5167"/>
                </a:lnTo>
                <a:lnTo>
                  <a:pt x="8286953" y="0"/>
                </a:lnTo>
                <a:close/>
              </a:path>
            </a:pathLst>
          </a:custGeom>
          <a:solidFill>
            <a:srgbClr val="A55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4945" y="893571"/>
            <a:ext cx="8044815" cy="252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0C5076"/>
                </a:solidFill>
                <a:latin typeface="Arial"/>
                <a:cs typeface="Arial"/>
              </a:rPr>
              <a:t>S’inscrire</a:t>
            </a:r>
            <a:r>
              <a:rPr sz="22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C5076"/>
                </a:solidFill>
                <a:latin typeface="Arial"/>
                <a:cs typeface="Arial"/>
              </a:rPr>
              <a:t>sur</a:t>
            </a:r>
            <a:r>
              <a:rPr sz="22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C5076"/>
                </a:solidFill>
                <a:latin typeface="Arial"/>
                <a:cs typeface="Arial"/>
              </a:rPr>
              <a:t>Parcoursup</a:t>
            </a:r>
            <a:endParaRPr sz="2200">
              <a:latin typeface="Arial"/>
              <a:cs typeface="Arial"/>
            </a:endParaRPr>
          </a:p>
          <a:p>
            <a:pPr marL="12700" marR="88900">
              <a:lnSpc>
                <a:spcPts val="1580"/>
              </a:lnSpc>
              <a:spcBef>
                <a:spcPts val="1895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Une adresse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mail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valide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consultée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régulièrement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:</a:t>
            </a:r>
            <a:r>
              <a:rPr sz="1400" b="1" spc="38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pour échanger et recevoir les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informations </a:t>
            </a:r>
            <a:r>
              <a:rPr sz="1400" spc="-37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sur</a:t>
            </a:r>
            <a:r>
              <a:rPr sz="1400" spc="-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votre dossier</a:t>
            </a:r>
            <a:endParaRPr sz="140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765"/>
              </a:spcBef>
            </a:pP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: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renseignez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numéro</a:t>
            </a:r>
            <a:r>
              <a:rPr sz="13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portable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recevoir</a:t>
            </a:r>
            <a:r>
              <a:rPr sz="13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alertes</a:t>
            </a:r>
            <a:r>
              <a:rPr sz="13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envoyées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FFFF"/>
                </a:solidFill>
                <a:latin typeface="Arial"/>
                <a:cs typeface="Arial"/>
              </a:rPr>
              <a:t>plateforme.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</a:pPr>
            <a:r>
              <a:rPr sz="1400" spc="-2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20" dirty="0">
                <a:solidFill>
                  <a:srgbClr val="0C5076"/>
                </a:solidFill>
                <a:latin typeface="Arial"/>
                <a:cs typeface="Arial"/>
              </a:rPr>
              <a:t>L’INE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(identifiant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national</a:t>
            </a:r>
            <a:r>
              <a:rPr sz="1400" spc="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élève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en</a:t>
            </a:r>
            <a:r>
              <a:rPr sz="1400" spc="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lycée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général,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technologique</a:t>
            </a:r>
            <a:r>
              <a:rPr sz="1400" spc="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professionnel)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ou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INAA</a:t>
            </a:r>
            <a:r>
              <a:rPr sz="14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(en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lycée </a:t>
            </a:r>
            <a:r>
              <a:rPr sz="1400" spc="-37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agricole)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sur les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bulletins scolaires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le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relevé de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notes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épreuves anticipées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baccalauréat.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 MT"/>
              <a:cs typeface="Arial MT"/>
            </a:endParaRPr>
          </a:p>
          <a:p>
            <a:pPr marL="12700" marR="25400">
              <a:lnSpc>
                <a:spcPts val="1580"/>
              </a:lnSpc>
            </a:pP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À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noter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pour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lycées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français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à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l’étranger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l’établissement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fournit l’identifiant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à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utiliser pour créer </a:t>
            </a:r>
            <a:r>
              <a:rPr sz="1400" spc="-37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son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C5076"/>
                </a:solidFill>
                <a:latin typeface="Arial MT"/>
                <a:cs typeface="Arial MT"/>
              </a:rPr>
              <a:t>dossier.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8262" y="4800410"/>
            <a:ext cx="330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14</a:t>
            </a:fld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5" y="876300"/>
            <a:ext cx="8307070" cy="385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J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qu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’à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0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0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upp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lé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tai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r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format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i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on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n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apprent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iss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ag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 marR="709930">
              <a:lnSpc>
                <a:spcPct val="101400"/>
              </a:lnSpc>
              <a:spcBef>
                <a:spcPts val="865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P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ssi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b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ili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é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d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fa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i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ous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-v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pou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tai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filiè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cl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prépa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,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B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S,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BU</a:t>
            </a:r>
            <a:r>
              <a:rPr sz="1400" spc="-160" dirty="0">
                <a:solidFill>
                  <a:srgbClr val="0C5076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,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é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c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le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d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e 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commerce,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d'ingénieurs, IFSI…)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 marR="262890">
              <a:lnSpc>
                <a:spcPts val="1610"/>
              </a:lnSpc>
              <a:spcBef>
                <a:spcPts val="1100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f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rm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lé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li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b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ca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(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classe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ité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)</a:t>
            </a:r>
            <a:r>
              <a:rPr sz="1400" b="1" spc="-4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: 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une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réponse pour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chaque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vœu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formulé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f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rm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latio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œu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’es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r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l’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x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ame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n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d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u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 do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ssi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r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  <a:spcBef>
                <a:spcPts val="985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f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ati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’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c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aissa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f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rm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lé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ell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(elle ne connait pas les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autres vœux formulés</a:t>
            </a:r>
            <a:r>
              <a:rPr sz="1400" spc="39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par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les candidats)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65"/>
              </a:spcBef>
            </a:pPr>
            <a:r>
              <a:rPr sz="600" spc="10" dirty="0">
                <a:solidFill>
                  <a:srgbClr val="E1000F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Q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acce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f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ati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,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i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j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ssi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b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ilit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é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c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se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v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œ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x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r 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lesquels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il est en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liste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d’attente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et qui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l’intéressent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davantage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01647" y="189129"/>
            <a:ext cx="3180715" cy="356870"/>
            <a:chOff x="5501647" y="189129"/>
            <a:chExt cx="3180715" cy="356870"/>
          </a:xfrm>
        </p:grpSpPr>
        <p:sp>
          <p:nvSpPr>
            <p:cNvPr id="4" name="object 4"/>
            <p:cNvSpPr/>
            <p:nvPr/>
          </p:nvSpPr>
          <p:spPr>
            <a:xfrm>
              <a:off x="5507997" y="195479"/>
              <a:ext cx="3168015" cy="344170"/>
            </a:xfrm>
            <a:custGeom>
              <a:avLst/>
              <a:gdLst/>
              <a:ahLst/>
              <a:cxnLst/>
              <a:rect l="l" t="t" r="r" b="b"/>
              <a:pathLst>
                <a:path w="3168015" h="344170">
                  <a:moveTo>
                    <a:pt x="3110641" y="0"/>
                  </a:moveTo>
                  <a:lnTo>
                    <a:pt x="57360" y="0"/>
                  </a:lnTo>
                  <a:lnTo>
                    <a:pt x="35033" y="4507"/>
                  </a:lnTo>
                  <a:lnTo>
                    <a:pt x="16800" y="16800"/>
                  </a:lnTo>
                  <a:lnTo>
                    <a:pt x="4507" y="35033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3" y="339653"/>
                  </a:lnTo>
                  <a:lnTo>
                    <a:pt x="57360" y="344161"/>
                  </a:lnTo>
                  <a:lnTo>
                    <a:pt x="3110641" y="344161"/>
                  </a:lnTo>
                  <a:lnTo>
                    <a:pt x="3132969" y="339653"/>
                  </a:lnTo>
                  <a:lnTo>
                    <a:pt x="3151201" y="327360"/>
                  </a:lnTo>
                  <a:lnTo>
                    <a:pt x="3163494" y="309128"/>
                  </a:lnTo>
                  <a:lnTo>
                    <a:pt x="3168002" y="286801"/>
                  </a:lnTo>
                  <a:lnTo>
                    <a:pt x="3168002" y="57360"/>
                  </a:lnTo>
                  <a:lnTo>
                    <a:pt x="3163494" y="35033"/>
                  </a:lnTo>
                  <a:lnTo>
                    <a:pt x="3151201" y="16800"/>
                  </a:lnTo>
                  <a:lnTo>
                    <a:pt x="3132969" y="4507"/>
                  </a:lnTo>
                  <a:lnTo>
                    <a:pt x="3110641" y="0"/>
                  </a:lnTo>
                  <a:close/>
                </a:path>
              </a:pathLst>
            </a:custGeom>
            <a:solidFill>
              <a:srgbClr val="FF9575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7997" y="195479"/>
              <a:ext cx="3168015" cy="344170"/>
            </a:xfrm>
            <a:custGeom>
              <a:avLst/>
              <a:gdLst/>
              <a:ahLst/>
              <a:cxnLst/>
              <a:rect l="l" t="t" r="r" b="b"/>
              <a:pathLst>
                <a:path w="3168015" h="344170">
                  <a:moveTo>
                    <a:pt x="57360" y="0"/>
                  </a:moveTo>
                  <a:lnTo>
                    <a:pt x="35032" y="4507"/>
                  </a:lnTo>
                  <a:lnTo>
                    <a:pt x="16800" y="16800"/>
                  </a:lnTo>
                  <a:lnTo>
                    <a:pt x="4507" y="35032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60" y="344161"/>
                  </a:lnTo>
                  <a:lnTo>
                    <a:pt x="3110642" y="344161"/>
                  </a:lnTo>
                  <a:lnTo>
                    <a:pt x="3132969" y="339653"/>
                  </a:lnTo>
                  <a:lnTo>
                    <a:pt x="3151201" y="327360"/>
                  </a:lnTo>
                  <a:lnTo>
                    <a:pt x="3163494" y="309128"/>
                  </a:lnTo>
                  <a:lnTo>
                    <a:pt x="3168002" y="286801"/>
                  </a:lnTo>
                  <a:lnTo>
                    <a:pt x="3168002" y="57360"/>
                  </a:lnTo>
                  <a:lnTo>
                    <a:pt x="3163494" y="35032"/>
                  </a:lnTo>
                  <a:lnTo>
                    <a:pt x="3151201" y="16800"/>
                  </a:lnTo>
                  <a:lnTo>
                    <a:pt x="3132969" y="4507"/>
                  </a:lnTo>
                  <a:lnTo>
                    <a:pt x="3110642" y="0"/>
                  </a:lnTo>
                  <a:lnTo>
                    <a:pt x="57360" y="0"/>
                  </a:lnTo>
                  <a:close/>
                </a:path>
              </a:pathLst>
            </a:custGeom>
            <a:ln w="12700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0405" y="239267"/>
            <a:ext cx="2642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Les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principales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règles</a:t>
            </a:r>
            <a:r>
              <a:rPr sz="1400" spc="-2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à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retenir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7648262" y="4800410"/>
            <a:ext cx="330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15</a:t>
            </a:fld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5" y="946403"/>
            <a:ext cx="3446145" cy="363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projet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formation</a:t>
            </a:r>
            <a:r>
              <a:rPr sz="1400" b="1" spc="-2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motivé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400" b="1" spc="-3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pièces</a:t>
            </a:r>
            <a:r>
              <a:rPr sz="1400" b="1" spc="-3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complémentaires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demandées</a:t>
            </a:r>
            <a:r>
              <a:rPr sz="1400" spc="-2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par</a:t>
            </a:r>
            <a:r>
              <a:rPr sz="1400" spc="-2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certaines</a:t>
            </a:r>
            <a:r>
              <a:rPr sz="1400" spc="-2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formations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 marR="734695">
              <a:lnSpc>
                <a:spcPts val="1610"/>
              </a:lnSpc>
              <a:spcBef>
                <a:spcPts val="910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rubrique</a:t>
            </a:r>
            <a:r>
              <a:rPr sz="1400" b="1" spc="-7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Activités</a:t>
            </a:r>
            <a:r>
              <a:rPr sz="1400" b="1" spc="-2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400" b="1" spc="-2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centres </a:t>
            </a:r>
            <a:r>
              <a:rPr sz="1400" b="1" spc="-37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d’intérêt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fiche</a:t>
            </a:r>
            <a:r>
              <a:rPr sz="1400" b="1" spc="-6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Avenir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renseignée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par</a:t>
            </a:r>
            <a:r>
              <a:rPr sz="1400" spc="-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le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lycée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 MT"/>
              <a:cs typeface="Arial MT"/>
            </a:endParaRPr>
          </a:p>
          <a:p>
            <a:pPr marL="12700" marR="5080" algn="just">
              <a:lnSpc>
                <a:spcPct val="99600"/>
              </a:lnSpc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informations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sur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votre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parcours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spécifique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(sections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européennes,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internationales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bi-bac)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ou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votre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participation aux cordées de la réussite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(seulement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si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vous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C5076"/>
                </a:solidFill>
                <a:latin typeface="Arial MT"/>
                <a:cs typeface="Arial MT"/>
              </a:rPr>
              <a:t>le</a:t>
            </a:r>
            <a:r>
              <a:rPr sz="1400" spc="-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C5076"/>
                </a:solidFill>
                <a:latin typeface="Arial MT"/>
                <a:cs typeface="Arial MT"/>
              </a:rPr>
              <a:t>souhaitez)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663" y="900684"/>
            <a:ext cx="4390390" cy="22383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bulletins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scolaires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notes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du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baccalauréat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1000"/>
              </a:lnSpc>
              <a:spcBef>
                <a:spcPts val="515"/>
              </a:spcBef>
              <a:buClr>
                <a:srgbClr val="000000"/>
              </a:buClr>
              <a:buSzPct val="71428"/>
              <a:buFont typeface="Arial MT"/>
              <a:buChar char="•"/>
              <a:tabLst>
                <a:tab pos="62865" algn="l"/>
              </a:tabLst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Année de première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bulletins scolaires et les notes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des épreuves anticipées de français et celles au titre du </a:t>
            </a:r>
            <a:r>
              <a:rPr sz="1400" spc="-37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contrôle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continu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du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baccalauréat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(pour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lycéens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généraux</a:t>
            </a:r>
            <a:r>
              <a:rPr sz="1400" spc="-1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et technologiques)</a:t>
            </a:r>
            <a:endParaRPr sz="1400">
              <a:latin typeface="Arial MT"/>
              <a:cs typeface="Arial MT"/>
            </a:endParaRPr>
          </a:p>
          <a:p>
            <a:pPr marL="12700" marR="5080" algn="just">
              <a:lnSpc>
                <a:spcPct val="99500"/>
              </a:lnSpc>
              <a:spcBef>
                <a:spcPts val="1230"/>
              </a:spcBef>
              <a:buClr>
                <a:srgbClr val="000000"/>
              </a:buClr>
              <a:buSzPct val="71428"/>
              <a:buFont typeface="Arial MT"/>
              <a:buChar char="•"/>
              <a:tabLst>
                <a:tab pos="62865" algn="l"/>
              </a:tabLst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Année de terminale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bulletins scolaires des 1er et 2e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trimestres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(ou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1er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semestre),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notes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épreuves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terminales des deux enseignements de spécialité (pour </a:t>
            </a:r>
            <a:r>
              <a:rPr sz="1400" spc="-37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spc="-1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lycéens généraux et technologiques)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1650" y="189129"/>
            <a:ext cx="4620895" cy="356870"/>
            <a:chOff x="4061650" y="189129"/>
            <a:chExt cx="4620895" cy="356870"/>
          </a:xfrm>
        </p:grpSpPr>
        <p:sp>
          <p:nvSpPr>
            <p:cNvPr id="5" name="object 5"/>
            <p:cNvSpPr/>
            <p:nvPr/>
          </p:nvSpPr>
          <p:spPr>
            <a:xfrm>
              <a:off x="4068000" y="195479"/>
              <a:ext cx="4608195" cy="344170"/>
            </a:xfrm>
            <a:custGeom>
              <a:avLst/>
              <a:gdLst/>
              <a:ahLst/>
              <a:cxnLst/>
              <a:rect l="l" t="t" r="r" b="b"/>
              <a:pathLst>
                <a:path w="4608195" h="344170">
                  <a:moveTo>
                    <a:pt x="4550639" y="0"/>
                  </a:moveTo>
                  <a:lnTo>
                    <a:pt x="57360" y="0"/>
                  </a:lnTo>
                  <a:lnTo>
                    <a:pt x="35033" y="4507"/>
                  </a:lnTo>
                  <a:lnTo>
                    <a:pt x="16800" y="16800"/>
                  </a:lnTo>
                  <a:lnTo>
                    <a:pt x="4507" y="35033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3" y="339653"/>
                  </a:lnTo>
                  <a:lnTo>
                    <a:pt x="57360" y="344161"/>
                  </a:lnTo>
                  <a:lnTo>
                    <a:pt x="4550639" y="344161"/>
                  </a:lnTo>
                  <a:lnTo>
                    <a:pt x="4572966" y="339653"/>
                  </a:lnTo>
                  <a:lnTo>
                    <a:pt x="4591199" y="327360"/>
                  </a:lnTo>
                  <a:lnTo>
                    <a:pt x="4603491" y="309128"/>
                  </a:lnTo>
                  <a:lnTo>
                    <a:pt x="4607999" y="286801"/>
                  </a:lnTo>
                  <a:lnTo>
                    <a:pt x="4607999" y="57360"/>
                  </a:lnTo>
                  <a:lnTo>
                    <a:pt x="4603491" y="35033"/>
                  </a:lnTo>
                  <a:lnTo>
                    <a:pt x="4591199" y="16800"/>
                  </a:lnTo>
                  <a:lnTo>
                    <a:pt x="4572966" y="4507"/>
                  </a:lnTo>
                  <a:lnTo>
                    <a:pt x="4550639" y="0"/>
                  </a:lnTo>
                  <a:close/>
                </a:path>
              </a:pathLst>
            </a:custGeom>
            <a:solidFill>
              <a:srgbClr val="FF9575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8000" y="195479"/>
              <a:ext cx="4608195" cy="344170"/>
            </a:xfrm>
            <a:custGeom>
              <a:avLst/>
              <a:gdLst/>
              <a:ahLst/>
              <a:cxnLst/>
              <a:rect l="l" t="t" r="r" b="b"/>
              <a:pathLst>
                <a:path w="4608195" h="344170">
                  <a:moveTo>
                    <a:pt x="57360" y="0"/>
                  </a:moveTo>
                  <a:lnTo>
                    <a:pt x="35032" y="4507"/>
                  </a:lnTo>
                  <a:lnTo>
                    <a:pt x="16800" y="16800"/>
                  </a:lnTo>
                  <a:lnTo>
                    <a:pt x="4507" y="35032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60" y="344161"/>
                  </a:lnTo>
                  <a:lnTo>
                    <a:pt x="4550639" y="344161"/>
                  </a:lnTo>
                  <a:lnTo>
                    <a:pt x="4572966" y="339653"/>
                  </a:lnTo>
                  <a:lnTo>
                    <a:pt x="4591198" y="327360"/>
                  </a:lnTo>
                  <a:lnTo>
                    <a:pt x="4603491" y="309128"/>
                  </a:lnTo>
                  <a:lnTo>
                    <a:pt x="4607999" y="286801"/>
                  </a:lnTo>
                  <a:lnTo>
                    <a:pt x="4607999" y="57360"/>
                  </a:lnTo>
                  <a:lnTo>
                    <a:pt x="4603491" y="35032"/>
                  </a:lnTo>
                  <a:lnTo>
                    <a:pt x="4591198" y="16800"/>
                  </a:lnTo>
                  <a:lnTo>
                    <a:pt x="4572966" y="4507"/>
                  </a:lnTo>
                  <a:lnTo>
                    <a:pt x="4550639" y="0"/>
                  </a:lnTo>
                  <a:lnTo>
                    <a:pt x="57360" y="0"/>
                  </a:lnTo>
                  <a:close/>
                </a:path>
              </a:pathLst>
            </a:custGeom>
            <a:ln w="12700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5852" y="239267"/>
            <a:ext cx="4391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Les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éléments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transmis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aux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formations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du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supérieur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4459683" y="3291840"/>
            <a:ext cx="4288790" cy="864235"/>
          </a:xfrm>
          <a:custGeom>
            <a:avLst/>
            <a:gdLst/>
            <a:ahLst/>
            <a:cxnLst/>
            <a:rect l="l" t="t" r="r" b="b"/>
            <a:pathLst>
              <a:path w="4288790" h="864235">
                <a:moveTo>
                  <a:pt x="4144375" y="0"/>
                </a:moveTo>
                <a:lnTo>
                  <a:pt x="143940" y="0"/>
                </a:lnTo>
                <a:lnTo>
                  <a:pt x="98443" y="7338"/>
                </a:lnTo>
                <a:lnTo>
                  <a:pt x="58930" y="27771"/>
                </a:lnTo>
                <a:lnTo>
                  <a:pt x="27771" y="58930"/>
                </a:lnTo>
                <a:lnTo>
                  <a:pt x="7338" y="98443"/>
                </a:lnTo>
                <a:lnTo>
                  <a:pt x="0" y="143940"/>
                </a:lnTo>
                <a:lnTo>
                  <a:pt x="0" y="719701"/>
                </a:lnTo>
                <a:lnTo>
                  <a:pt x="7338" y="765197"/>
                </a:lnTo>
                <a:lnTo>
                  <a:pt x="27771" y="804710"/>
                </a:lnTo>
                <a:lnTo>
                  <a:pt x="58930" y="835868"/>
                </a:lnTo>
                <a:lnTo>
                  <a:pt x="98443" y="856302"/>
                </a:lnTo>
                <a:lnTo>
                  <a:pt x="143940" y="863640"/>
                </a:lnTo>
                <a:lnTo>
                  <a:pt x="4144375" y="863640"/>
                </a:lnTo>
                <a:lnTo>
                  <a:pt x="4189871" y="856302"/>
                </a:lnTo>
                <a:lnTo>
                  <a:pt x="4229384" y="835868"/>
                </a:lnTo>
                <a:lnTo>
                  <a:pt x="4260543" y="804710"/>
                </a:lnTo>
                <a:lnTo>
                  <a:pt x="4280978" y="765197"/>
                </a:lnTo>
                <a:lnTo>
                  <a:pt x="4288316" y="719701"/>
                </a:lnTo>
                <a:lnTo>
                  <a:pt x="4288316" y="143940"/>
                </a:lnTo>
                <a:lnTo>
                  <a:pt x="4280978" y="98443"/>
                </a:lnTo>
                <a:lnTo>
                  <a:pt x="4260543" y="58930"/>
                </a:lnTo>
                <a:lnTo>
                  <a:pt x="4229384" y="27771"/>
                </a:lnTo>
                <a:lnTo>
                  <a:pt x="4189871" y="7338"/>
                </a:lnTo>
                <a:lnTo>
                  <a:pt x="4144375" y="0"/>
                </a:lnTo>
                <a:close/>
              </a:path>
            </a:pathLst>
          </a:custGeom>
          <a:solidFill>
            <a:srgbClr val="000091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96961" y="3466084"/>
            <a:ext cx="3413760" cy="4978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5880">
              <a:lnSpc>
                <a:spcPts val="18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Nouveauté 2023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vos résultats au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baccalauréat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mieux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pris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compte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8262" y="4800410"/>
            <a:ext cx="330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16</a:t>
            </a:fld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303" y="893571"/>
            <a:ext cx="8170545" cy="665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L’attestation </a:t>
            </a:r>
            <a:r>
              <a:rPr sz="2200" b="1" spc="-5" dirty="0">
                <a:solidFill>
                  <a:srgbClr val="44546A"/>
                </a:solidFill>
                <a:latin typeface="Arial"/>
                <a:cs typeface="Arial"/>
              </a:rPr>
              <a:t>de passation du questionnaire </a:t>
            </a: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pour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les </a:t>
            </a:r>
            <a:r>
              <a:rPr sz="2200" b="1" spc="-5" dirty="0">
                <a:solidFill>
                  <a:srgbClr val="44546A"/>
                </a:solidFill>
                <a:latin typeface="Arial"/>
                <a:cs typeface="Arial"/>
              </a:rPr>
              <a:t>vœux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en </a:t>
            </a:r>
            <a:r>
              <a:rPr sz="2200" b="1" spc="-60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546A"/>
                </a:solidFill>
                <a:latin typeface="Arial"/>
                <a:cs typeface="Arial"/>
              </a:rPr>
              <a:t>licence de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droit</a:t>
            </a:r>
            <a:r>
              <a:rPr sz="2200" b="1" spc="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et</a:t>
            </a:r>
            <a:r>
              <a:rPr sz="2200" b="1" spc="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546A"/>
                </a:solidFill>
                <a:latin typeface="Arial"/>
                <a:cs typeface="Arial"/>
              </a:rPr>
              <a:t>sciences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303" y="1803907"/>
            <a:ext cx="7978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indent="-41275">
              <a:lnSpc>
                <a:spcPct val="100000"/>
              </a:lnSpc>
              <a:spcBef>
                <a:spcPts val="100"/>
              </a:spcBef>
              <a:buSzPct val="33333"/>
              <a:buFont typeface="Calibri"/>
              <a:buChar char="●"/>
              <a:tabLst>
                <a:tab pos="53975" algn="l"/>
              </a:tabLst>
            </a:pP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Obligatoire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pour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candidats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qui</a:t>
            </a:r>
            <a:r>
              <a:rPr sz="12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formulent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vœux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en</a:t>
            </a:r>
            <a:r>
              <a:rPr sz="12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licence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Droit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200" b="1" spc="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dans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licences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de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Sciences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277" y="2425630"/>
            <a:ext cx="4345305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questionnaire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ligne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sur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site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Terminales2022-2023.fr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303" y="2718307"/>
            <a:ext cx="728662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500" dirty="0">
                <a:latin typeface="Wingdings"/>
                <a:cs typeface="Wingdings"/>
              </a:rPr>
              <a:t>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Arial MT"/>
                <a:cs typeface="Arial MT"/>
              </a:rPr>
              <a:t>Accessible </a:t>
            </a:r>
            <a:r>
              <a:rPr sz="1200" dirty="0">
                <a:latin typeface="Arial MT"/>
                <a:cs typeface="Arial MT"/>
              </a:rPr>
              <a:t>(</a:t>
            </a:r>
            <a:r>
              <a:rPr sz="1200" b="1" dirty="0">
                <a:latin typeface="Arial"/>
                <a:cs typeface="Arial"/>
              </a:rPr>
              <a:t>à </a:t>
            </a:r>
            <a:r>
              <a:rPr sz="1200" b="1" spc="-5" dirty="0">
                <a:latin typeface="Arial"/>
                <a:cs typeface="Arial"/>
              </a:rPr>
              <a:t>partir</a:t>
            </a:r>
            <a:r>
              <a:rPr sz="1200" b="1" dirty="0">
                <a:latin typeface="Arial"/>
                <a:cs typeface="Arial"/>
              </a:rPr>
              <a:t> du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18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janvier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2023</a:t>
            </a:r>
            <a:r>
              <a:rPr sz="1200" spc="-5" dirty="0">
                <a:latin typeface="Arial MT"/>
                <a:cs typeface="Arial MT"/>
              </a:rPr>
              <a:t>)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à </a:t>
            </a:r>
            <a:r>
              <a:rPr sz="1200" spc="-5" dirty="0">
                <a:latin typeface="Arial MT"/>
                <a:cs typeface="Arial MT"/>
              </a:rPr>
              <a:t>partir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fiches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formations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concernées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297815" algn="l"/>
              </a:tabLst>
            </a:pPr>
            <a:r>
              <a:rPr sz="500" dirty="0">
                <a:latin typeface="Wingdings"/>
                <a:cs typeface="Wingdings"/>
              </a:rPr>
              <a:t>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Arial MT"/>
                <a:cs typeface="Arial MT"/>
              </a:rPr>
              <a:t>Pour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avoir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aperçu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connaissances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compétences</a:t>
            </a:r>
            <a:r>
              <a:rPr sz="1200" dirty="0">
                <a:latin typeface="Arial MT"/>
                <a:cs typeface="Arial MT"/>
              </a:rPr>
              <a:t> à </a:t>
            </a:r>
            <a:r>
              <a:rPr sz="1200" spc="-5" dirty="0">
                <a:latin typeface="Arial MT"/>
                <a:cs typeface="Arial MT"/>
              </a:rPr>
              <a:t>mobiliser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formation demandée</a:t>
            </a:r>
            <a:r>
              <a:rPr sz="1200" dirty="0">
                <a:latin typeface="Arial MT"/>
                <a:cs typeface="Arial MT"/>
              </a:rPr>
              <a:t> ;</a:t>
            </a:r>
            <a:endParaRPr sz="1200">
              <a:latin typeface="Arial MT"/>
              <a:cs typeface="Arial MT"/>
            </a:endParaRPr>
          </a:p>
          <a:p>
            <a:pPr marL="53975" indent="-41275">
              <a:lnSpc>
                <a:spcPct val="100000"/>
              </a:lnSpc>
              <a:spcBef>
                <a:spcPts val="1055"/>
              </a:spcBef>
              <a:buSzPct val="33333"/>
              <a:buFont typeface="Calibri"/>
              <a:buChar char="●"/>
              <a:tabLst>
                <a:tab pos="53975" algn="l"/>
              </a:tabLst>
            </a:pPr>
            <a:r>
              <a:rPr sz="1200" spc="-300" dirty="0">
                <a:latin typeface="Arial MT"/>
                <a:cs typeface="Arial MT"/>
              </a:rPr>
              <a:t>□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dirty="0">
                <a:latin typeface="Arial MT"/>
                <a:cs typeface="Arial MT"/>
              </a:rPr>
              <a:t>s r</a:t>
            </a:r>
            <a:r>
              <a:rPr sz="1200" spc="-5" dirty="0">
                <a:latin typeface="Arial MT"/>
                <a:cs typeface="Arial MT"/>
              </a:rPr>
              <a:t>é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ul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ts </a:t>
            </a:r>
            <a:r>
              <a:rPr sz="1200" spc="-5" dirty="0">
                <a:latin typeface="Arial MT"/>
                <a:cs typeface="Arial MT"/>
              </a:rPr>
              <a:t>n'appa</a:t>
            </a:r>
            <a:r>
              <a:rPr sz="1200" dirty="0">
                <a:latin typeface="Arial MT"/>
                <a:cs typeface="Arial MT"/>
              </a:rPr>
              <a:t>rt</a:t>
            </a:r>
            <a:r>
              <a:rPr sz="1200" spc="-5" dirty="0">
                <a:latin typeface="Arial MT"/>
                <a:cs typeface="Arial MT"/>
              </a:rPr>
              <a:t>iennen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qu’a</a:t>
            </a:r>
            <a:r>
              <a:rPr sz="1200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eu</a:t>
            </a:r>
            <a:r>
              <a:rPr sz="1200" dirty="0">
                <a:latin typeface="Arial MT"/>
                <a:cs typeface="Arial MT"/>
              </a:rPr>
              <a:t>l c</a:t>
            </a:r>
            <a:r>
              <a:rPr sz="1200" spc="-5" dirty="0">
                <a:latin typeface="Arial MT"/>
                <a:cs typeface="Arial MT"/>
              </a:rPr>
              <a:t>andida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ss</a:t>
            </a:r>
            <a:r>
              <a:rPr sz="1200" b="1" dirty="0">
                <a:latin typeface="Arial"/>
                <a:cs typeface="Arial"/>
              </a:rPr>
              <a:t>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ux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</a:t>
            </a:r>
            <a:r>
              <a:rPr sz="1200" b="1" spc="-10" dirty="0">
                <a:latin typeface="Arial"/>
                <a:cs typeface="Arial"/>
              </a:rPr>
              <a:t>ve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10" dirty="0">
                <a:latin typeface="Arial"/>
                <a:cs typeface="Arial"/>
              </a:rPr>
              <a:t>és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303" y="3759200"/>
            <a:ext cx="4889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ED7454"/>
                </a:solidFill>
                <a:latin typeface="Calibri"/>
                <a:cs typeface="Calibri"/>
              </a:rPr>
              <a:t>●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303" y="3772916"/>
            <a:ext cx="789114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Une attestation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passation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à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télécharger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5076"/>
                </a:solidFill>
                <a:latin typeface="Arial"/>
                <a:cs typeface="Arial"/>
              </a:rPr>
              <a:t>est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à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joindre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à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son</a:t>
            </a:r>
            <a:r>
              <a:rPr sz="12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dossier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Parcoursup</a:t>
            </a:r>
            <a:r>
              <a:rPr sz="12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5076"/>
                </a:solidFill>
                <a:latin typeface="Arial"/>
                <a:cs typeface="Arial"/>
              </a:rPr>
              <a:t>avant</a:t>
            </a:r>
            <a:r>
              <a:rPr sz="12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le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6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avril</a:t>
            </a:r>
            <a:r>
              <a:rPr sz="12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5076"/>
                </a:solidFill>
                <a:latin typeface="Arial"/>
                <a:cs typeface="Arial"/>
              </a:rPr>
              <a:t>2023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C5076"/>
                </a:solidFill>
                <a:latin typeface="Arial"/>
                <a:cs typeface="Arial"/>
              </a:rPr>
              <a:t>23h59 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(heure</a:t>
            </a:r>
            <a:r>
              <a:rPr sz="12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C5076"/>
                </a:solidFill>
                <a:latin typeface="Arial"/>
                <a:cs typeface="Arial"/>
              </a:rPr>
              <a:t>de</a:t>
            </a:r>
            <a:r>
              <a:rPr sz="1200" b="1" spc="-5" dirty="0">
                <a:solidFill>
                  <a:srgbClr val="0C5076"/>
                </a:solidFill>
                <a:latin typeface="Arial"/>
                <a:cs typeface="Arial"/>
              </a:rPr>
              <a:t> Paris).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37274" y="79758"/>
            <a:ext cx="2634615" cy="553085"/>
            <a:chOff x="6137274" y="79758"/>
            <a:chExt cx="2634615" cy="553085"/>
          </a:xfrm>
        </p:grpSpPr>
        <p:sp>
          <p:nvSpPr>
            <p:cNvPr id="9" name="object 9"/>
            <p:cNvSpPr/>
            <p:nvPr/>
          </p:nvSpPr>
          <p:spPr>
            <a:xfrm>
              <a:off x="6143625" y="86108"/>
              <a:ext cx="2621915" cy="540385"/>
            </a:xfrm>
            <a:custGeom>
              <a:avLst/>
              <a:gdLst/>
              <a:ahLst/>
              <a:cxnLst/>
              <a:rect l="l" t="t" r="r" b="b"/>
              <a:pathLst>
                <a:path w="2621915" h="540385">
                  <a:moveTo>
                    <a:pt x="2531428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7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7" y="532926"/>
                  </a:lnTo>
                  <a:lnTo>
                    <a:pt x="89999" y="539998"/>
                  </a:lnTo>
                  <a:lnTo>
                    <a:pt x="2531428" y="539998"/>
                  </a:lnTo>
                  <a:lnTo>
                    <a:pt x="2566460" y="532926"/>
                  </a:lnTo>
                  <a:lnTo>
                    <a:pt x="2595068" y="513638"/>
                  </a:lnTo>
                  <a:lnTo>
                    <a:pt x="2614355" y="485030"/>
                  </a:lnTo>
                  <a:lnTo>
                    <a:pt x="2621428" y="449997"/>
                  </a:lnTo>
                  <a:lnTo>
                    <a:pt x="2621428" y="89999"/>
                  </a:lnTo>
                  <a:lnTo>
                    <a:pt x="2614355" y="54967"/>
                  </a:lnTo>
                  <a:lnTo>
                    <a:pt x="2595068" y="26360"/>
                  </a:lnTo>
                  <a:lnTo>
                    <a:pt x="2566460" y="7072"/>
                  </a:lnTo>
                  <a:lnTo>
                    <a:pt x="2531428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43625" y="86108"/>
              <a:ext cx="2621915" cy="540385"/>
            </a:xfrm>
            <a:custGeom>
              <a:avLst/>
              <a:gdLst/>
              <a:ahLst/>
              <a:cxnLst/>
              <a:rect l="l" t="t" r="r" b="b"/>
              <a:pathLst>
                <a:path w="2621915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2531429" y="539998"/>
                  </a:lnTo>
                  <a:lnTo>
                    <a:pt x="2566461" y="532925"/>
                  </a:lnTo>
                  <a:lnTo>
                    <a:pt x="2595068" y="513637"/>
                  </a:lnTo>
                  <a:lnTo>
                    <a:pt x="2614356" y="485030"/>
                  </a:lnTo>
                  <a:lnTo>
                    <a:pt x="2621429" y="449998"/>
                  </a:lnTo>
                  <a:lnTo>
                    <a:pt x="2621429" y="90000"/>
                  </a:lnTo>
                  <a:lnTo>
                    <a:pt x="2614356" y="54967"/>
                  </a:lnTo>
                  <a:lnTo>
                    <a:pt x="2595068" y="26360"/>
                  </a:lnTo>
                  <a:lnTo>
                    <a:pt x="2566461" y="7072"/>
                  </a:lnTo>
                  <a:lnTo>
                    <a:pt x="2531429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270857" y="236220"/>
            <a:ext cx="2366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0091"/>
                </a:solidFill>
              </a:rPr>
              <a:t>Jusqu’au</a:t>
            </a:r>
            <a:r>
              <a:rPr sz="1400" spc="-20" dirty="0">
                <a:solidFill>
                  <a:srgbClr val="000091"/>
                </a:solidFill>
              </a:rPr>
              <a:t> </a:t>
            </a:r>
            <a:r>
              <a:rPr sz="1400" dirty="0">
                <a:solidFill>
                  <a:srgbClr val="000091"/>
                </a:solidFill>
              </a:rPr>
              <a:t>6</a:t>
            </a:r>
            <a:r>
              <a:rPr sz="1400" spc="-1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avril</a:t>
            </a:r>
            <a:r>
              <a:rPr sz="1400" spc="-1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2023</a:t>
            </a:r>
            <a:r>
              <a:rPr sz="1400" spc="-15" dirty="0">
                <a:solidFill>
                  <a:srgbClr val="000091"/>
                </a:solidFill>
              </a:rPr>
              <a:t> </a:t>
            </a:r>
            <a:r>
              <a:rPr sz="1400" spc="-10" dirty="0">
                <a:solidFill>
                  <a:srgbClr val="000091"/>
                </a:solidFill>
              </a:rPr>
              <a:t>inclus</a:t>
            </a:r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8411823" y="4835596"/>
            <a:ext cx="30162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17</a:t>
            </a:fld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303" y="895603"/>
            <a:ext cx="814070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  <a:tabLst>
                <a:tab pos="4850765" algn="l"/>
              </a:tabLst>
            </a:pPr>
            <a:r>
              <a:rPr sz="1800" spc="-5" dirty="0">
                <a:solidFill>
                  <a:srgbClr val="44546A"/>
                </a:solidFill>
              </a:rPr>
              <a:t>Les</a:t>
            </a:r>
            <a:r>
              <a:rPr sz="1800" spc="5" dirty="0">
                <a:solidFill>
                  <a:srgbClr val="44546A"/>
                </a:solidFill>
              </a:rPr>
              <a:t> </a:t>
            </a:r>
            <a:r>
              <a:rPr sz="1800" spc="-5" dirty="0">
                <a:solidFill>
                  <a:srgbClr val="44546A"/>
                </a:solidFill>
              </a:rPr>
              <a:t>éléments</a:t>
            </a:r>
            <a:r>
              <a:rPr sz="1800" spc="10" dirty="0">
                <a:solidFill>
                  <a:srgbClr val="44546A"/>
                </a:solidFill>
              </a:rPr>
              <a:t> </a:t>
            </a:r>
            <a:r>
              <a:rPr sz="1800" spc="-5" dirty="0">
                <a:solidFill>
                  <a:srgbClr val="44546A"/>
                </a:solidFill>
              </a:rPr>
              <a:t>constitutifs</a:t>
            </a:r>
            <a:r>
              <a:rPr sz="1800" spc="10" dirty="0">
                <a:solidFill>
                  <a:srgbClr val="44546A"/>
                </a:solidFill>
              </a:rPr>
              <a:t> </a:t>
            </a:r>
            <a:r>
              <a:rPr sz="1800" dirty="0">
                <a:solidFill>
                  <a:srgbClr val="44546A"/>
                </a:solidFill>
              </a:rPr>
              <a:t>de</a:t>
            </a:r>
            <a:r>
              <a:rPr sz="1800" spc="10" dirty="0">
                <a:solidFill>
                  <a:srgbClr val="44546A"/>
                </a:solidFill>
              </a:rPr>
              <a:t> </a:t>
            </a:r>
            <a:r>
              <a:rPr sz="1800" spc="-5" dirty="0">
                <a:solidFill>
                  <a:srgbClr val="44546A"/>
                </a:solidFill>
              </a:rPr>
              <a:t>votre</a:t>
            </a:r>
            <a:r>
              <a:rPr sz="1800" spc="10" dirty="0">
                <a:solidFill>
                  <a:srgbClr val="44546A"/>
                </a:solidFill>
              </a:rPr>
              <a:t> </a:t>
            </a:r>
            <a:r>
              <a:rPr sz="1800" spc="-5" dirty="0">
                <a:solidFill>
                  <a:srgbClr val="44546A"/>
                </a:solidFill>
              </a:rPr>
              <a:t>dossier</a:t>
            </a:r>
            <a:r>
              <a:rPr sz="1800" spc="15" dirty="0">
                <a:solidFill>
                  <a:srgbClr val="44546A"/>
                </a:solidFill>
              </a:rPr>
              <a:t> </a:t>
            </a:r>
            <a:r>
              <a:rPr sz="1800" dirty="0">
                <a:solidFill>
                  <a:srgbClr val="44546A"/>
                </a:solidFill>
              </a:rPr>
              <a:t>:	</a:t>
            </a:r>
            <a:r>
              <a:rPr sz="1800" spc="-5" dirty="0">
                <a:solidFill>
                  <a:srgbClr val="44546A"/>
                </a:solidFill>
              </a:rPr>
              <a:t>bulletins scolaires et notes </a:t>
            </a:r>
            <a:r>
              <a:rPr sz="1800" dirty="0">
                <a:solidFill>
                  <a:srgbClr val="44546A"/>
                </a:solidFill>
              </a:rPr>
              <a:t>du </a:t>
            </a:r>
            <a:r>
              <a:rPr sz="1800" spc="-484" dirty="0">
                <a:solidFill>
                  <a:srgbClr val="44546A"/>
                </a:solidFill>
              </a:rPr>
              <a:t> </a:t>
            </a:r>
            <a:r>
              <a:rPr sz="1800" spc="-5" dirty="0">
                <a:solidFill>
                  <a:srgbClr val="44546A"/>
                </a:solidFill>
              </a:rPr>
              <a:t>baccalauréat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354136" y="1705392"/>
            <a:ext cx="8497570" cy="3034665"/>
            <a:chOff x="354136" y="1705392"/>
            <a:chExt cx="8497570" cy="3034665"/>
          </a:xfrm>
        </p:grpSpPr>
        <p:sp>
          <p:nvSpPr>
            <p:cNvPr id="4" name="object 4"/>
            <p:cNvSpPr/>
            <p:nvPr/>
          </p:nvSpPr>
          <p:spPr>
            <a:xfrm>
              <a:off x="874026" y="1705393"/>
              <a:ext cx="1875155" cy="825500"/>
            </a:xfrm>
            <a:custGeom>
              <a:avLst/>
              <a:gdLst/>
              <a:ahLst/>
              <a:cxnLst/>
              <a:rect l="l" t="t" r="r" b="b"/>
              <a:pathLst>
                <a:path w="1875155" h="825500">
                  <a:moveTo>
                    <a:pt x="18288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828800" y="228600"/>
                  </a:lnTo>
                  <a:lnTo>
                    <a:pt x="1828800" y="0"/>
                  </a:lnTo>
                  <a:close/>
                </a:path>
                <a:path w="1875155" h="825500">
                  <a:moveTo>
                    <a:pt x="1874837" y="596900"/>
                  </a:moveTo>
                  <a:lnTo>
                    <a:pt x="0" y="596900"/>
                  </a:lnTo>
                  <a:lnTo>
                    <a:pt x="0" y="825500"/>
                  </a:lnTo>
                  <a:lnTo>
                    <a:pt x="1874837" y="825500"/>
                  </a:lnTo>
                  <a:lnTo>
                    <a:pt x="1874837" y="59690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934967"/>
              <a:ext cx="8470392" cy="783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7" y="3980688"/>
              <a:ext cx="8107680" cy="7589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4136" y="3909388"/>
              <a:ext cx="8468995" cy="779780"/>
            </a:xfrm>
            <a:custGeom>
              <a:avLst/>
              <a:gdLst/>
              <a:ahLst/>
              <a:cxnLst/>
              <a:rect l="l" t="t" r="r" b="b"/>
              <a:pathLst>
                <a:path w="8468995" h="779779">
                  <a:moveTo>
                    <a:pt x="8338911" y="0"/>
                  </a:moveTo>
                  <a:lnTo>
                    <a:pt x="129894" y="0"/>
                  </a:lnTo>
                  <a:lnTo>
                    <a:pt x="79333" y="10207"/>
                  </a:lnTo>
                  <a:lnTo>
                    <a:pt x="38045" y="38045"/>
                  </a:lnTo>
                  <a:lnTo>
                    <a:pt x="10207" y="79333"/>
                  </a:lnTo>
                  <a:lnTo>
                    <a:pt x="0" y="129894"/>
                  </a:lnTo>
                  <a:lnTo>
                    <a:pt x="0" y="649475"/>
                  </a:lnTo>
                  <a:lnTo>
                    <a:pt x="10207" y="700036"/>
                  </a:lnTo>
                  <a:lnTo>
                    <a:pt x="38045" y="741324"/>
                  </a:lnTo>
                  <a:lnTo>
                    <a:pt x="79333" y="769162"/>
                  </a:lnTo>
                  <a:lnTo>
                    <a:pt x="129894" y="779369"/>
                  </a:lnTo>
                  <a:lnTo>
                    <a:pt x="8338911" y="779369"/>
                  </a:lnTo>
                  <a:lnTo>
                    <a:pt x="8389472" y="769162"/>
                  </a:lnTo>
                  <a:lnTo>
                    <a:pt x="8430761" y="741324"/>
                  </a:lnTo>
                  <a:lnTo>
                    <a:pt x="8458599" y="700036"/>
                  </a:lnTo>
                  <a:lnTo>
                    <a:pt x="8468807" y="649475"/>
                  </a:lnTo>
                  <a:lnTo>
                    <a:pt x="8468807" y="129894"/>
                  </a:lnTo>
                  <a:lnTo>
                    <a:pt x="8458599" y="79333"/>
                  </a:lnTo>
                  <a:lnTo>
                    <a:pt x="8430761" y="38045"/>
                  </a:lnTo>
                  <a:lnTo>
                    <a:pt x="8389472" y="10207"/>
                  </a:lnTo>
                  <a:lnTo>
                    <a:pt x="8338911" y="0"/>
                  </a:lnTo>
                  <a:close/>
                </a:path>
              </a:pathLst>
            </a:custGeom>
            <a:solidFill>
              <a:srgbClr val="A5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1440" y="1667764"/>
            <a:ext cx="8305165" cy="289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2595" marR="5080" indent="-177800">
              <a:lnSpc>
                <a:spcPts val="1700"/>
              </a:lnSpc>
              <a:spcBef>
                <a:spcPts val="340"/>
              </a:spcBef>
            </a:pPr>
            <a:r>
              <a:rPr sz="1600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&gt;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première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bulletins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scolaires,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notes des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épreuves anticipées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français 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notes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obtenues au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titre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contrôle continu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baccalauréat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(pour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lycéens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généraux 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technologiques)</a:t>
            </a:r>
            <a:endParaRPr sz="1400">
              <a:latin typeface="Arial MT"/>
              <a:cs typeface="Arial MT"/>
            </a:endParaRPr>
          </a:p>
          <a:p>
            <a:pPr marL="442595" marR="173990" indent="-177800">
              <a:lnSpc>
                <a:spcPct val="99500"/>
              </a:lnSpc>
              <a:spcBef>
                <a:spcPts val="1070"/>
              </a:spcBef>
            </a:pPr>
            <a:r>
              <a:rPr sz="1600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&gt;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Année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terminale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bulletins scolaires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1er 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trimestres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(ou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semestre),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notes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épreuves terminales des deux enseignements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spécialité (pour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lycéens généraux et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technologiques)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90500" marR="335280" indent="-177800">
              <a:lnSpc>
                <a:spcPct val="101899"/>
              </a:lnSpc>
            </a:pPr>
            <a:r>
              <a:rPr sz="1600" spc="20" dirty="0">
                <a:solidFill>
                  <a:srgbClr val="FF0000"/>
                </a:solidFill>
                <a:latin typeface="Lucida Sans Unicode"/>
                <a:cs typeface="Lucida Sans Unicode"/>
              </a:rPr>
              <a:t>&gt;</a:t>
            </a:r>
            <a:r>
              <a:rPr sz="1600" b="1" spc="20" dirty="0">
                <a:solidFill>
                  <a:srgbClr val="0C5076"/>
                </a:solidFill>
                <a:latin typeface="Arial"/>
                <a:cs typeface="Arial"/>
              </a:rPr>
              <a:t>Sauf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cas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C5076"/>
                </a:solidFill>
                <a:latin typeface="Arial"/>
                <a:cs typeface="Arial"/>
              </a:rPr>
              <a:t>particulier,</a:t>
            </a:r>
            <a:r>
              <a:rPr sz="1600" b="1" spc="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pas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de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saisie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à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réaliser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C5076"/>
                </a:solidFill>
                <a:latin typeface="Arial MT"/>
                <a:cs typeface="Arial MT"/>
              </a:rPr>
              <a:t>:</a:t>
            </a:r>
            <a:r>
              <a:rPr sz="1600" spc="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éléments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remontés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votre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lycée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automatiquement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pourrez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vérifier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début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avril.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d’erreurs,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un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signalement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doit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être</a:t>
            </a:r>
            <a:r>
              <a:rPr sz="1600" b="1" dirty="0">
                <a:latin typeface="Arial"/>
                <a:cs typeface="Arial"/>
              </a:rPr>
              <a:t> fait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chef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d’établissement</a:t>
            </a:r>
            <a:endParaRPr sz="1600">
              <a:latin typeface="Arial"/>
              <a:cs typeface="Arial"/>
            </a:endParaRPr>
          </a:p>
          <a:p>
            <a:pPr marL="52069" marR="477520">
              <a:lnSpc>
                <a:spcPts val="2110"/>
              </a:lnSpc>
              <a:spcBef>
                <a:spcPts val="113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noter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pouvez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confirmer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vœux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bulletin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scolaire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2ème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trimestre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(ou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semestre)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n'est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remonté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dans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dossier.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65815" y="79758"/>
            <a:ext cx="2905760" cy="553085"/>
            <a:chOff x="5865815" y="79758"/>
            <a:chExt cx="2905760" cy="553085"/>
          </a:xfrm>
        </p:grpSpPr>
        <p:sp>
          <p:nvSpPr>
            <p:cNvPr id="10" name="object 10"/>
            <p:cNvSpPr/>
            <p:nvPr/>
          </p:nvSpPr>
          <p:spPr>
            <a:xfrm>
              <a:off x="5872166" y="86108"/>
              <a:ext cx="2893060" cy="540385"/>
            </a:xfrm>
            <a:custGeom>
              <a:avLst/>
              <a:gdLst/>
              <a:ahLst/>
              <a:cxnLst/>
              <a:rect l="l" t="t" r="r" b="b"/>
              <a:pathLst>
                <a:path w="2893059" h="540385">
                  <a:moveTo>
                    <a:pt x="2802896" y="0"/>
                  </a:moveTo>
                  <a:lnTo>
                    <a:pt x="90001" y="0"/>
                  </a:lnTo>
                  <a:lnTo>
                    <a:pt x="54968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7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8" y="532926"/>
                  </a:lnTo>
                  <a:lnTo>
                    <a:pt x="90001" y="539998"/>
                  </a:lnTo>
                  <a:lnTo>
                    <a:pt x="2802896" y="539998"/>
                  </a:lnTo>
                  <a:lnTo>
                    <a:pt x="2837928" y="532926"/>
                  </a:lnTo>
                  <a:lnTo>
                    <a:pt x="2866535" y="513638"/>
                  </a:lnTo>
                  <a:lnTo>
                    <a:pt x="2885823" y="485030"/>
                  </a:lnTo>
                  <a:lnTo>
                    <a:pt x="2892896" y="449997"/>
                  </a:lnTo>
                  <a:lnTo>
                    <a:pt x="2892896" y="89999"/>
                  </a:lnTo>
                  <a:lnTo>
                    <a:pt x="2885823" y="54967"/>
                  </a:lnTo>
                  <a:lnTo>
                    <a:pt x="2866535" y="26360"/>
                  </a:lnTo>
                  <a:lnTo>
                    <a:pt x="2837928" y="7072"/>
                  </a:lnTo>
                  <a:lnTo>
                    <a:pt x="2802896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2166" y="86108"/>
              <a:ext cx="2893060" cy="540385"/>
            </a:xfrm>
            <a:custGeom>
              <a:avLst/>
              <a:gdLst/>
              <a:ahLst/>
              <a:cxnLst/>
              <a:rect l="l" t="t" r="r" b="b"/>
              <a:pathLst>
                <a:path w="2893059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2802896" y="539998"/>
                  </a:lnTo>
                  <a:lnTo>
                    <a:pt x="2837928" y="532925"/>
                  </a:lnTo>
                  <a:lnTo>
                    <a:pt x="2866535" y="513637"/>
                  </a:lnTo>
                  <a:lnTo>
                    <a:pt x="2885823" y="485030"/>
                  </a:lnTo>
                  <a:lnTo>
                    <a:pt x="2892896" y="449998"/>
                  </a:lnTo>
                  <a:lnTo>
                    <a:pt x="2892896" y="90000"/>
                  </a:lnTo>
                  <a:lnTo>
                    <a:pt x="2885823" y="54967"/>
                  </a:lnTo>
                  <a:lnTo>
                    <a:pt x="2866535" y="26360"/>
                  </a:lnTo>
                  <a:lnTo>
                    <a:pt x="2837928" y="7072"/>
                  </a:lnTo>
                  <a:lnTo>
                    <a:pt x="2802896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73233" y="126491"/>
            <a:ext cx="229235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5730" marR="5080" indent="-113664">
              <a:lnSpc>
                <a:spcPts val="1490"/>
              </a:lnSpc>
              <a:spcBef>
                <a:spcPts val="305"/>
              </a:spcBef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Les</a:t>
            </a:r>
            <a:r>
              <a:rPr sz="14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éléments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transmis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1"/>
                </a:solidFill>
                <a:latin typeface="Arial"/>
                <a:cs typeface="Arial"/>
              </a:rPr>
              <a:t>aux </a:t>
            </a:r>
            <a:r>
              <a:rPr sz="1400" b="1" spc="-37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4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du</a:t>
            </a:r>
            <a:r>
              <a:rPr sz="14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supérieur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1823" y="4835596"/>
            <a:ext cx="30162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18</a:t>
            </a:fld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303" y="893571"/>
            <a:ext cx="51441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La</a:t>
            </a:r>
            <a:r>
              <a:rPr sz="22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fiche</a:t>
            </a: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avenir</a:t>
            </a:r>
            <a:r>
              <a:rPr sz="22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renseignée</a:t>
            </a: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par</a:t>
            </a:r>
            <a:r>
              <a:rPr sz="2200" b="1" spc="-2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le</a:t>
            </a:r>
            <a:r>
              <a:rPr sz="22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546A"/>
                </a:solidFill>
                <a:latin typeface="Arial"/>
                <a:cs typeface="Arial"/>
              </a:rPr>
              <a:t>lycée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018" y="1391411"/>
            <a:ext cx="826897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ts val="155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190500" algn="l"/>
              </a:tabLst>
            </a:pPr>
            <a:r>
              <a:rPr sz="1400" spc="-5" dirty="0">
                <a:latin typeface="Arial MT"/>
                <a:cs typeface="Arial MT"/>
              </a:rPr>
              <a:t>Le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2ème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conseil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classe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examine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les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vœux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chaque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lycéen</a:t>
            </a:r>
            <a:r>
              <a:rPr sz="1400" spc="2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avec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bienveillance</a:t>
            </a:r>
            <a:r>
              <a:rPr sz="1400" b="1" spc="2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400" b="1" spc="22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confiance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ts val="1550"/>
              </a:lnSpc>
            </a:pPr>
            <a:r>
              <a:rPr sz="1400" spc="-5" dirty="0">
                <a:latin typeface="Arial MT"/>
                <a:cs typeface="Arial MT"/>
              </a:rPr>
              <a:t>dans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potentiel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chacun.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5505" y="2052889"/>
            <a:ext cx="1002030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fic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018" y="2016251"/>
            <a:ext cx="79730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239395" algn="l"/>
                <a:tab pos="240029" algn="l"/>
                <a:tab pos="3300095" algn="l"/>
              </a:tabLst>
            </a:pPr>
            <a:r>
              <a:rPr sz="1400" spc="-5" dirty="0">
                <a:latin typeface="Arial MT"/>
                <a:cs typeface="Arial MT"/>
              </a:rPr>
              <a:t>Pour chaque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lycéen,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une	est renseignée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 </a:t>
            </a:r>
            <a:r>
              <a:rPr sz="1400" spc="-5" dirty="0">
                <a:latin typeface="Arial MT"/>
                <a:cs typeface="Arial MT"/>
              </a:rPr>
              <a:t>lycée et versée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au dossier de l’élève</a:t>
            </a:r>
            <a:r>
              <a:rPr sz="1400" dirty="0">
                <a:latin typeface="Arial MT"/>
                <a:cs typeface="Arial MT"/>
              </a:rPr>
              <a:t> 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39445" marR="5080" indent="-169545">
              <a:lnSpc>
                <a:spcPct val="78600"/>
              </a:lnSpc>
              <a:spcBef>
                <a:spcPts val="459"/>
              </a:spcBef>
              <a:buClr>
                <a:srgbClr val="FF0000"/>
              </a:buClr>
              <a:buSzPct val="78571"/>
              <a:buFont typeface="Calibri"/>
              <a:buChar char="–"/>
              <a:tabLst>
                <a:tab pos="639445" algn="l"/>
              </a:tabLst>
            </a:pPr>
            <a:r>
              <a:rPr spc="-5" dirty="0"/>
              <a:t>les notes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l’élève</a:t>
            </a:r>
            <a:r>
              <a:rPr dirty="0"/>
              <a:t> : </a:t>
            </a:r>
            <a:r>
              <a:rPr spc="-5" dirty="0"/>
              <a:t>moyennes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terminale,</a:t>
            </a:r>
            <a:r>
              <a:rPr dirty="0"/>
              <a:t> </a:t>
            </a:r>
            <a:r>
              <a:rPr spc="-5" dirty="0"/>
              <a:t>appréciation</a:t>
            </a:r>
            <a:r>
              <a:rPr dirty="0"/>
              <a:t> </a:t>
            </a:r>
            <a:r>
              <a:rPr spc="-5" dirty="0"/>
              <a:t>des professeurs</a:t>
            </a:r>
            <a:r>
              <a:rPr dirty="0"/>
              <a:t> </a:t>
            </a:r>
            <a:r>
              <a:rPr spc="-5" dirty="0"/>
              <a:t>par discipline, </a:t>
            </a:r>
            <a:r>
              <a:rPr spc="-375" dirty="0"/>
              <a:t> </a:t>
            </a:r>
            <a:r>
              <a:rPr spc="-5" dirty="0"/>
              <a:t>positionnement</a:t>
            </a:r>
            <a:r>
              <a:rPr spc="-10" dirty="0"/>
              <a:t> </a:t>
            </a:r>
            <a:r>
              <a:rPr spc="-5" dirty="0"/>
              <a:t>de l’élève dans </a:t>
            </a:r>
            <a:r>
              <a:rPr dirty="0"/>
              <a:t>la</a:t>
            </a:r>
            <a:r>
              <a:rPr spc="-5" dirty="0"/>
              <a:t> classe/dans </a:t>
            </a:r>
            <a:r>
              <a:rPr dirty="0"/>
              <a:t>le</a:t>
            </a:r>
            <a:r>
              <a:rPr spc="-5" dirty="0"/>
              <a:t> groupe</a:t>
            </a:r>
          </a:p>
          <a:p>
            <a:pPr marL="639445" indent="-169545">
              <a:lnSpc>
                <a:spcPct val="100000"/>
              </a:lnSpc>
              <a:spcBef>
                <a:spcPts val="120"/>
              </a:spcBef>
              <a:buClr>
                <a:srgbClr val="FF0000"/>
              </a:buClr>
              <a:buSzPct val="78571"/>
              <a:buFont typeface="Calibri"/>
              <a:buChar char="–"/>
              <a:tabLst>
                <a:tab pos="639445" algn="l"/>
              </a:tabLst>
            </a:pPr>
            <a:r>
              <a:rPr spc="-5" dirty="0"/>
              <a:t>les appréciations</a:t>
            </a:r>
            <a:r>
              <a:rPr dirty="0"/>
              <a:t> </a:t>
            </a:r>
            <a:r>
              <a:rPr spc="-5" dirty="0"/>
              <a:t>du professeur principal</a:t>
            </a:r>
            <a:r>
              <a:rPr dirty="0"/>
              <a:t> </a:t>
            </a:r>
            <a:r>
              <a:rPr spc="-5" dirty="0"/>
              <a:t>sur des compétences</a:t>
            </a:r>
            <a:r>
              <a:rPr dirty="0"/>
              <a:t> </a:t>
            </a:r>
            <a:r>
              <a:rPr spc="-5" dirty="0"/>
              <a:t>transversales</a:t>
            </a:r>
          </a:p>
          <a:p>
            <a:pPr marL="639445" indent="-169545">
              <a:lnSpc>
                <a:spcPct val="100000"/>
              </a:lnSpc>
              <a:buClr>
                <a:srgbClr val="FF0000"/>
              </a:buClr>
              <a:buSzPct val="78571"/>
              <a:buFont typeface="Calibri"/>
              <a:buChar char="–"/>
              <a:tabLst>
                <a:tab pos="639445" algn="l"/>
              </a:tabLst>
            </a:pPr>
            <a:r>
              <a:rPr spc="-5" dirty="0"/>
              <a:t>l’avis du</a:t>
            </a:r>
            <a:r>
              <a:rPr dirty="0"/>
              <a:t> </a:t>
            </a:r>
            <a:r>
              <a:rPr spc="-5" dirty="0"/>
              <a:t>chef d’établissement</a:t>
            </a:r>
            <a:r>
              <a:rPr dirty="0"/>
              <a:t> </a:t>
            </a:r>
            <a:r>
              <a:rPr spc="-5" dirty="0"/>
              <a:t>sur </a:t>
            </a:r>
            <a:r>
              <a:rPr dirty="0"/>
              <a:t>la</a:t>
            </a:r>
            <a:r>
              <a:rPr spc="-5" dirty="0"/>
              <a:t> capacité</a:t>
            </a:r>
            <a:r>
              <a:rPr dirty="0"/>
              <a:t> à </a:t>
            </a:r>
            <a:r>
              <a:rPr spc="-15" dirty="0"/>
              <a:t>réussir,</a:t>
            </a:r>
            <a:r>
              <a:rPr spc="-5" dirty="0"/>
              <a:t> pour chaque</a:t>
            </a:r>
            <a:r>
              <a:rPr dirty="0"/>
              <a:t> vœu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/>
          </a:p>
          <a:p>
            <a:pPr marL="190500" indent="-177800">
              <a:lnSpc>
                <a:spcPct val="100000"/>
              </a:lnSpc>
              <a:buClr>
                <a:srgbClr val="FF0000"/>
              </a:buClr>
              <a:buChar char="•"/>
              <a:tabLst>
                <a:tab pos="190500" algn="l"/>
              </a:tabLst>
            </a:pPr>
            <a:r>
              <a:rPr spc="-5" dirty="0"/>
              <a:t>La fiche</a:t>
            </a:r>
            <a:r>
              <a:rPr spc="-80" dirty="0"/>
              <a:t> </a:t>
            </a:r>
            <a:r>
              <a:rPr spc="-10" dirty="0"/>
              <a:t>Avenir </a:t>
            </a:r>
            <a:r>
              <a:rPr spc="-5" dirty="0"/>
              <a:t>est</a:t>
            </a:r>
            <a:r>
              <a:rPr dirty="0"/>
              <a:t> </a:t>
            </a:r>
            <a:r>
              <a:rPr spc="-5" dirty="0"/>
              <a:t>consultable par </a:t>
            </a:r>
            <a:r>
              <a:rPr dirty="0"/>
              <a:t>le </a:t>
            </a:r>
            <a:r>
              <a:rPr spc="-5" dirty="0"/>
              <a:t>lycéen dans</a:t>
            </a:r>
            <a:r>
              <a:rPr dirty="0"/>
              <a:t> </a:t>
            </a:r>
            <a:r>
              <a:rPr spc="-5" dirty="0"/>
              <a:t>son dossier </a:t>
            </a:r>
            <a:r>
              <a:rPr b="1" dirty="0">
                <a:solidFill>
                  <a:srgbClr val="0C5076"/>
                </a:solidFill>
                <a:latin typeface="Arial"/>
                <a:cs typeface="Arial"/>
              </a:rPr>
              <a:t>à</a:t>
            </a:r>
            <a:r>
              <a:rPr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C5076"/>
                </a:solidFill>
                <a:latin typeface="Arial"/>
                <a:cs typeface="Arial"/>
              </a:rPr>
              <a:t>partir</a:t>
            </a:r>
            <a:r>
              <a:rPr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C5076"/>
                </a:solidFill>
                <a:latin typeface="Arial"/>
                <a:cs typeface="Arial"/>
              </a:rPr>
              <a:t>du 1er</a:t>
            </a:r>
            <a:r>
              <a:rPr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C5076"/>
                </a:solidFill>
                <a:latin typeface="Arial"/>
                <a:cs typeface="Arial"/>
              </a:rPr>
              <a:t>juin 2023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65815" y="79758"/>
            <a:ext cx="2905760" cy="553085"/>
            <a:chOff x="5865815" y="79758"/>
            <a:chExt cx="2905760" cy="553085"/>
          </a:xfrm>
        </p:grpSpPr>
        <p:sp>
          <p:nvSpPr>
            <p:cNvPr id="8" name="object 8"/>
            <p:cNvSpPr/>
            <p:nvPr/>
          </p:nvSpPr>
          <p:spPr>
            <a:xfrm>
              <a:off x="5872166" y="86108"/>
              <a:ext cx="2893060" cy="540385"/>
            </a:xfrm>
            <a:custGeom>
              <a:avLst/>
              <a:gdLst/>
              <a:ahLst/>
              <a:cxnLst/>
              <a:rect l="l" t="t" r="r" b="b"/>
              <a:pathLst>
                <a:path w="2893059" h="540385">
                  <a:moveTo>
                    <a:pt x="2802896" y="0"/>
                  </a:moveTo>
                  <a:lnTo>
                    <a:pt x="90001" y="0"/>
                  </a:lnTo>
                  <a:lnTo>
                    <a:pt x="54968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7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8" y="532926"/>
                  </a:lnTo>
                  <a:lnTo>
                    <a:pt x="90001" y="539998"/>
                  </a:lnTo>
                  <a:lnTo>
                    <a:pt x="2802896" y="539998"/>
                  </a:lnTo>
                  <a:lnTo>
                    <a:pt x="2837928" y="532926"/>
                  </a:lnTo>
                  <a:lnTo>
                    <a:pt x="2866535" y="513638"/>
                  </a:lnTo>
                  <a:lnTo>
                    <a:pt x="2885823" y="485030"/>
                  </a:lnTo>
                  <a:lnTo>
                    <a:pt x="2892896" y="449997"/>
                  </a:lnTo>
                  <a:lnTo>
                    <a:pt x="2892896" y="89999"/>
                  </a:lnTo>
                  <a:lnTo>
                    <a:pt x="2885823" y="54967"/>
                  </a:lnTo>
                  <a:lnTo>
                    <a:pt x="2866535" y="26360"/>
                  </a:lnTo>
                  <a:lnTo>
                    <a:pt x="2837928" y="7072"/>
                  </a:lnTo>
                  <a:lnTo>
                    <a:pt x="2802896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72166" y="86108"/>
              <a:ext cx="2893060" cy="540385"/>
            </a:xfrm>
            <a:custGeom>
              <a:avLst/>
              <a:gdLst/>
              <a:ahLst/>
              <a:cxnLst/>
              <a:rect l="l" t="t" r="r" b="b"/>
              <a:pathLst>
                <a:path w="2893059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2802896" y="539998"/>
                  </a:lnTo>
                  <a:lnTo>
                    <a:pt x="2837928" y="532925"/>
                  </a:lnTo>
                  <a:lnTo>
                    <a:pt x="2866535" y="513637"/>
                  </a:lnTo>
                  <a:lnTo>
                    <a:pt x="2885823" y="485030"/>
                  </a:lnTo>
                  <a:lnTo>
                    <a:pt x="2892896" y="449998"/>
                  </a:lnTo>
                  <a:lnTo>
                    <a:pt x="2892896" y="90000"/>
                  </a:lnTo>
                  <a:lnTo>
                    <a:pt x="2885823" y="54967"/>
                  </a:lnTo>
                  <a:lnTo>
                    <a:pt x="2866535" y="26360"/>
                  </a:lnTo>
                  <a:lnTo>
                    <a:pt x="2837928" y="7072"/>
                  </a:lnTo>
                  <a:lnTo>
                    <a:pt x="2802896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73233" y="126491"/>
            <a:ext cx="229235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5730" marR="5080" indent="-113664">
              <a:lnSpc>
                <a:spcPts val="1490"/>
              </a:lnSpc>
              <a:spcBef>
                <a:spcPts val="305"/>
              </a:spcBef>
            </a:pPr>
            <a:r>
              <a:rPr sz="1400" spc="-5" dirty="0">
                <a:solidFill>
                  <a:srgbClr val="000091"/>
                </a:solidFill>
              </a:rPr>
              <a:t>Les</a:t>
            </a:r>
            <a:r>
              <a:rPr sz="1400" spc="-30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éléments</a:t>
            </a:r>
            <a:r>
              <a:rPr sz="1400" spc="-2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transmis</a:t>
            </a:r>
            <a:r>
              <a:rPr sz="1400" spc="-25" dirty="0">
                <a:solidFill>
                  <a:srgbClr val="000091"/>
                </a:solidFill>
              </a:rPr>
              <a:t> </a:t>
            </a:r>
            <a:r>
              <a:rPr sz="1400" spc="-10" dirty="0">
                <a:solidFill>
                  <a:srgbClr val="000091"/>
                </a:solidFill>
              </a:rPr>
              <a:t>aux </a:t>
            </a:r>
            <a:r>
              <a:rPr sz="1400" spc="-37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formations</a:t>
            </a:r>
            <a:r>
              <a:rPr sz="1400" spc="-30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du</a:t>
            </a:r>
            <a:r>
              <a:rPr sz="1400" spc="-2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supérieur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5" y="2718307"/>
            <a:ext cx="5578475" cy="10864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0972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Sélectionner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l’icône pour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insérer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une image, </a:t>
            </a:r>
            <a:r>
              <a:rPr sz="1800" spc="-49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puis disposer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l’image en arrière plan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20"/>
              </a:lnSpc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(Sélectionner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l’image avec 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le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bouton droit de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 la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 souris 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/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Mettre</a:t>
            </a:r>
            <a:r>
              <a:rPr sz="1800" spc="-2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à</a:t>
            </a:r>
            <a:r>
              <a:rPr sz="1800" spc="-2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l’arrière</a:t>
            </a:r>
            <a:r>
              <a:rPr sz="1800" spc="-2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plan)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6998" y="4778755"/>
            <a:ext cx="128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715" algn="l"/>
              </a:tabLst>
            </a:pPr>
            <a:r>
              <a:rPr sz="1500" dirty="0">
                <a:solidFill>
                  <a:srgbClr val="000091"/>
                </a:solidFill>
                <a:latin typeface="Arial MT"/>
                <a:cs typeface="Arial MT"/>
              </a:rPr>
              <a:t>01</a:t>
            </a:r>
            <a:r>
              <a:rPr sz="1500" spc="-5" dirty="0">
                <a:solidFill>
                  <a:srgbClr val="000091"/>
                </a:solidFill>
                <a:latin typeface="Arial MT"/>
                <a:cs typeface="Arial MT"/>
              </a:rPr>
              <a:t>/</a:t>
            </a:r>
            <a:r>
              <a:rPr sz="1500" dirty="0">
                <a:solidFill>
                  <a:srgbClr val="000091"/>
                </a:solidFill>
                <a:latin typeface="Arial MT"/>
                <a:cs typeface="Arial MT"/>
              </a:rPr>
              <a:t>02</a:t>
            </a:r>
            <a:r>
              <a:rPr sz="1500" spc="-5" dirty="0">
                <a:solidFill>
                  <a:srgbClr val="000091"/>
                </a:solidFill>
                <a:latin typeface="Arial MT"/>
                <a:cs typeface="Arial MT"/>
              </a:rPr>
              <a:t>/</a:t>
            </a:r>
            <a:r>
              <a:rPr sz="1500" dirty="0">
                <a:solidFill>
                  <a:srgbClr val="000091"/>
                </a:solidFill>
                <a:latin typeface="Arial MT"/>
                <a:cs typeface="Arial MT"/>
              </a:rPr>
              <a:t>2023	</a:t>
            </a:r>
            <a:r>
              <a:rPr sz="1800" dirty="0">
                <a:solidFill>
                  <a:srgbClr val="000091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6998" y="4789423"/>
            <a:ext cx="981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0091"/>
                </a:solidFill>
                <a:latin typeface="Arial MT"/>
                <a:cs typeface="Arial MT"/>
              </a:rPr>
              <a:t>01/02/2023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3662" y="4778755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20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5" y="848867"/>
            <a:ext cx="8143240" cy="42297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203200">
              <a:lnSpc>
                <a:spcPts val="1510"/>
              </a:lnSpc>
              <a:spcBef>
                <a:spcPts val="290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Prendre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connaissance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du calendrier 2023, des modalités de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fonctionnement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 la plateforme </a:t>
            </a:r>
            <a:r>
              <a:rPr sz="1400" b="1" spc="-37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vidéos tutos pour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vous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familiariser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avec la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procédure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2700" marR="160655" algn="just">
              <a:lnSpc>
                <a:spcPct val="92100"/>
              </a:lnSpc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Ne pas attendre la dernière minute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pour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préparer son projet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d’orientation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: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explorer le moteur </a:t>
            </a:r>
            <a:r>
              <a:rPr sz="1400" b="1" spc="-37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 recherche des formations,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consulter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 fiches des formations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qui vous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intéressent et aidez </a:t>
            </a:r>
            <a:r>
              <a:rPr sz="1400" b="1" spc="-37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vous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chiffres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clés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9300"/>
              </a:lnSpc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Ne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restez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pas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seuls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à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vos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questions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échangez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au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sein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votre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lycée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profiter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opportunités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de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rencontres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avec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enseignants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et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étudiants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du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supérieur</a:t>
            </a:r>
            <a:r>
              <a:rPr sz="1400" b="1" spc="37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400" b="1" spc="39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salons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d’orientation,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Lives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Parcoursup,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journées portes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ouvertes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tabLst>
                <a:tab pos="1040130" algn="l"/>
                <a:tab pos="1321435" algn="l"/>
                <a:tab pos="2519045" algn="l"/>
                <a:tab pos="2859405" algn="l"/>
                <a:tab pos="3140710" algn="l"/>
                <a:tab pos="3785870" algn="l"/>
                <a:tab pos="5002530" algn="l"/>
                <a:tab pos="5342890" algn="l"/>
                <a:tab pos="5889625" algn="l"/>
                <a:tab pos="6543675" algn="l"/>
                <a:tab pos="6982459" algn="l"/>
                <a:tab pos="7824470" algn="l"/>
              </a:tabLst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tici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z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é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a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ph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e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’a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issi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,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n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ai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t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	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on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seil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	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s 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enseignants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du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supérieur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et des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chiffres clés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renseignés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dans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fiches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formations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 marR="144780">
              <a:lnSpc>
                <a:spcPts val="151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Faites les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vœux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pour</a:t>
            </a:r>
            <a:r>
              <a:rPr sz="14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formations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qui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vous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intéressent,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ne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vous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autocensurez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pas,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pensez </a:t>
            </a:r>
            <a:r>
              <a:rPr sz="1400" b="1" spc="-37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à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diversifier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vos vœux et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évitez de ne formuler</a:t>
            </a:r>
            <a:r>
              <a:rPr sz="14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C5076"/>
                </a:solidFill>
                <a:latin typeface="Arial"/>
                <a:cs typeface="Arial"/>
              </a:rPr>
              <a:t>qu’un</a:t>
            </a:r>
            <a:r>
              <a:rPr sz="1400" b="1" spc="-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C5076"/>
                </a:solidFill>
                <a:latin typeface="Arial"/>
                <a:cs typeface="Arial"/>
              </a:rPr>
              <a:t>seul vœu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R="739775" algn="r">
              <a:lnSpc>
                <a:spcPct val="100000"/>
              </a:lnSpc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21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05649" y="189129"/>
            <a:ext cx="4476750" cy="356870"/>
            <a:chOff x="4205649" y="189129"/>
            <a:chExt cx="4476750" cy="356870"/>
          </a:xfrm>
        </p:grpSpPr>
        <p:sp>
          <p:nvSpPr>
            <p:cNvPr id="4" name="object 4"/>
            <p:cNvSpPr/>
            <p:nvPr/>
          </p:nvSpPr>
          <p:spPr>
            <a:xfrm>
              <a:off x="4211999" y="195479"/>
              <a:ext cx="4464050" cy="344170"/>
            </a:xfrm>
            <a:custGeom>
              <a:avLst/>
              <a:gdLst/>
              <a:ahLst/>
              <a:cxnLst/>
              <a:rect l="l" t="t" r="r" b="b"/>
              <a:pathLst>
                <a:path w="4464050" h="344170">
                  <a:moveTo>
                    <a:pt x="4406640" y="0"/>
                  </a:moveTo>
                  <a:lnTo>
                    <a:pt x="57360" y="0"/>
                  </a:lnTo>
                  <a:lnTo>
                    <a:pt x="35033" y="4507"/>
                  </a:lnTo>
                  <a:lnTo>
                    <a:pt x="16800" y="16800"/>
                  </a:lnTo>
                  <a:lnTo>
                    <a:pt x="4507" y="35033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3" y="339653"/>
                  </a:lnTo>
                  <a:lnTo>
                    <a:pt x="57360" y="344161"/>
                  </a:lnTo>
                  <a:lnTo>
                    <a:pt x="4406640" y="344161"/>
                  </a:lnTo>
                  <a:lnTo>
                    <a:pt x="4428967" y="339653"/>
                  </a:lnTo>
                  <a:lnTo>
                    <a:pt x="4447200" y="327360"/>
                  </a:lnTo>
                  <a:lnTo>
                    <a:pt x="4459492" y="309128"/>
                  </a:lnTo>
                  <a:lnTo>
                    <a:pt x="4464000" y="286801"/>
                  </a:lnTo>
                  <a:lnTo>
                    <a:pt x="4464000" y="57360"/>
                  </a:lnTo>
                  <a:lnTo>
                    <a:pt x="4459492" y="35033"/>
                  </a:lnTo>
                  <a:lnTo>
                    <a:pt x="4447200" y="16800"/>
                  </a:lnTo>
                  <a:lnTo>
                    <a:pt x="4428967" y="4507"/>
                  </a:lnTo>
                  <a:lnTo>
                    <a:pt x="4406640" y="0"/>
                  </a:lnTo>
                  <a:close/>
                </a:path>
              </a:pathLst>
            </a:custGeom>
            <a:solidFill>
              <a:srgbClr val="FF0000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1999" y="195479"/>
              <a:ext cx="4464050" cy="344170"/>
            </a:xfrm>
            <a:custGeom>
              <a:avLst/>
              <a:gdLst/>
              <a:ahLst/>
              <a:cxnLst/>
              <a:rect l="l" t="t" r="r" b="b"/>
              <a:pathLst>
                <a:path w="4464050" h="344170">
                  <a:moveTo>
                    <a:pt x="57360" y="0"/>
                  </a:moveTo>
                  <a:lnTo>
                    <a:pt x="35032" y="4507"/>
                  </a:lnTo>
                  <a:lnTo>
                    <a:pt x="16800" y="16800"/>
                  </a:lnTo>
                  <a:lnTo>
                    <a:pt x="4507" y="35032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60" y="344161"/>
                  </a:lnTo>
                  <a:lnTo>
                    <a:pt x="4406640" y="344161"/>
                  </a:lnTo>
                  <a:lnTo>
                    <a:pt x="4428967" y="339653"/>
                  </a:lnTo>
                  <a:lnTo>
                    <a:pt x="4447199" y="327360"/>
                  </a:lnTo>
                  <a:lnTo>
                    <a:pt x="4459492" y="309128"/>
                  </a:lnTo>
                  <a:lnTo>
                    <a:pt x="4464000" y="286801"/>
                  </a:lnTo>
                  <a:lnTo>
                    <a:pt x="4464000" y="57360"/>
                  </a:lnTo>
                  <a:lnTo>
                    <a:pt x="4459492" y="35032"/>
                  </a:lnTo>
                  <a:lnTo>
                    <a:pt x="4447199" y="16800"/>
                  </a:lnTo>
                  <a:lnTo>
                    <a:pt x="4428967" y="4507"/>
                  </a:lnTo>
                  <a:lnTo>
                    <a:pt x="4406640" y="0"/>
                  </a:lnTo>
                  <a:lnTo>
                    <a:pt x="57360" y="0"/>
                  </a:lnTo>
                  <a:close/>
                </a:path>
              </a:pathLst>
            </a:custGeom>
            <a:ln w="12700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7479" y="239267"/>
            <a:ext cx="425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5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conseils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pour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aborder</a:t>
            </a:r>
            <a:r>
              <a:rPr sz="1400" spc="-10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sereinement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la</a:t>
            </a:r>
            <a:r>
              <a:rPr sz="1400" spc="-1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procédure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303" y="766571"/>
            <a:ext cx="8087995" cy="6076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dirty="0">
                <a:solidFill>
                  <a:srgbClr val="44546A"/>
                </a:solidFill>
              </a:rPr>
              <a:t>Des </a:t>
            </a:r>
            <a:r>
              <a:rPr spc="-5" dirty="0">
                <a:solidFill>
                  <a:srgbClr val="44546A"/>
                </a:solidFill>
              </a:rPr>
              <a:t>solutions </a:t>
            </a:r>
            <a:r>
              <a:rPr dirty="0">
                <a:solidFill>
                  <a:srgbClr val="44546A"/>
                </a:solidFill>
              </a:rPr>
              <a:t>pour </a:t>
            </a:r>
            <a:r>
              <a:rPr spc="-5" dirty="0">
                <a:solidFill>
                  <a:srgbClr val="44546A"/>
                </a:solidFill>
              </a:rPr>
              <a:t>les candidats </a:t>
            </a:r>
            <a:r>
              <a:rPr dirty="0">
                <a:solidFill>
                  <a:srgbClr val="44546A"/>
                </a:solidFill>
              </a:rPr>
              <a:t>qui </a:t>
            </a:r>
            <a:r>
              <a:rPr spc="-5" dirty="0">
                <a:solidFill>
                  <a:srgbClr val="44546A"/>
                </a:solidFill>
              </a:rPr>
              <a:t>n’ont pas reçu </a:t>
            </a:r>
            <a:r>
              <a:rPr dirty="0">
                <a:solidFill>
                  <a:srgbClr val="44546A"/>
                </a:solidFill>
              </a:rPr>
              <a:t>de </a:t>
            </a:r>
            <a:r>
              <a:rPr spc="-5" dirty="0">
                <a:solidFill>
                  <a:srgbClr val="44546A"/>
                </a:solidFill>
              </a:rPr>
              <a:t>proposition </a:t>
            </a:r>
            <a:r>
              <a:rPr spc="-545" dirty="0">
                <a:solidFill>
                  <a:srgbClr val="44546A"/>
                </a:solidFill>
              </a:rPr>
              <a:t> </a:t>
            </a:r>
            <a:r>
              <a:rPr spc="-5" dirty="0">
                <a:solidFill>
                  <a:srgbClr val="44546A"/>
                </a:solidFill>
              </a:rPr>
              <a:t>d’admission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377" y="1617315"/>
            <a:ext cx="1758950" cy="203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Dès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b="1" spc="-7" baseline="22222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500" b="1" spc="172" baseline="222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164" y="1579879"/>
            <a:ext cx="83064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4845" indent="-1922780">
              <a:lnSpc>
                <a:spcPct val="100000"/>
              </a:lnSpc>
              <a:spcBef>
                <a:spcPts val="100"/>
              </a:spcBef>
              <a:buClr>
                <a:srgbClr val="EC130E"/>
              </a:buClr>
              <a:buChar char="&gt;"/>
              <a:tabLst>
                <a:tab pos="1934845" algn="l"/>
                <a:tab pos="1935480" algn="l"/>
              </a:tabLst>
            </a:pP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latin typeface="Arial"/>
                <a:cs typeface="Arial"/>
              </a:rPr>
              <a:t>les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lycéens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qui n'ont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fait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que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demandes</a:t>
            </a:r>
            <a:r>
              <a:rPr sz="1500" b="1" dirty="0">
                <a:latin typeface="Arial"/>
                <a:cs typeface="Arial"/>
              </a:rPr>
              <a:t> en</a:t>
            </a:r>
            <a:r>
              <a:rPr sz="1500" b="1" spc="-5" dirty="0">
                <a:latin typeface="Arial"/>
                <a:cs typeface="Arial"/>
              </a:rPr>
              <a:t> formations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sélectives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164" y="1781048"/>
            <a:ext cx="8236584" cy="6629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310"/>
              </a:spcBef>
            </a:pP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-5" dirty="0">
                <a:latin typeface="Arial"/>
                <a:cs typeface="Arial"/>
              </a:rPr>
              <a:t> qui n’ont</a:t>
            </a:r>
            <a:r>
              <a:rPr sz="1500" b="1" dirty="0">
                <a:latin typeface="Arial"/>
                <a:cs typeface="Arial"/>
              </a:rPr>
              <a:t> reçu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que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réponses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négatives peuvent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demander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un</a:t>
            </a:r>
            <a:r>
              <a:rPr sz="15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accompagnement 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individuel ou collectif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au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 lycée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ou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dans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un CIO pour</a:t>
            </a:r>
            <a:r>
              <a:rPr sz="15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définir</a:t>
            </a:r>
            <a:r>
              <a:rPr sz="15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un nouveau projet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d’orientation </a:t>
            </a:r>
            <a:r>
              <a:rPr sz="1500" b="1" spc="-40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et</a:t>
            </a:r>
            <a:r>
              <a:rPr sz="15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préparer la phase complémentaire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377" y="2900015"/>
            <a:ext cx="2995930" cy="203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septembre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164" y="2863088"/>
            <a:ext cx="8273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1825" indent="-3159125">
              <a:lnSpc>
                <a:spcPct val="100000"/>
              </a:lnSpc>
              <a:spcBef>
                <a:spcPts val="100"/>
              </a:spcBef>
              <a:buClr>
                <a:srgbClr val="EC130E"/>
              </a:buClr>
              <a:buChar char="&gt;"/>
              <a:tabLst>
                <a:tab pos="3171190" algn="l"/>
                <a:tab pos="3171825" algn="l"/>
              </a:tabLst>
            </a:pP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latin typeface="Arial"/>
                <a:cs typeface="Arial"/>
              </a:rPr>
              <a:t>pendant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la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phase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complémentaire</a:t>
            </a:r>
            <a:r>
              <a:rPr sz="1500" b="1" spc="-5" dirty="0">
                <a:latin typeface="Arial"/>
                <a:cs typeface="Arial"/>
              </a:rPr>
              <a:t>, les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lycéens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peuvent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164" y="3064255"/>
            <a:ext cx="7881620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formuler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jusqu’à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10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nouveaux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vœux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et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répondre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aux</a:t>
            </a:r>
            <a:r>
              <a:rPr sz="15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propositions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dans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formations </a:t>
            </a:r>
            <a:r>
              <a:rPr sz="1500" b="1" spc="-40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disposant</a:t>
            </a:r>
            <a:r>
              <a:rPr sz="1500" b="1" spc="-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de places disponibles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027" y="3700115"/>
            <a:ext cx="2292350" cy="203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partir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b="1" spc="-7" baseline="22222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500" b="1" spc="-15" baseline="222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juillet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164" y="3661664"/>
            <a:ext cx="81584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1895" indent="-2449830">
              <a:lnSpc>
                <a:spcPct val="100000"/>
              </a:lnSpc>
              <a:spcBef>
                <a:spcPts val="100"/>
              </a:spcBef>
              <a:buClr>
                <a:srgbClr val="EC130E"/>
              </a:buClr>
              <a:buChar char="&gt;"/>
              <a:tabLst>
                <a:tab pos="2461895" algn="l"/>
                <a:tab pos="2462530" algn="l"/>
              </a:tabLst>
            </a:pP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les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candidats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n’ayant pas</a:t>
            </a:r>
            <a:r>
              <a:rPr sz="1500" b="1" dirty="0">
                <a:latin typeface="Arial"/>
                <a:cs typeface="Arial"/>
              </a:rPr>
              <a:t> eu</a:t>
            </a:r>
            <a:r>
              <a:rPr sz="1500" b="1" spc="-5" dirty="0">
                <a:latin typeface="Arial"/>
                <a:cs typeface="Arial"/>
              </a:rPr>
              <a:t> de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proposition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peuvent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solliciter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164" y="3865879"/>
            <a:ext cx="8259445" cy="12198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77850" algn="just">
              <a:lnSpc>
                <a:spcPct val="88700"/>
              </a:lnSpc>
              <a:spcBef>
                <a:spcPts val="300"/>
              </a:spcBef>
            </a:pPr>
            <a:r>
              <a:rPr sz="1500" b="1" spc="-5" dirty="0">
                <a:latin typeface="Arial"/>
                <a:cs typeface="Arial"/>
              </a:rPr>
              <a:t>depuis leur dossier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l’accompagnement de la Commission d’Accès 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à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l’Enseignement </a:t>
            </a:r>
            <a:r>
              <a:rPr sz="15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C5076"/>
                </a:solidFill>
                <a:latin typeface="Arial"/>
                <a:cs typeface="Arial"/>
              </a:rPr>
              <a:t>Supérieur (CAES) </a:t>
            </a:r>
            <a:r>
              <a:rPr sz="1500" b="1" spc="-5" dirty="0">
                <a:latin typeface="Arial"/>
                <a:cs typeface="Arial"/>
              </a:rPr>
              <a:t>de leur académie </a:t>
            </a:r>
            <a:r>
              <a:rPr sz="1500" b="1" dirty="0">
                <a:latin typeface="Arial"/>
                <a:cs typeface="Arial"/>
              </a:rPr>
              <a:t>: </a:t>
            </a:r>
            <a:r>
              <a:rPr sz="1500" b="1" spc="-5" dirty="0">
                <a:latin typeface="Arial"/>
                <a:cs typeface="Arial"/>
              </a:rPr>
              <a:t>elle étudie leur dossier </a:t>
            </a:r>
            <a:r>
              <a:rPr sz="1500" b="1" dirty="0">
                <a:latin typeface="Arial"/>
                <a:cs typeface="Arial"/>
              </a:rPr>
              <a:t>et </a:t>
            </a:r>
            <a:r>
              <a:rPr sz="1500" b="1" spc="-5" dirty="0">
                <a:latin typeface="Arial"/>
                <a:cs typeface="Arial"/>
              </a:rPr>
              <a:t>les aide </a:t>
            </a:r>
            <a:r>
              <a:rPr sz="1500" b="1" dirty="0">
                <a:latin typeface="Arial"/>
                <a:cs typeface="Arial"/>
              </a:rPr>
              <a:t>à </a:t>
            </a:r>
            <a:r>
              <a:rPr sz="1500" b="1" spc="-5" dirty="0">
                <a:latin typeface="Arial"/>
                <a:cs typeface="Arial"/>
              </a:rPr>
              <a:t>trouver une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formation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au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plus près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 leur projet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5" dirty="0">
                <a:latin typeface="Arial"/>
                <a:cs typeface="Arial"/>
              </a:rPr>
              <a:t> fonction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des places disponibles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22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063" y="1811020"/>
            <a:ext cx="7626984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7970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Courier New"/>
              <a:buChar char="o"/>
              <a:tabLst>
                <a:tab pos="192405" algn="l"/>
              </a:tabLst>
            </a:pP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Le numéro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vert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(à partir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du 18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janvier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2023)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:</a:t>
            </a:r>
            <a:r>
              <a:rPr sz="1600" b="1" spc="45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0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800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400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070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(Numéros</a:t>
            </a:r>
            <a:r>
              <a:rPr sz="1600" spc="1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spécifiques</a:t>
            </a:r>
            <a:r>
              <a:rPr sz="1600" spc="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pour</a:t>
            </a:r>
            <a:r>
              <a:rPr sz="1600" spc="2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l’Outre-mer</a:t>
            </a:r>
            <a:r>
              <a:rPr sz="1600" spc="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C5076"/>
                </a:solidFill>
                <a:latin typeface="Arial MT"/>
                <a:cs typeface="Arial MT"/>
              </a:rPr>
              <a:t>indiqués</a:t>
            </a:r>
            <a:r>
              <a:rPr sz="1600" spc="1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sur</a:t>
            </a:r>
            <a:r>
              <a:rPr sz="1600" spc="2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Parcoursup.fr)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 MT"/>
              <a:cs typeface="Arial MT"/>
            </a:endParaRPr>
          </a:p>
          <a:p>
            <a:pPr marL="191770" indent="-17970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ourier New"/>
              <a:buChar char="o"/>
              <a:tabLst>
                <a:tab pos="192405" algn="l"/>
              </a:tabLst>
            </a:pP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La messagerie contact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depuis</a:t>
            </a:r>
            <a:r>
              <a:rPr sz="16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le</a:t>
            </a:r>
            <a:r>
              <a:rPr sz="1600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dossier</a:t>
            </a:r>
            <a:r>
              <a:rPr sz="1600" spc="5" dirty="0">
                <a:solidFill>
                  <a:srgbClr val="0C507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C5076"/>
                </a:solidFill>
                <a:latin typeface="Arial MT"/>
                <a:cs typeface="Arial MT"/>
              </a:rPr>
              <a:t>Parcoursup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ourier New"/>
              <a:buChar char="o"/>
            </a:pPr>
            <a:endParaRPr sz="2450">
              <a:latin typeface="Arial MT"/>
              <a:cs typeface="Arial MT"/>
            </a:endParaRPr>
          </a:p>
          <a:p>
            <a:pPr marL="12700" marR="5080">
              <a:lnSpc>
                <a:spcPts val="1900"/>
              </a:lnSpc>
              <a:buClr>
                <a:srgbClr val="FF0000"/>
              </a:buClr>
              <a:buFont typeface="Courier New"/>
              <a:buChar char="o"/>
              <a:tabLst>
                <a:tab pos="192405" algn="l"/>
              </a:tabLst>
            </a:pP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Les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réseaux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sociaux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(Instagram,</a:t>
            </a:r>
            <a:r>
              <a:rPr sz="1600" b="1" spc="1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C5076"/>
                </a:solidFill>
                <a:latin typeface="Arial"/>
                <a:cs typeface="Arial"/>
              </a:rPr>
              <a:t>Twitter,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Facebook)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pour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suivre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l’actualité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de </a:t>
            </a:r>
            <a:r>
              <a:rPr sz="1600" b="1" spc="-43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Parcoursup et</a:t>
            </a:r>
            <a:r>
              <a:rPr sz="1600" b="1" spc="10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recevoir</a:t>
            </a:r>
            <a:r>
              <a:rPr sz="1600" b="1" spc="5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des</a:t>
            </a:r>
            <a:r>
              <a:rPr sz="1600" b="1" dirty="0">
                <a:solidFill>
                  <a:srgbClr val="0C507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C5076"/>
                </a:solidFill>
                <a:latin typeface="Arial"/>
                <a:cs typeface="Arial"/>
              </a:rPr>
              <a:t>conseils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3662" y="4778755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1"/>
                </a:solidFill>
                <a:latin typeface="Arial MT"/>
                <a:cs typeface="Arial MT"/>
              </a:rPr>
              <a:t>23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dirty="0"/>
              <a:t>Des </a:t>
            </a:r>
            <a:r>
              <a:rPr spc="-5" dirty="0"/>
              <a:t>services </a:t>
            </a:r>
            <a:r>
              <a:rPr dirty="0"/>
              <a:t>pour </a:t>
            </a:r>
            <a:r>
              <a:rPr spc="-5" dirty="0"/>
              <a:t>vous informer et répondre </a:t>
            </a:r>
            <a:r>
              <a:rPr dirty="0"/>
              <a:t>à </a:t>
            </a:r>
            <a:r>
              <a:rPr spc="-5" dirty="0"/>
              <a:t>vos questions tout </a:t>
            </a:r>
            <a:r>
              <a:rPr spc="-545" dirty="0"/>
              <a:t> </a:t>
            </a:r>
            <a:r>
              <a:rPr dirty="0"/>
              <a:t>au</a:t>
            </a:r>
            <a:r>
              <a:rPr spc="-10" dirty="0"/>
              <a:t> </a:t>
            </a:r>
            <a:r>
              <a:rPr spc="-5" dirty="0"/>
              <a:t>long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0" dirty="0"/>
              <a:t> </a:t>
            </a:r>
            <a:r>
              <a:rPr spc="-5" dirty="0"/>
              <a:t>procédure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137" y="195071"/>
            <a:ext cx="8489950" cy="4642485"/>
            <a:chOff x="310137" y="195071"/>
            <a:chExt cx="8489950" cy="4642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" y="195071"/>
              <a:ext cx="8482584" cy="46421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137" y="2268716"/>
              <a:ext cx="3702962" cy="16394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</p:grpSp>
      <p:sp>
        <p:nvSpPr>
          <p:cNvPr id="5" name="object 5"/>
          <p:cNvSpPr txBox="1"/>
          <p:nvPr/>
        </p:nvSpPr>
        <p:spPr>
          <a:xfrm>
            <a:off x="1564199" y="3390575"/>
            <a:ext cx="1191895" cy="159787"/>
          </a:xfrm>
          <a:prstGeom prst="rect">
            <a:avLst/>
          </a:prstGeom>
          <a:solidFill>
            <a:srgbClr val="0070C0"/>
          </a:solidFill>
          <a:ln w="25557">
            <a:solidFill>
              <a:srgbClr val="00413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25730" marR="118110" indent="76835">
              <a:lnSpc>
                <a:spcPct val="102200"/>
              </a:lnSpc>
              <a:spcBef>
                <a:spcPts val="215"/>
              </a:spcBef>
            </a:pPr>
            <a:r>
              <a:rPr lang="fr-FR" sz="900" dirty="0">
                <a:solidFill>
                  <a:srgbClr val="FFFFFF"/>
                </a:solidFill>
                <a:latin typeface="Arial MT"/>
                <a:cs typeface="Arial MT"/>
              </a:rPr>
              <a:t>Au CDI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du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lycée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137" y="2268716"/>
            <a:ext cx="3703320" cy="108491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17220">
              <a:lnSpc>
                <a:spcPct val="100000"/>
              </a:lnSpc>
            </a:pPr>
            <a:r>
              <a:rPr sz="1600" spc="35" dirty="0">
                <a:latin typeface="Arial MT"/>
                <a:cs typeface="Arial MT"/>
              </a:rPr>
              <a:t>LUNDI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lang="fr-FR" sz="1600" spc="30" dirty="0">
                <a:latin typeface="Arial MT"/>
                <a:cs typeface="Arial MT"/>
              </a:rPr>
              <a:t>VENDREDI</a:t>
            </a:r>
            <a:endParaRPr sz="1600" dirty="0">
              <a:latin typeface="Arial MT"/>
              <a:cs typeface="Arial MT"/>
            </a:endParaRPr>
          </a:p>
          <a:p>
            <a:pPr marL="617220">
              <a:lnSpc>
                <a:spcPct val="100000"/>
              </a:lnSpc>
              <a:spcBef>
                <a:spcPts val="480"/>
              </a:spcBef>
            </a:pPr>
            <a:r>
              <a:rPr sz="1600" spc="75" dirty="0">
                <a:latin typeface="Arial MT"/>
                <a:cs typeface="Arial MT"/>
              </a:rPr>
              <a:t>Sur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60" dirty="0">
                <a:latin typeface="Arial MT"/>
                <a:cs typeface="Arial MT"/>
              </a:rPr>
              <a:t>rendez-vous</a:t>
            </a:r>
            <a:endParaRPr sz="1600" dirty="0">
              <a:latin typeface="Arial MT"/>
              <a:cs typeface="Arial MT"/>
            </a:endParaRPr>
          </a:p>
          <a:p>
            <a:pPr marL="617220">
              <a:lnSpc>
                <a:spcPct val="100000"/>
              </a:lnSpc>
              <a:spcBef>
                <a:spcPts val="480"/>
              </a:spcBef>
            </a:pPr>
            <a:r>
              <a:rPr sz="1600" spc="90" dirty="0">
                <a:latin typeface="Arial MT"/>
                <a:cs typeface="Arial MT"/>
              </a:rPr>
              <a:t>auprès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85" dirty="0">
                <a:latin typeface="Arial MT"/>
                <a:cs typeface="Arial MT"/>
              </a:rPr>
              <a:t>de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65" dirty="0">
                <a:latin typeface="Arial MT"/>
                <a:cs typeface="Arial MT"/>
              </a:rPr>
              <a:t>la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65" dirty="0">
                <a:latin typeface="Arial MT"/>
                <a:cs typeface="Arial MT"/>
              </a:rPr>
              <a:t>vie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85" dirty="0">
                <a:latin typeface="Arial MT"/>
                <a:cs typeface="Arial MT"/>
              </a:rPr>
              <a:t>scolaire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1449849"/>
            <a:ext cx="8470900" cy="2729865"/>
            <a:chOff x="304800" y="1449849"/>
            <a:chExt cx="8470900" cy="2729865"/>
          </a:xfrm>
        </p:grpSpPr>
        <p:sp>
          <p:nvSpPr>
            <p:cNvPr id="8" name="object 8"/>
            <p:cNvSpPr/>
            <p:nvPr/>
          </p:nvSpPr>
          <p:spPr>
            <a:xfrm>
              <a:off x="5267162" y="1456199"/>
              <a:ext cx="3502660" cy="2717165"/>
            </a:xfrm>
            <a:custGeom>
              <a:avLst/>
              <a:gdLst/>
              <a:ahLst/>
              <a:cxnLst/>
              <a:rect l="l" t="t" r="r" b="b"/>
              <a:pathLst>
                <a:path w="3502659" h="2717165">
                  <a:moveTo>
                    <a:pt x="3502078" y="0"/>
                  </a:moveTo>
                  <a:lnTo>
                    <a:pt x="0" y="0"/>
                  </a:lnTo>
                  <a:lnTo>
                    <a:pt x="0" y="2717083"/>
                  </a:lnTo>
                  <a:lnTo>
                    <a:pt x="3502078" y="2717083"/>
                  </a:lnTo>
                  <a:lnTo>
                    <a:pt x="3502078" y="0"/>
                  </a:lnTo>
                  <a:close/>
                </a:path>
              </a:pathLst>
            </a:custGeom>
            <a:solidFill>
              <a:schemeClr val="accent3">
                <a:alpha val="96078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7162" y="1456199"/>
              <a:ext cx="3502660" cy="2717165"/>
            </a:xfrm>
            <a:custGeom>
              <a:avLst/>
              <a:gdLst/>
              <a:ahLst/>
              <a:cxnLst/>
              <a:rect l="l" t="t" r="r" b="b"/>
              <a:pathLst>
                <a:path w="3502659" h="2717165">
                  <a:moveTo>
                    <a:pt x="0" y="0"/>
                  </a:moveTo>
                  <a:lnTo>
                    <a:pt x="3502078" y="0"/>
                  </a:lnTo>
                  <a:lnTo>
                    <a:pt x="3502078" y="2717084"/>
                  </a:lnTo>
                  <a:lnTo>
                    <a:pt x="0" y="27170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DF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886712"/>
              <a:ext cx="3715512" cy="3992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</p:grpSp>
      <p:sp>
        <p:nvSpPr>
          <p:cNvPr id="11" name="object 11"/>
          <p:cNvSpPr txBox="1"/>
          <p:nvPr/>
        </p:nvSpPr>
        <p:spPr>
          <a:xfrm>
            <a:off x="1456571" y="1915667"/>
            <a:ext cx="1446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latin typeface="Arial MT"/>
                <a:cs typeface="Arial MT"/>
              </a:rPr>
              <a:t>AU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LYCÉE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spc="7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5785" y="725932"/>
            <a:ext cx="6797040" cy="739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170"/>
              </a:spcBef>
            </a:pPr>
            <a:r>
              <a:rPr sz="1600" spc="60" dirty="0">
                <a:latin typeface="Arial MT"/>
                <a:cs typeface="Arial MT"/>
              </a:rPr>
              <a:t>Pour </a:t>
            </a:r>
            <a:r>
              <a:rPr sz="1600" spc="65" dirty="0">
                <a:latin typeface="Arial MT"/>
                <a:cs typeface="Arial MT"/>
              </a:rPr>
              <a:t>vous </a:t>
            </a:r>
            <a:r>
              <a:rPr sz="1600" spc="95" dirty="0">
                <a:latin typeface="Arial MT"/>
                <a:cs typeface="Arial MT"/>
              </a:rPr>
              <a:t>accompagner </a:t>
            </a:r>
            <a:r>
              <a:rPr sz="1600" spc="75" dirty="0">
                <a:latin typeface="Arial MT"/>
                <a:cs typeface="Arial MT"/>
              </a:rPr>
              <a:t>dans </a:t>
            </a:r>
            <a:r>
              <a:rPr sz="1600" spc="80" dirty="0">
                <a:latin typeface="Arial MT"/>
                <a:cs typeface="Arial MT"/>
              </a:rPr>
              <a:t>l’élaboration, </a:t>
            </a:r>
            <a:r>
              <a:rPr sz="1600" spc="75" dirty="0">
                <a:latin typeface="Arial MT"/>
                <a:cs typeface="Arial MT"/>
              </a:rPr>
              <a:t>dans </a:t>
            </a:r>
            <a:r>
              <a:rPr sz="1600" spc="65" dirty="0">
                <a:latin typeface="Arial MT"/>
                <a:cs typeface="Arial MT"/>
              </a:rPr>
              <a:t>le </a:t>
            </a:r>
            <a:r>
              <a:rPr sz="1600" spc="70" dirty="0">
                <a:latin typeface="Arial MT"/>
                <a:cs typeface="Arial MT"/>
              </a:rPr>
              <a:t>choix </a:t>
            </a:r>
            <a:r>
              <a:rPr sz="1600" spc="90" dirty="0">
                <a:latin typeface="Arial MT"/>
                <a:cs typeface="Arial MT"/>
              </a:rPr>
              <a:t>et </a:t>
            </a:r>
            <a:r>
              <a:rPr sz="1600" spc="75" dirty="0">
                <a:latin typeface="Arial MT"/>
                <a:cs typeface="Arial MT"/>
              </a:rPr>
              <a:t>dans </a:t>
            </a:r>
            <a:r>
              <a:rPr sz="1600" spc="65" dirty="0">
                <a:latin typeface="Arial MT"/>
                <a:cs typeface="Arial MT"/>
              </a:rPr>
              <a:t>la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80" dirty="0">
                <a:latin typeface="Arial MT"/>
                <a:cs typeface="Arial MT"/>
              </a:rPr>
              <a:t>formulation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75" dirty="0">
                <a:latin typeface="Arial MT"/>
                <a:cs typeface="Arial MT"/>
              </a:rPr>
              <a:t>des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45" dirty="0">
                <a:latin typeface="Arial MT"/>
                <a:cs typeface="Arial MT"/>
              </a:rPr>
              <a:t>vœux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85" dirty="0">
                <a:latin typeface="Arial MT"/>
                <a:cs typeface="Arial MT"/>
              </a:rPr>
              <a:t>de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85" dirty="0">
                <a:latin typeface="Arial MT"/>
                <a:cs typeface="Arial MT"/>
              </a:rPr>
              <a:t>votre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70" dirty="0">
                <a:latin typeface="Arial MT"/>
                <a:cs typeface="Arial MT"/>
              </a:rPr>
              <a:t>enfant,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75" dirty="0">
                <a:latin typeface="Arial MT"/>
                <a:cs typeface="Arial MT"/>
              </a:rPr>
              <a:t>n’hésitez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75" dirty="0">
                <a:latin typeface="Arial MT"/>
                <a:cs typeface="Arial MT"/>
              </a:rPr>
              <a:t>pas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60" dirty="0">
                <a:latin typeface="Arial MT"/>
                <a:cs typeface="Arial MT"/>
              </a:rPr>
              <a:t>à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70" dirty="0">
                <a:latin typeface="Arial MT"/>
                <a:cs typeface="Arial MT"/>
              </a:rPr>
              <a:t>nous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105" dirty="0">
                <a:latin typeface="Arial MT"/>
                <a:cs typeface="Arial MT"/>
              </a:rPr>
              <a:t>contacter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90" dirty="0">
                <a:latin typeface="Arial MT"/>
                <a:cs typeface="Arial MT"/>
              </a:rPr>
              <a:t>et</a:t>
            </a:r>
            <a:r>
              <a:rPr sz="1600" spc="350" dirty="0">
                <a:latin typeface="Arial MT"/>
                <a:cs typeface="Arial MT"/>
              </a:rPr>
              <a:t> </a:t>
            </a:r>
            <a:r>
              <a:rPr sz="1600" spc="60" dirty="0">
                <a:latin typeface="Arial MT"/>
                <a:cs typeface="Arial MT"/>
              </a:rPr>
              <a:t>à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70" dirty="0">
                <a:latin typeface="Arial MT"/>
                <a:cs typeface="Arial MT"/>
              </a:rPr>
              <a:t>nous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95" dirty="0">
                <a:latin typeface="Arial MT"/>
                <a:cs typeface="Arial MT"/>
              </a:rPr>
              <a:t>rencontrer…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921" y="902524"/>
            <a:ext cx="1446998" cy="690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 rot="20520000">
            <a:off x="410573" y="1176492"/>
            <a:ext cx="123021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spc="10" dirty="0">
                <a:solidFill>
                  <a:srgbClr val="FFFFFF"/>
                </a:solidFill>
                <a:latin typeface="Arial MT"/>
                <a:cs typeface="Arial MT"/>
              </a:rPr>
              <a:t>ÉCOUTE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baseline="2777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500" spc="-75" baseline="277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00" spc="22" baseline="2777" dirty="0">
                <a:solidFill>
                  <a:srgbClr val="FFFFFF"/>
                </a:solidFill>
                <a:latin typeface="Arial MT"/>
                <a:cs typeface="Arial MT"/>
              </a:rPr>
              <a:t>CONSEIL</a:t>
            </a:r>
            <a:endParaRPr sz="1500" baseline="2777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666324" y="1510685"/>
            <a:ext cx="1087120" cy="377825"/>
            <a:chOff x="7666324" y="1510685"/>
            <a:chExt cx="1087120" cy="377825"/>
          </a:xfrm>
        </p:grpSpPr>
        <p:sp>
          <p:nvSpPr>
            <p:cNvPr id="16" name="object 16"/>
            <p:cNvSpPr/>
            <p:nvPr/>
          </p:nvSpPr>
          <p:spPr>
            <a:xfrm>
              <a:off x="7672674" y="1517035"/>
              <a:ext cx="1074420" cy="365125"/>
            </a:xfrm>
            <a:custGeom>
              <a:avLst/>
              <a:gdLst/>
              <a:ahLst/>
              <a:cxnLst/>
              <a:rect l="l" t="t" r="r" b="b"/>
              <a:pathLst>
                <a:path w="1074420" h="365125">
                  <a:moveTo>
                    <a:pt x="1073880" y="0"/>
                  </a:moveTo>
                  <a:lnTo>
                    <a:pt x="0" y="0"/>
                  </a:lnTo>
                  <a:lnTo>
                    <a:pt x="0" y="364680"/>
                  </a:lnTo>
                  <a:lnTo>
                    <a:pt x="1073880" y="364680"/>
                  </a:lnTo>
                  <a:lnTo>
                    <a:pt x="1073880" y="0"/>
                  </a:lnTo>
                  <a:close/>
                </a:path>
              </a:pathLst>
            </a:custGeom>
            <a:solidFill>
              <a:srgbClr val="D5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2674" y="1517035"/>
              <a:ext cx="1074420" cy="365125"/>
            </a:xfrm>
            <a:custGeom>
              <a:avLst/>
              <a:gdLst/>
              <a:ahLst/>
              <a:cxnLst/>
              <a:rect l="l" t="t" r="r" b="b"/>
              <a:pathLst>
                <a:path w="1074420" h="365125">
                  <a:moveTo>
                    <a:pt x="0" y="0"/>
                  </a:moveTo>
                  <a:lnTo>
                    <a:pt x="1073880" y="0"/>
                  </a:lnTo>
                  <a:lnTo>
                    <a:pt x="1073880" y="364681"/>
                  </a:lnTo>
                  <a:lnTo>
                    <a:pt x="0" y="36468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5F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73512" y="1388074"/>
            <a:ext cx="3489960" cy="26689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R="140970" algn="r">
              <a:lnSpc>
                <a:spcPct val="100000"/>
              </a:lnSpc>
              <a:spcBef>
                <a:spcPts val="1260"/>
              </a:spcBef>
            </a:pPr>
            <a:r>
              <a:rPr sz="1800" u="sng" spc="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AU</a:t>
            </a:r>
            <a:r>
              <a:rPr sz="1800" u="sng" spc="-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CIO</a:t>
            </a:r>
            <a:endParaRPr sz="1800">
              <a:latin typeface="Arial MT"/>
              <a:cs typeface="Arial MT"/>
            </a:endParaRPr>
          </a:p>
          <a:p>
            <a:pPr marL="100965" algn="ctr">
              <a:lnSpc>
                <a:spcPct val="100000"/>
              </a:lnSpc>
              <a:spcBef>
                <a:spcPts val="905"/>
              </a:spcBef>
            </a:pPr>
            <a:r>
              <a:rPr sz="1400" spc="70" dirty="0">
                <a:latin typeface="Arial MT"/>
                <a:cs typeface="Arial MT"/>
              </a:rPr>
              <a:t>Centre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d’Information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et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75" dirty="0">
                <a:latin typeface="Arial MT"/>
                <a:cs typeface="Arial MT"/>
              </a:rPr>
              <a:t>d’Orientation</a:t>
            </a:r>
            <a:endParaRPr sz="1400">
              <a:latin typeface="Arial MT"/>
              <a:cs typeface="Arial MT"/>
            </a:endParaRPr>
          </a:p>
          <a:p>
            <a:pPr marL="911860" marR="803275" algn="ctr">
              <a:lnSpc>
                <a:spcPct val="115599"/>
              </a:lnSpc>
              <a:spcBef>
                <a:spcPts val="105"/>
              </a:spcBef>
            </a:pPr>
            <a:r>
              <a:rPr sz="1800" b="1" spc="-5" dirty="0">
                <a:latin typeface="Arial"/>
                <a:cs typeface="Arial"/>
              </a:rPr>
              <a:t>sur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rendez-vous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04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42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70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37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58</a:t>
            </a:r>
            <a:endParaRPr sz="1800">
              <a:latin typeface="Arial"/>
              <a:cs typeface="Arial"/>
            </a:endParaRPr>
          </a:p>
          <a:p>
            <a:pPr marL="1250950" marR="1014094" indent="-229235">
              <a:lnSpc>
                <a:spcPts val="1300"/>
              </a:lnSpc>
              <a:spcBef>
                <a:spcPts val="925"/>
              </a:spcBef>
            </a:pPr>
            <a:r>
              <a:rPr sz="1100" dirty="0">
                <a:latin typeface="Arial MT"/>
                <a:cs typeface="Arial MT"/>
              </a:rPr>
              <a:t>32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rue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jeu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ballon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13400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Aubagne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196850" marR="83820" indent="60960" algn="ctr">
              <a:lnSpc>
                <a:spcPct val="77100"/>
              </a:lnSpc>
              <a:spcBef>
                <a:spcPts val="930"/>
              </a:spcBef>
            </a:pPr>
            <a:r>
              <a:rPr sz="1400" b="1" spc="-10" dirty="0">
                <a:latin typeface="Arial"/>
                <a:cs typeface="Arial"/>
              </a:rPr>
              <a:t>le </a:t>
            </a:r>
            <a:r>
              <a:rPr sz="1400" b="1" spc="-20" dirty="0">
                <a:latin typeface="Arial"/>
                <a:cs typeface="Arial"/>
              </a:rPr>
              <a:t>CIO est </a:t>
            </a:r>
            <a:r>
              <a:rPr sz="1400" b="1" spc="-25" dirty="0">
                <a:latin typeface="Arial"/>
                <a:cs typeface="Arial"/>
              </a:rPr>
              <a:t>ouvert </a:t>
            </a:r>
            <a:r>
              <a:rPr sz="1400" b="1" spc="-20" dirty="0">
                <a:latin typeface="Arial"/>
                <a:cs typeface="Arial"/>
              </a:rPr>
              <a:t>du </a:t>
            </a:r>
            <a:r>
              <a:rPr sz="1400" b="1" spc="-25" dirty="0">
                <a:latin typeface="Arial"/>
                <a:cs typeface="Arial"/>
              </a:rPr>
              <a:t>lundi </a:t>
            </a:r>
            <a:r>
              <a:rPr sz="1400" b="1" spc="-15" dirty="0">
                <a:latin typeface="Arial"/>
                <a:cs typeface="Arial"/>
              </a:rPr>
              <a:t>au </a:t>
            </a:r>
            <a:r>
              <a:rPr sz="1400" b="1" spc="-30" dirty="0">
                <a:latin typeface="Arial"/>
                <a:cs typeface="Arial"/>
              </a:rPr>
              <a:t>vendredi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35" dirty="0">
                <a:latin typeface="Arial"/>
                <a:cs typeface="Arial"/>
              </a:rPr>
              <a:t> p</a:t>
            </a:r>
            <a:r>
              <a:rPr sz="1400" b="1" spc="-30" dirty="0">
                <a:latin typeface="Arial"/>
                <a:cs typeface="Arial"/>
              </a:rPr>
              <a:t>e</a:t>
            </a:r>
            <a:r>
              <a:rPr sz="1400" b="1" spc="-35" dirty="0">
                <a:latin typeface="Arial"/>
                <a:cs typeface="Arial"/>
              </a:rPr>
              <a:t>nd</a:t>
            </a:r>
            <a:r>
              <a:rPr sz="1400" b="1" spc="-30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</a:t>
            </a:r>
            <a:r>
              <a:rPr sz="1400" b="1" spc="-3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V</a:t>
            </a:r>
            <a:r>
              <a:rPr sz="1400" b="1" spc="-40" dirty="0">
                <a:latin typeface="Arial"/>
                <a:cs typeface="Arial"/>
              </a:rPr>
              <a:t>ACANC</a:t>
            </a:r>
            <a:r>
              <a:rPr sz="1400" b="1" spc="-3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S</a:t>
            </a:r>
            <a:r>
              <a:rPr sz="1400" b="1" spc="-40" dirty="0">
                <a:latin typeface="Arial"/>
                <a:cs typeface="Arial"/>
              </a:rPr>
              <a:t>CO</a:t>
            </a:r>
            <a:r>
              <a:rPr sz="1400" b="1" spc="-35" dirty="0">
                <a:latin typeface="Arial"/>
                <a:cs typeface="Arial"/>
              </a:rPr>
              <a:t>L</a:t>
            </a:r>
            <a:r>
              <a:rPr sz="1400" b="1" spc="-40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I</a:t>
            </a:r>
            <a:r>
              <a:rPr sz="1400" b="1" spc="-40" dirty="0">
                <a:latin typeface="Arial"/>
                <a:cs typeface="Arial"/>
              </a:rPr>
              <a:t>R</a:t>
            </a:r>
            <a:r>
              <a:rPr sz="1400" b="1" spc="-3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757" y="3982211"/>
            <a:ext cx="6187440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b="1" spc="-5" dirty="0">
                <a:latin typeface="Arial"/>
                <a:cs typeface="Arial"/>
              </a:rPr>
              <a:t>Madame TRICOCI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050"/>
              </a:lnSpc>
              <a:spcBef>
                <a:spcPts val="1310"/>
              </a:spcBef>
            </a:pPr>
            <a:r>
              <a:rPr sz="1000" b="1" spc="-5" dirty="0">
                <a:latin typeface="Arial"/>
                <a:cs typeface="Arial"/>
              </a:rPr>
              <a:t>PSYCHOLOGUE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L’EDUCATION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NATIONALE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EDO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200" spc="-5" dirty="0">
                <a:latin typeface="Arial MT"/>
                <a:cs typeface="Arial MT"/>
              </a:rPr>
              <a:t>spécialité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"éducation, développement et </a:t>
            </a:r>
            <a:r>
              <a:rPr sz="1200" b="1" spc="-5" dirty="0">
                <a:latin typeface="Arial"/>
                <a:cs typeface="Arial"/>
              </a:rPr>
              <a:t>conseil en </a:t>
            </a:r>
            <a:r>
              <a:rPr sz="1200" b="1" dirty="0">
                <a:latin typeface="Arial"/>
                <a:cs typeface="Arial"/>
              </a:rPr>
              <a:t>orientation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scolaire et professionnelle"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354" y="824484"/>
            <a:ext cx="5646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</a:t>
            </a:r>
            <a:r>
              <a:rPr spc="-15" dirty="0"/>
              <a:t> </a:t>
            </a:r>
            <a:r>
              <a:rPr spc="-5" dirty="0"/>
              <a:t>BON</a:t>
            </a:r>
            <a:r>
              <a:rPr spc="-10" dirty="0"/>
              <a:t> </a:t>
            </a:r>
            <a:r>
              <a:rPr dirty="0"/>
              <a:t>REFLEXE</a:t>
            </a:r>
            <a:r>
              <a:rPr spc="-1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spc="-5" dirty="0"/>
              <a:t>S’INFORMER,</a:t>
            </a:r>
            <a:r>
              <a:rPr spc="-20" dirty="0"/>
              <a:t> </a:t>
            </a:r>
            <a:r>
              <a:rPr dirty="0"/>
              <a:t>ECHANGER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773" y="3929888"/>
            <a:ext cx="351091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0091"/>
                </a:solidFill>
                <a:latin typeface="Arial"/>
                <a:cs typeface="Arial"/>
              </a:rPr>
              <a:t>Live</a:t>
            </a:r>
            <a:r>
              <a:rPr sz="15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0091"/>
                </a:solidFill>
                <a:latin typeface="Arial"/>
                <a:cs typeface="Arial"/>
              </a:rPr>
              <a:t>Parcoursup</a:t>
            </a:r>
            <a:r>
              <a:rPr sz="15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60"/>
              </a:spcBef>
            </a:pPr>
            <a:r>
              <a:rPr sz="1300" spc="-5" dirty="0">
                <a:solidFill>
                  <a:srgbClr val="000091"/>
                </a:solidFill>
                <a:latin typeface="Arial MT"/>
                <a:cs typeface="Arial MT"/>
              </a:rPr>
              <a:t>Programme </a:t>
            </a:r>
            <a:r>
              <a:rPr sz="1300" dirty="0">
                <a:solidFill>
                  <a:srgbClr val="000091"/>
                </a:solidFill>
                <a:latin typeface="Arial MT"/>
                <a:cs typeface="Arial MT"/>
              </a:rPr>
              <a:t>à </a:t>
            </a:r>
            <a:r>
              <a:rPr sz="1300" spc="-5" dirty="0">
                <a:solidFill>
                  <a:srgbClr val="000091"/>
                </a:solidFill>
                <a:latin typeface="Arial MT"/>
                <a:cs typeface="Arial MT"/>
              </a:rPr>
              <a:t>retrouver sur la page d’accueil de </a:t>
            </a:r>
            <a:r>
              <a:rPr sz="1300" spc="-35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000091"/>
                </a:solidFill>
                <a:latin typeface="Arial MT"/>
                <a:cs typeface="Arial MT"/>
              </a:rPr>
              <a:t>parcoursup.fr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6409" y="1512083"/>
            <a:ext cx="3916679" cy="3128645"/>
            <a:chOff x="4986409" y="1512083"/>
            <a:chExt cx="3916679" cy="3128645"/>
          </a:xfrm>
        </p:grpSpPr>
        <p:sp>
          <p:nvSpPr>
            <p:cNvPr id="5" name="object 5"/>
            <p:cNvSpPr/>
            <p:nvPr/>
          </p:nvSpPr>
          <p:spPr>
            <a:xfrm>
              <a:off x="5000697" y="1526371"/>
              <a:ext cx="3888104" cy="3100070"/>
            </a:xfrm>
            <a:custGeom>
              <a:avLst/>
              <a:gdLst/>
              <a:ahLst/>
              <a:cxnLst/>
              <a:rect l="l" t="t" r="r" b="b"/>
              <a:pathLst>
                <a:path w="3888104" h="3100070">
                  <a:moveTo>
                    <a:pt x="3888000" y="0"/>
                  </a:moveTo>
                  <a:lnTo>
                    <a:pt x="0" y="0"/>
                  </a:lnTo>
                  <a:lnTo>
                    <a:pt x="0" y="3099907"/>
                  </a:lnTo>
                  <a:lnTo>
                    <a:pt x="3888000" y="3099907"/>
                  </a:lnTo>
                  <a:lnTo>
                    <a:pt x="3888000" y="0"/>
                  </a:lnTo>
                  <a:close/>
                </a:path>
              </a:pathLst>
            </a:custGeom>
            <a:solidFill>
              <a:srgbClr val="0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00697" y="1526371"/>
              <a:ext cx="3888104" cy="3100070"/>
            </a:xfrm>
            <a:custGeom>
              <a:avLst/>
              <a:gdLst/>
              <a:ahLst/>
              <a:cxnLst/>
              <a:rect l="l" t="t" r="r" b="b"/>
              <a:pathLst>
                <a:path w="3888104" h="3100070">
                  <a:moveTo>
                    <a:pt x="0" y="0"/>
                  </a:moveTo>
                  <a:lnTo>
                    <a:pt x="3888001" y="0"/>
                  </a:lnTo>
                  <a:lnTo>
                    <a:pt x="3888001" y="3099907"/>
                  </a:lnTo>
                  <a:lnTo>
                    <a:pt x="0" y="3099907"/>
                  </a:lnTo>
                  <a:lnTo>
                    <a:pt x="0" y="0"/>
                  </a:lnTo>
                  <a:close/>
                </a:path>
              </a:pathLst>
            </a:custGeom>
            <a:ln w="284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00697" y="1526371"/>
            <a:ext cx="3888104" cy="31000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89535" marR="447040">
              <a:lnSpc>
                <a:spcPts val="1800"/>
              </a:lnSpc>
              <a:spcBef>
                <a:spcPts val="409"/>
              </a:spcBef>
            </a:pP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Echanger</a:t>
            </a:r>
            <a:r>
              <a:rPr sz="1600" b="1" spc="-3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avec</a:t>
            </a:r>
            <a:r>
              <a:rPr sz="1600" b="1" spc="-3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7E6E6"/>
                </a:solidFill>
                <a:latin typeface="Arial"/>
                <a:cs typeface="Arial"/>
              </a:rPr>
              <a:t>des</a:t>
            </a:r>
            <a:r>
              <a:rPr sz="1600" b="1" spc="-3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7E6E6"/>
                </a:solidFill>
                <a:latin typeface="Arial"/>
                <a:cs typeface="Arial"/>
              </a:rPr>
              <a:t>professionnels </a:t>
            </a:r>
            <a:r>
              <a:rPr sz="1600" b="1" spc="-42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7E6E6"/>
                </a:solidFill>
                <a:latin typeface="Arial"/>
                <a:cs typeface="Arial"/>
              </a:rPr>
              <a:t>dans</a:t>
            </a: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 votre</a:t>
            </a:r>
            <a:r>
              <a:rPr sz="1600" b="1" spc="-1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7E6E6"/>
                </a:solidFill>
                <a:latin typeface="Arial"/>
                <a:cs typeface="Arial"/>
              </a:rPr>
              <a:t>lycée</a:t>
            </a:r>
            <a:endParaRPr sz="1600">
              <a:latin typeface="Arial"/>
              <a:cs typeface="Arial"/>
            </a:endParaRPr>
          </a:p>
          <a:p>
            <a:pPr marL="113664" indent="-24765">
              <a:lnSpc>
                <a:spcPts val="1370"/>
              </a:lnSpc>
              <a:buClr>
                <a:srgbClr val="FFFFFF"/>
              </a:buClr>
              <a:buSzPct val="33333"/>
              <a:buChar char="•"/>
              <a:tabLst>
                <a:tab pos="114300" algn="l"/>
              </a:tabLst>
            </a:pPr>
            <a:r>
              <a:rPr sz="1200" spc="-15" dirty="0">
                <a:solidFill>
                  <a:srgbClr val="E7E6E6"/>
                </a:solidFill>
                <a:latin typeface="Arial MT"/>
                <a:cs typeface="Arial MT"/>
              </a:rPr>
              <a:t>Votre</a:t>
            </a:r>
            <a:r>
              <a:rPr sz="1200" spc="-10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professeur principal</a:t>
            </a:r>
            <a:endParaRPr sz="1200">
              <a:latin typeface="Arial MT"/>
              <a:cs typeface="Arial MT"/>
            </a:endParaRPr>
          </a:p>
          <a:p>
            <a:pPr marL="113664" indent="-24765">
              <a:lnSpc>
                <a:spcPts val="1415"/>
              </a:lnSpc>
              <a:buClr>
                <a:srgbClr val="FFFFFF"/>
              </a:buClr>
              <a:buSzPct val="33333"/>
              <a:buChar char="•"/>
              <a:tabLst>
                <a:tab pos="114300" algn="l"/>
              </a:tabLst>
            </a:pP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Les</a:t>
            </a:r>
            <a:r>
              <a:rPr sz="1200" spc="-3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Psy-En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Char char="•"/>
            </a:pPr>
            <a:endParaRPr sz="1050">
              <a:latin typeface="Arial MT"/>
              <a:cs typeface="Arial MT"/>
            </a:endParaRPr>
          </a:p>
          <a:p>
            <a:pPr marL="89535">
              <a:lnSpc>
                <a:spcPts val="1910"/>
              </a:lnSpc>
            </a:pP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Echanger</a:t>
            </a:r>
            <a:r>
              <a:rPr sz="1600" b="1" spc="-2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avec</a:t>
            </a:r>
            <a:r>
              <a:rPr sz="1600" b="1" spc="-2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7E6E6"/>
                </a:solidFill>
                <a:latin typeface="Arial"/>
                <a:cs typeface="Arial"/>
              </a:rPr>
              <a:t>les</a:t>
            </a:r>
            <a:r>
              <a:rPr sz="1600" b="1" spc="-2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7E6E6"/>
                </a:solidFill>
                <a:latin typeface="Arial"/>
                <a:cs typeface="Arial"/>
              </a:rPr>
              <a:t>formations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ts val="1135"/>
              </a:lnSpc>
            </a:pP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(contact</a:t>
            </a:r>
            <a:r>
              <a:rPr sz="1000" i="1" spc="-1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E7E6E6"/>
                </a:solidFill>
                <a:latin typeface="Arial"/>
                <a:cs typeface="Arial"/>
              </a:rPr>
              <a:t>et</a:t>
            </a:r>
            <a:r>
              <a:rPr sz="1000" i="1" spc="-1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E7E6E6"/>
                </a:solidFill>
                <a:latin typeface="Arial"/>
                <a:cs typeface="Arial"/>
              </a:rPr>
              <a:t>dates</a:t>
            </a:r>
            <a:r>
              <a:rPr sz="1000" i="1" spc="-2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à</a:t>
            </a:r>
            <a:r>
              <a:rPr sz="1000" i="1" spc="-1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retrouver</a:t>
            </a:r>
            <a:r>
              <a:rPr sz="1000" i="1" spc="-1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sur</a:t>
            </a:r>
            <a:r>
              <a:rPr sz="1000" i="1" spc="-10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Parcoursup)</a:t>
            </a:r>
            <a:endParaRPr sz="1000">
              <a:latin typeface="Arial"/>
              <a:cs typeface="Arial"/>
            </a:endParaRPr>
          </a:p>
          <a:p>
            <a:pPr marL="89535" marR="1003935">
              <a:lnSpc>
                <a:spcPts val="1420"/>
              </a:lnSpc>
              <a:spcBef>
                <a:spcPts val="10"/>
              </a:spcBef>
              <a:buClr>
                <a:srgbClr val="FFFFFF"/>
              </a:buClr>
              <a:buSzPct val="33333"/>
              <a:buChar char="•"/>
              <a:tabLst>
                <a:tab pos="114300" algn="l"/>
              </a:tabLst>
            </a:pP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Responsables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de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formations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et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étudiants </a:t>
            </a:r>
            <a:r>
              <a:rPr sz="1200" spc="-31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ambassadeurs</a:t>
            </a:r>
            <a:endParaRPr sz="1200">
              <a:latin typeface="Arial MT"/>
              <a:cs typeface="Arial MT"/>
            </a:endParaRPr>
          </a:p>
          <a:p>
            <a:pPr marL="113664" indent="-24765">
              <a:lnSpc>
                <a:spcPts val="1320"/>
              </a:lnSpc>
              <a:buClr>
                <a:srgbClr val="FFFFFF"/>
              </a:buClr>
              <a:buSzPct val="33333"/>
              <a:buChar char="•"/>
              <a:tabLst>
                <a:tab pos="114300" algn="l"/>
              </a:tabLst>
            </a:pP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Lors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 des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journées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portes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ouvertes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et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salons</a:t>
            </a:r>
            <a:r>
              <a:rPr sz="1200" spc="5" dirty="0">
                <a:solidFill>
                  <a:srgbClr val="E7E6E6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E7E6E6"/>
                </a:solidFill>
                <a:latin typeface="Arial MT"/>
                <a:cs typeface="Arial MT"/>
              </a:rPr>
              <a:t>avec</a:t>
            </a:r>
            <a:endParaRPr sz="1200">
              <a:latin typeface="Arial MT"/>
              <a:cs typeface="Arial MT"/>
            </a:endParaRPr>
          </a:p>
          <a:p>
            <a:pPr marL="89535">
              <a:lnSpc>
                <a:spcPts val="1415"/>
              </a:lnSpc>
            </a:pPr>
            <a:r>
              <a:rPr sz="1200" spc="-5" dirty="0">
                <a:solidFill>
                  <a:srgbClr val="E7E6E6"/>
                </a:solidFill>
                <a:latin typeface="Arial MT"/>
                <a:cs typeface="Arial MT"/>
              </a:rPr>
              <a:t>conférences thématiques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89535" marR="466090">
              <a:lnSpc>
                <a:spcPts val="1700"/>
              </a:lnSpc>
              <a:spcBef>
                <a:spcPts val="5"/>
              </a:spcBef>
            </a:pPr>
            <a:r>
              <a:rPr sz="1500" b="1" spc="-5" dirty="0">
                <a:solidFill>
                  <a:srgbClr val="E7E6E6"/>
                </a:solidFill>
                <a:latin typeface="Arial"/>
                <a:cs typeface="Arial"/>
              </a:rPr>
              <a:t>Consulter les ressources en ligne </a:t>
            </a:r>
            <a:r>
              <a:rPr sz="1500" b="1" dirty="0">
                <a:solidFill>
                  <a:srgbClr val="E7E6E6"/>
                </a:solidFill>
                <a:latin typeface="Arial"/>
                <a:cs typeface="Arial"/>
              </a:rPr>
              <a:t>de </a:t>
            </a:r>
            <a:r>
              <a:rPr sz="1500" b="1" spc="-40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E7E6E6"/>
                </a:solidFill>
                <a:latin typeface="Arial"/>
                <a:cs typeface="Arial"/>
              </a:rPr>
              <a:t>nos</a:t>
            </a:r>
            <a:r>
              <a:rPr sz="1500" b="1" spc="-5" dirty="0">
                <a:solidFill>
                  <a:srgbClr val="E7E6E6"/>
                </a:solidFill>
                <a:latin typeface="Arial"/>
                <a:cs typeface="Arial"/>
              </a:rPr>
              <a:t> partenaires</a:t>
            </a:r>
            <a:endParaRPr sz="1500">
              <a:latin typeface="Arial"/>
              <a:cs typeface="Arial"/>
            </a:endParaRPr>
          </a:p>
          <a:p>
            <a:pPr marL="89535" marR="960119">
              <a:lnSpc>
                <a:spcPts val="1100"/>
              </a:lnSpc>
              <a:spcBef>
                <a:spcPts val="80"/>
              </a:spcBef>
            </a:pPr>
            <a:r>
              <a:rPr sz="1000" i="1" dirty="0">
                <a:solidFill>
                  <a:srgbClr val="E7E6E6"/>
                </a:solidFill>
                <a:latin typeface="Arial"/>
                <a:cs typeface="Arial"/>
              </a:rPr>
              <a:t>(accessibles </a:t>
            </a:r>
            <a:r>
              <a:rPr sz="1000" i="1" spc="-5" dirty="0">
                <a:solidFill>
                  <a:srgbClr val="E7E6E6"/>
                </a:solidFill>
                <a:latin typeface="Arial"/>
                <a:cs typeface="Arial"/>
              </a:rPr>
              <a:t>gratuitement depuis la page d’accueil </a:t>
            </a:r>
            <a:r>
              <a:rPr sz="1000" i="1" spc="-26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E7E6E6"/>
                </a:solidFill>
                <a:latin typeface="Arial"/>
                <a:cs typeface="Arial"/>
              </a:rPr>
              <a:t>parcoursup)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554480"/>
            <a:ext cx="4139184" cy="2328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941" y="890523"/>
            <a:ext cx="8506460" cy="36169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Parmi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les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21 000 formations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dispensant de diplômes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reconnus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par l’État disponibles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via </a:t>
            </a:r>
            <a:r>
              <a:rPr sz="1600" b="1" spc="-4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 moteur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de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recherche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de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 marR="111125">
              <a:lnSpc>
                <a:spcPts val="1610"/>
              </a:lnSpc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non</a:t>
            </a:r>
            <a:r>
              <a:rPr sz="14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sélectives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spc="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1"/>
                </a:solidFill>
                <a:latin typeface="Arial MT"/>
                <a:cs typeface="Arial MT"/>
              </a:rPr>
              <a:t>différentes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licences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(dont</a:t>
            </a:r>
            <a:r>
              <a:rPr sz="1400" spc="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licences</a:t>
            </a:r>
            <a:r>
              <a:rPr sz="1400" spc="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«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accès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santé</a:t>
            </a:r>
            <a:r>
              <a:rPr sz="1400" spc="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»),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Parcours </a:t>
            </a:r>
            <a:r>
              <a:rPr sz="1400" spc="-37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préparatoires au professorat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des écoles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(PPPE) et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 parcours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d’accès aux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études de santé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0091"/>
                </a:solidFill>
                <a:latin typeface="Arial MT"/>
                <a:cs typeface="Arial MT"/>
              </a:rPr>
              <a:t>(PASS)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Arial MT"/>
              <a:cs typeface="Arial MT"/>
            </a:endParaRPr>
          </a:p>
          <a:p>
            <a:pPr marL="12700" marR="81915">
              <a:lnSpc>
                <a:spcPct val="97100"/>
              </a:lnSpc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sélectives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:</a:t>
            </a:r>
            <a:r>
              <a:rPr sz="14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classes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prépa,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BTS,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BUT</a:t>
            </a:r>
            <a:r>
              <a:rPr sz="1400" spc="-2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(Bachelor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universitaire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technologie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),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formations </a:t>
            </a:r>
            <a:r>
              <a:rPr sz="1400" spc="-375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en soins infirmiers (en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IFSI) et autres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formations paramédicales, formations en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travail social (en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EFTS),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écoles </a:t>
            </a:r>
            <a:r>
              <a:rPr sz="1400" spc="-15" dirty="0">
                <a:solidFill>
                  <a:srgbClr val="000091"/>
                </a:solidFill>
                <a:latin typeface="Arial MT"/>
                <a:cs typeface="Arial MT"/>
              </a:rPr>
              <a:t>d’ingénieur,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commerce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et 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management,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Sciences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Po/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Instituts d’Etudes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Politiques,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écoles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vétérinaires,</a:t>
            </a:r>
            <a:r>
              <a:rPr sz="1400" spc="-1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formations aux métiers de la culture, du sport…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4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en</a:t>
            </a:r>
            <a:r>
              <a:rPr sz="14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apprentissage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2700" marR="8890">
              <a:lnSpc>
                <a:spcPct val="95000"/>
              </a:lnSpc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Des informations</a:t>
            </a:r>
            <a:r>
              <a:rPr sz="1400" b="1" spc="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utiles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à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consulter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chaque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fiche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</a:t>
            </a:r>
            <a:r>
              <a:rPr sz="1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: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taux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d’accès,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critères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leur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importance, le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statut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l’établissement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(public/privé),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la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nature 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la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formation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(sélective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/non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sélective),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 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candidats classés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en 2022,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 frais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de scolarité,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les débouchés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et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possibilités de</a:t>
            </a:r>
            <a:r>
              <a:rPr sz="1400" dirty="0">
                <a:solidFill>
                  <a:srgbClr val="00009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0091"/>
                </a:solidFill>
                <a:latin typeface="Arial MT"/>
                <a:cs typeface="Arial MT"/>
              </a:rPr>
              <a:t>poursuite d’études…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77646" y="189129"/>
            <a:ext cx="2639695" cy="356870"/>
            <a:chOff x="6077646" y="189129"/>
            <a:chExt cx="2639695" cy="356870"/>
          </a:xfrm>
        </p:grpSpPr>
        <p:sp>
          <p:nvSpPr>
            <p:cNvPr id="4" name="object 4"/>
            <p:cNvSpPr/>
            <p:nvPr/>
          </p:nvSpPr>
          <p:spPr>
            <a:xfrm>
              <a:off x="6083996" y="195479"/>
              <a:ext cx="2626995" cy="344170"/>
            </a:xfrm>
            <a:custGeom>
              <a:avLst/>
              <a:gdLst/>
              <a:ahLst/>
              <a:cxnLst/>
              <a:rect l="l" t="t" r="r" b="b"/>
              <a:pathLst>
                <a:path w="2626995" h="344170">
                  <a:moveTo>
                    <a:pt x="2569554" y="0"/>
                  </a:moveTo>
                  <a:lnTo>
                    <a:pt x="57359" y="0"/>
                  </a:lnTo>
                  <a:lnTo>
                    <a:pt x="35032" y="4507"/>
                  </a:lnTo>
                  <a:lnTo>
                    <a:pt x="16800" y="16800"/>
                  </a:lnTo>
                  <a:lnTo>
                    <a:pt x="4507" y="35033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59" y="344161"/>
                  </a:lnTo>
                  <a:lnTo>
                    <a:pt x="2569554" y="344161"/>
                  </a:lnTo>
                  <a:lnTo>
                    <a:pt x="2591881" y="339653"/>
                  </a:lnTo>
                  <a:lnTo>
                    <a:pt x="2610114" y="327360"/>
                  </a:lnTo>
                  <a:lnTo>
                    <a:pt x="2622407" y="309128"/>
                  </a:lnTo>
                  <a:lnTo>
                    <a:pt x="2626914" y="286801"/>
                  </a:lnTo>
                  <a:lnTo>
                    <a:pt x="2626914" y="57360"/>
                  </a:lnTo>
                  <a:lnTo>
                    <a:pt x="2622407" y="35033"/>
                  </a:lnTo>
                  <a:lnTo>
                    <a:pt x="2610114" y="16800"/>
                  </a:lnTo>
                  <a:lnTo>
                    <a:pt x="2591881" y="4507"/>
                  </a:lnTo>
                  <a:lnTo>
                    <a:pt x="2569554" y="0"/>
                  </a:lnTo>
                  <a:close/>
                </a:path>
              </a:pathLst>
            </a:custGeom>
            <a:solidFill>
              <a:srgbClr val="FF9575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3996" y="195479"/>
              <a:ext cx="2626995" cy="344170"/>
            </a:xfrm>
            <a:custGeom>
              <a:avLst/>
              <a:gdLst/>
              <a:ahLst/>
              <a:cxnLst/>
              <a:rect l="l" t="t" r="r" b="b"/>
              <a:pathLst>
                <a:path w="2626995" h="344170">
                  <a:moveTo>
                    <a:pt x="57360" y="0"/>
                  </a:moveTo>
                  <a:lnTo>
                    <a:pt x="35032" y="4507"/>
                  </a:lnTo>
                  <a:lnTo>
                    <a:pt x="16800" y="16800"/>
                  </a:lnTo>
                  <a:lnTo>
                    <a:pt x="4507" y="35032"/>
                  </a:lnTo>
                  <a:lnTo>
                    <a:pt x="0" y="57360"/>
                  </a:lnTo>
                  <a:lnTo>
                    <a:pt x="0" y="286801"/>
                  </a:lnTo>
                  <a:lnTo>
                    <a:pt x="4507" y="309128"/>
                  </a:lnTo>
                  <a:lnTo>
                    <a:pt x="16800" y="327360"/>
                  </a:lnTo>
                  <a:lnTo>
                    <a:pt x="35032" y="339653"/>
                  </a:lnTo>
                  <a:lnTo>
                    <a:pt x="57360" y="344161"/>
                  </a:lnTo>
                  <a:lnTo>
                    <a:pt x="2569555" y="344161"/>
                  </a:lnTo>
                  <a:lnTo>
                    <a:pt x="2591882" y="339653"/>
                  </a:lnTo>
                  <a:lnTo>
                    <a:pt x="2610114" y="327360"/>
                  </a:lnTo>
                  <a:lnTo>
                    <a:pt x="2622407" y="309128"/>
                  </a:lnTo>
                  <a:lnTo>
                    <a:pt x="2626915" y="286801"/>
                  </a:lnTo>
                  <a:lnTo>
                    <a:pt x="2626915" y="57360"/>
                  </a:lnTo>
                  <a:lnTo>
                    <a:pt x="2622407" y="35032"/>
                  </a:lnTo>
                  <a:lnTo>
                    <a:pt x="2610114" y="16800"/>
                  </a:lnTo>
                  <a:lnTo>
                    <a:pt x="2591882" y="4507"/>
                  </a:lnTo>
                  <a:lnTo>
                    <a:pt x="2569555" y="0"/>
                  </a:lnTo>
                  <a:lnTo>
                    <a:pt x="57360" y="0"/>
                  </a:lnTo>
                  <a:close/>
                </a:path>
              </a:pathLst>
            </a:custGeom>
            <a:ln w="12700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29275" y="239267"/>
            <a:ext cx="2336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</a:rPr>
              <a:t>Les</a:t>
            </a:r>
            <a:r>
              <a:rPr sz="1400" spc="-45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formations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spc="-5" dirty="0">
                <a:solidFill>
                  <a:srgbClr val="FFFFFF"/>
                </a:solidFill>
              </a:rPr>
              <a:t>disponibles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837691"/>
            <a:ext cx="624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1"/>
                </a:solidFill>
              </a:rPr>
              <a:t>Focus sur</a:t>
            </a:r>
            <a:r>
              <a:rPr sz="240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les formations</a:t>
            </a:r>
            <a:r>
              <a:rPr sz="2400" dirty="0">
                <a:solidFill>
                  <a:srgbClr val="000091"/>
                </a:solidFill>
              </a:rPr>
              <a:t> en</a:t>
            </a:r>
            <a:r>
              <a:rPr sz="2400" spc="-10" dirty="0">
                <a:solidFill>
                  <a:srgbClr val="000091"/>
                </a:solidFill>
              </a:rPr>
              <a:t> </a:t>
            </a:r>
            <a:r>
              <a:rPr sz="2400" spc="-5" dirty="0">
                <a:solidFill>
                  <a:srgbClr val="000091"/>
                </a:solidFill>
              </a:rPr>
              <a:t>apprentissage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74823" y="1323340"/>
            <a:ext cx="85934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latin typeface="Arial"/>
                <a:cs typeface="Arial"/>
              </a:rPr>
              <a:t>7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500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formations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apprentissage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disponibles,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pour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l’essentiel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BTS,</a:t>
            </a:r>
            <a:r>
              <a:rPr sz="1600" b="1" spc="15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BUT,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pour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mentions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complémentaires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ou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titres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professionnels…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273" y="1982622"/>
            <a:ext cx="262255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Être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étudiant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apprenti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c’est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0272" y="1945132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527" y="2246138"/>
            <a:ext cx="7747000" cy="11334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b="1" dirty="0">
                <a:latin typeface="Arial"/>
                <a:cs typeface="Arial"/>
              </a:rPr>
              <a:t>Être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étudiant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surtout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salarié</a:t>
            </a:r>
            <a:endParaRPr sz="1600">
              <a:latin typeface="Arial"/>
              <a:cs typeface="Arial"/>
            </a:endParaRPr>
          </a:p>
          <a:p>
            <a:pPr marL="298450" marR="5080" indent="-285750">
              <a:lnSpc>
                <a:spcPct val="110700"/>
              </a:lnSpc>
              <a:spcBef>
                <a:spcPts val="2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00" b="1" spc="-5" dirty="0">
                <a:latin typeface="Arial"/>
                <a:cs typeface="Arial"/>
              </a:rPr>
              <a:t>Alterner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formation pratique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chez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un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employeur</a:t>
            </a:r>
            <a:r>
              <a:rPr sz="1500" b="1" dirty="0">
                <a:latin typeface="Arial"/>
                <a:cs typeface="Arial"/>
              </a:rPr>
              <a:t> et </a:t>
            </a:r>
            <a:r>
              <a:rPr sz="1500" b="1" spc="-5" dirty="0">
                <a:latin typeface="Arial"/>
                <a:cs typeface="Arial"/>
              </a:rPr>
              <a:t>une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formation théorique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dans un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établissement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(ex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: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 </a:t>
            </a:r>
            <a:r>
              <a:rPr sz="1500" spc="-5" dirty="0">
                <a:latin typeface="Arial MT"/>
                <a:cs typeface="Arial MT"/>
              </a:rPr>
              <a:t>centre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formation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d’apprentis </a:t>
            </a:r>
            <a:r>
              <a:rPr sz="1500" dirty="0">
                <a:latin typeface="Arial MT"/>
                <a:cs typeface="Arial MT"/>
              </a:rPr>
              <a:t>-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CFA)</a:t>
            </a:r>
            <a:endParaRPr sz="15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00" b="1" dirty="0">
                <a:latin typeface="Arial"/>
                <a:cs typeface="Arial"/>
              </a:rPr>
              <a:t>Un</a:t>
            </a:r>
            <a:r>
              <a:rPr sz="1500" b="1" spc="-5" dirty="0">
                <a:latin typeface="Arial"/>
                <a:cs typeface="Arial"/>
              </a:rPr>
              <a:t> plus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pour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trouver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du travail </a:t>
            </a:r>
            <a:r>
              <a:rPr sz="1500" b="1" dirty="0">
                <a:latin typeface="Arial"/>
                <a:cs typeface="Arial"/>
              </a:rPr>
              <a:t>en</a:t>
            </a:r>
            <a:r>
              <a:rPr sz="1500" b="1" spc="-5" dirty="0">
                <a:latin typeface="Arial"/>
                <a:cs typeface="Arial"/>
              </a:rPr>
              <a:t> fin de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formation </a:t>
            </a:r>
            <a:r>
              <a:rPr sz="1500" b="1" dirty="0">
                <a:latin typeface="Arial"/>
                <a:cs typeface="Arial"/>
              </a:rPr>
              <a:t>et</a:t>
            </a:r>
            <a:r>
              <a:rPr sz="1500" b="1" spc="4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vous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insérer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durablement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272" y="3506622"/>
            <a:ext cx="6644005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L’apprenti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doit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signer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contrat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d’apprentissage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employeur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272" y="3925722"/>
            <a:ext cx="816483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établissements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(CFA)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accompagnent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leurs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candidats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trouver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employeur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847852"/>
            <a:ext cx="7980680" cy="665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solidFill>
                  <a:srgbClr val="000091"/>
                </a:solidFill>
              </a:rPr>
              <a:t>Focus sur l’accompagnement des candidats en situation </a:t>
            </a:r>
            <a:r>
              <a:rPr sz="2200" spc="5" dirty="0">
                <a:solidFill>
                  <a:srgbClr val="000091"/>
                </a:solidFill>
              </a:rPr>
              <a:t>de </a:t>
            </a:r>
            <a:r>
              <a:rPr sz="2200" spc="-600" dirty="0">
                <a:solidFill>
                  <a:srgbClr val="000091"/>
                </a:solidFill>
              </a:rPr>
              <a:t> </a:t>
            </a:r>
            <a:r>
              <a:rPr sz="2200" dirty="0">
                <a:solidFill>
                  <a:srgbClr val="000091"/>
                </a:solidFill>
              </a:rPr>
              <a:t>handicap ou</a:t>
            </a:r>
            <a:r>
              <a:rPr sz="2200" spc="5" dirty="0">
                <a:solidFill>
                  <a:srgbClr val="000091"/>
                </a:solidFill>
              </a:rPr>
              <a:t> </a:t>
            </a:r>
            <a:r>
              <a:rPr sz="2200" dirty="0">
                <a:solidFill>
                  <a:srgbClr val="000091"/>
                </a:solidFill>
              </a:rPr>
              <a:t>atteints d’un</a:t>
            </a:r>
            <a:r>
              <a:rPr sz="2200" spc="5" dirty="0">
                <a:solidFill>
                  <a:srgbClr val="000091"/>
                </a:solidFill>
              </a:rPr>
              <a:t> </a:t>
            </a:r>
            <a:r>
              <a:rPr sz="2200" dirty="0">
                <a:solidFill>
                  <a:srgbClr val="000091"/>
                </a:solidFill>
              </a:rPr>
              <a:t>trouble de santé invalidant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579780" y="1664474"/>
            <a:ext cx="7315834" cy="228600"/>
          </a:xfrm>
          <a:custGeom>
            <a:avLst/>
            <a:gdLst/>
            <a:ahLst/>
            <a:cxnLst/>
            <a:rect l="l" t="t" r="r" b="b"/>
            <a:pathLst>
              <a:path w="7315834" h="228600">
                <a:moveTo>
                  <a:pt x="7315594" y="0"/>
                </a:moveTo>
                <a:lnTo>
                  <a:pt x="7315594" y="0"/>
                </a:lnTo>
                <a:lnTo>
                  <a:pt x="0" y="0"/>
                </a:lnTo>
                <a:lnTo>
                  <a:pt x="0" y="228600"/>
                </a:lnTo>
                <a:lnTo>
                  <a:pt x="7315594" y="228600"/>
                </a:lnTo>
                <a:lnTo>
                  <a:pt x="73155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092" y="1625091"/>
            <a:ext cx="7980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coordonnées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d’un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référent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handicap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chaque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fiche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.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Il </a:t>
            </a:r>
            <a:r>
              <a:rPr sz="1600" spc="-5" dirty="0">
                <a:latin typeface="Arial MT"/>
                <a:cs typeface="Arial MT"/>
              </a:rPr>
              <a:t>est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disponible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répondre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aux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interrogations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lycéens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tout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long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procédure.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79792" y="2286770"/>
            <a:ext cx="796798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candidat</a:t>
            </a:r>
            <a:r>
              <a:rPr sz="16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z="16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renseigner</a:t>
            </a:r>
            <a:r>
              <a:rPr sz="16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fiche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liaison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600" b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dossier</a:t>
            </a:r>
            <a:r>
              <a:rPr sz="16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Parcoursup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092" y="2490723"/>
            <a:ext cx="7981315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1600" spc="-5" dirty="0">
                <a:latin typeface="Arial MT"/>
                <a:cs typeface="Arial MT"/>
              </a:rPr>
              <a:t>pour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préciser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ses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besoins.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Cette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fiche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facultative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n’est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pas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transmise</a:t>
            </a:r>
            <a:r>
              <a:rPr sz="1600" b="1" spc="409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aux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formations </a:t>
            </a:r>
            <a:r>
              <a:rPr sz="1600" spc="-5" dirty="0">
                <a:latin typeface="Arial MT"/>
                <a:cs typeface="Arial MT"/>
              </a:rPr>
              <a:t>pour l’examen des vœux </a:t>
            </a:r>
            <a:r>
              <a:rPr sz="1600" spc="65" dirty="0">
                <a:latin typeface="Calibri"/>
                <a:cs typeface="Calibri"/>
              </a:rPr>
              <a:t>? 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Le candidat pourra demander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à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Parcoursup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de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transmettre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à la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formation </a:t>
            </a:r>
            <a:r>
              <a:rPr sz="1600" b="1" dirty="0">
                <a:solidFill>
                  <a:srgbClr val="000091"/>
                </a:solidFill>
                <a:latin typeface="Arial"/>
                <a:cs typeface="Arial"/>
              </a:rPr>
              <a:t>qu’il </a:t>
            </a:r>
            <a:r>
              <a:rPr sz="1600" b="1" spc="-5" dirty="0">
                <a:solidFill>
                  <a:srgbClr val="000091"/>
                </a:solidFill>
                <a:latin typeface="Arial"/>
                <a:cs typeface="Arial"/>
              </a:rPr>
              <a:t>aura choisie pour préparer sa rentrée</a:t>
            </a:r>
            <a:r>
              <a:rPr sz="1600" spc="-5" dirty="0">
                <a:latin typeface="Arial MT"/>
                <a:cs typeface="Arial MT"/>
              </a:rPr>
              <a:t>. </a:t>
            </a:r>
            <a:r>
              <a:rPr sz="1600" spc="-10" dirty="0">
                <a:latin typeface="Arial MT"/>
                <a:cs typeface="Arial MT"/>
              </a:rPr>
              <a:t>Cela </a:t>
            </a:r>
            <a:r>
              <a:rPr sz="1600" spc="-5" dirty="0">
                <a:latin typeface="Arial MT"/>
                <a:cs typeface="Arial MT"/>
              </a:rPr>
              <a:t> permet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d’anticiper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arrivée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nouvel établissement.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792" y="3645670"/>
            <a:ext cx="8012430" cy="2413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partir</a:t>
            </a:r>
            <a:r>
              <a:rPr sz="16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1er</a:t>
            </a:r>
            <a:r>
              <a:rPr sz="16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juin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2023,</a:t>
            </a:r>
            <a:r>
              <a:rPr sz="16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6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candidat</a:t>
            </a:r>
            <a:r>
              <a:rPr sz="16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z="16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demander</a:t>
            </a:r>
            <a:r>
              <a:rPr sz="16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recteur</a:t>
            </a:r>
            <a:r>
              <a:rPr sz="16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réexamen</a:t>
            </a:r>
            <a:r>
              <a:rPr sz="16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792" y="3886970"/>
            <a:ext cx="1200150" cy="2286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600" b="1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dossier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3829" y="3850132"/>
            <a:ext cx="6663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(via</a:t>
            </a:r>
            <a:r>
              <a:rPr sz="1600" spc="4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rubrique</a:t>
            </a:r>
            <a:r>
              <a:rPr sz="1600" spc="4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«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contact</a:t>
            </a:r>
            <a:r>
              <a:rPr sz="1600" spc="4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»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dans</a:t>
            </a:r>
            <a:r>
              <a:rPr sz="1600" spc="4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Parcoursup)</a:t>
            </a:r>
            <a:r>
              <a:rPr sz="1600" spc="4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s’il</a:t>
            </a:r>
            <a:r>
              <a:rPr sz="1600" spc="4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trouve</a:t>
            </a:r>
            <a:r>
              <a:rPr sz="1600" spc="4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pas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092" y="4090923"/>
            <a:ext cx="79806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latin typeface="Arial MT"/>
                <a:cs typeface="Arial MT"/>
              </a:rPr>
              <a:t>formation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adaptée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à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besoins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spécifiques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situation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justifie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une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inscription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établissement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situé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zone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géographique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déterminée.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99" y="847852"/>
            <a:ext cx="53124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00091"/>
                </a:solidFill>
              </a:rPr>
              <a:t>Focus</a:t>
            </a:r>
            <a:r>
              <a:rPr sz="2200" spc="-5" dirty="0">
                <a:solidFill>
                  <a:srgbClr val="000091"/>
                </a:solidFill>
              </a:rPr>
              <a:t> sur</a:t>
            </a:r>
            <a:r>
              <a:rPr sz="2200" spc="-10" dirty="0">
                <a:solidFill>
                  <a:srgbClr val="000091"/>
                </a:solidFill>
              </a:rPr>
              <a:t> </a:t>
            </a:r>
            <a:r>
              <a:rPr sz="2200" dirty="0">
                <a:solidFill>
                  <a:srgbClr val="000091"/>
                </a:solidFill>
              </a:rPr>
              <a:t>le</a:t>
            </a:r>
            <a:r>
              <a:rPr sz="2200" spc="-5" dirty="0">
                <a:solidFill>
                  <a:srgbClr val="000091"/>
                </a:solidFill>
              </a:rPr>
              <a:t> secteur</a:t>
            </a:r>
            <a:r>
              <a:rPr sz="2200" spc="-10" dirty="0">
                <a:solidFill>
                  <a:srgbClr val="000091"/>
                </a:solidFill>
              </a:rPr>
              <a:t> géographique</a:t>
            </a:r>
            <a:r>
              <a:rPr sz="2200" dirty="0">
                <a:solidFill>
                  <a:srgbClr val="000091"/>
                </a:solidFill>
              </a:rPr>
              <a:t> (1/2)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359999" y="1406923"/>
            <a:ext cx="3314700" cy="2540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sélectives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9624" y="1380744"/>
            <a:ext cx="26695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0091"/>
                </a:solidFill>
                <a:latin typeface="Arial"/>
                <a:cs typeface="Arial"/>
              </a:rPr>
              <a:t>(BTS,</a:t>
            </a:r>
            <a:r>
              <a:rPr sz="17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000091"/>
                </a:solidFill>
                <a:latin typeface="Arial"/>
                <a:cs typeface="Arial"/>
              </a:rPr>
              <a:t>BUT,</a:t>
            </a:r>
            <a:r>
              <a:rPr sz="1700" b="1" spc="-5" dirty="0">
                <a:solidFill>
                  <a:srgbClr val="000091"/>
                </a:solidFill>
                <a:latin typeface="Arial"/>
                <a:cs typeface="Arial"/>
              </a:rPr>
              <a:t> IFSI, écoles…)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9" y="1737867"/>
            <a:ext cx="7920355" cy="434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0500" marR="5080" indent="-177800">
              <a:lnSpc>
                <a:spcPct val="67500"/>
              </a:lnSpc>
              <a:spcBef>
                <a:spcPts val="720"/>
              </a:spcBef>
            </a:pPr>
            <a:r>
              <a:rPr sz="1600" spc="40" dirty="0">
                <a:solidFill>
                  <a:srgbClr val="EC130E"/>
                </a:solidFill>
                <a:latin typeface="Lucida Sans Unicode"/>
                <a:cs typeface="Lucida Sans Unicode"/>
              </a:rPr>
              <a:t>&gt;</a:t>
            </a:r>
            <a:r>
              <a:rPr sz="16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n’y a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secteur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géographique.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Les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lycéens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peuvent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faire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vœux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pour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formations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qui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intéressent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où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qu’elles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soient,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académie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dehors.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999" y="2588023"/>
            <a:ext cx="3810000" cy="2540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non-sélectives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4924" y="2563367"/>
            <a:ext cx="24174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0091"/>
                </a:solidFill>
                <a:latin typeface="Arial"/>
                <a:cs typeface="Arial"/>
              </a:rPr>
              <a:t>(licences,</a:t>
            </a:r>
            <a:r>
              <a:rPr sz="17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0091"/>
                </a:solidFill>
                <a:latin typeface="Arial"/>
                <a:cs typeface="Arial"/>
              </a:rPr>
              <a:t>PPPE,</a:t>
            </a:r>
            <a:r>
              <a:rPr sz="17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000091"/>
                </a:solidFill>
                <a:latin typeface="Arial"/>
                <a:cs typeface="Arial"/>
              </a:rPr>
              <a:t>PASS)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" y="2930144"/>
            <a:ext cx="8505190" cy="13208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0500" marR="5080" indent="-177800">
              <a:lnSpc>
                <a:spcPct val="79600"/>
              </a:lnSpc>
              <a:spcBef>
                <a:spcPts val="465"/>
              </a:spcBef>
              <a:buClr>
                <a:srgbClr val="EC130E"/>
              </a:buClr>
              <a:buFont typeface="Lucida Sans Unicode"/>
              <a:buChar char="&gt;"/>
              <a:tabLst>
                <a:tab pos="190500" algn="l"/>
              </a:tabLst>
            </a:pPr>
            <a:r>
              <a:rPr sz="1500" dirty="0">
                <a:latin typeface="Arial MT"/>
                <a:cs typeface="Arial MT"/>
              </a:rPr>
              <a:t>Les lycéens peuvent </a:t>
            </a:r>
            <a:r>
              <a:rPr sz="1500" spc="-5" dirty="0">
                <a:latin typeface="Arial MT"/>
                <a:cs typeface="Arial MT"/>
              </a:rPr>
              <a:t>faire </a:t>
            </a:r>
            <a:r>
              <a:rPr sz="1500" dirty="0">
                <a:latin typeface="Arial MT"/>
                <a:cs typeface="Arial MT"/>
              </a:rPr>
              <a:t>des </a:t>
            </a:r>
            <a:r>
              <a:rPr sz="1500" spc="-5" dirty="0">
                <a:latin typeface="Arial MT"/>
                <a:cs typeface="Arial MT"/>
              </a:rPr>
              <a:t>vœux </a:t>
            </a:r>
            <a:r>
              <a:rPr sz="1500" dirty="0">
                <a:latin typeface="Arial MT"/>
                <a:cs typeface="Arial MT"/>
              </a:rPr>
              <a:t>pour les </a:t>
            </a:r>
            <a:r>
              <a:rPr sz="1500" spc="-5" dirty="0">
                <a:latin typeface="Arial MT"/>
                <a:cs typeface="Arial MT"/>
              </a:rPr>
              <a:t>formations </a:t>
            </a:r>
            <a:r>
              <a:rPr sz="1500" dirty="0">
                <a:latin typeface="Arial MT"/>
                <a:cs typeface="Arial MT"/>
              </a:rPr>
              <a:t>qui les </a:t>
            </a:r>
            <a:r>
              <a:rPr sz="1500" spc="-5" dirty="0">
                <a:latin typeface="Arial MT"/>
                <a:cs typeface="Arial MT"/>
              </a:rPr>
              <a:t>intéressent </a:t>
            </a:r>
            <a:r>
              <a:rPr sz="1500" dirty="0">
                <a:latin typeface="Arial MT"/>
                <a:cs typeface="Arial MT"/>
              </a:rPr>
              <a:t>dans leur académie ou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 dehors. Lorsque la licence, le </a:t>
            </a:r>
            <a:r>
              <a:rPr sz="1500" spc="-5" dirty="0">
                <a:latin typeface="Arial MT"/>
                <a:cs typeface="Arial MT"/>
              </a:rPr>
              <a:t>PPPE </a:t>
            </a:r>
            <a:r>
              <a:rPr sz="1500" dirty="0">
                <a:latin typeface="Arial MT"/>
                <a:cs typeface="Arial MT"/>
              </a:rPr>
              <a:t>ou le </a:t>
            </a:r>
            <a:r>
              <a:rPr sz="1500" spc="-35" dirty="0">
                <a:latin typeface="Arial MT"/>
                <a:cs typeface="Arial MT"/>
              </a:rPr>
              <a:t>PASS </a:t>
            </a:r>
            <a:r>
              <a:rPr sz="1500" dirty="0">
                <a:latin typeface="Arial MT"/>
                <a:cs typeface="Arial MT"/>
              </a:rPr>
              <a:t>est </a:t>
            </a:r>
            <a:r>
              <a:rPr sz="1500" spc="-5" dirty="0">
                <a:latin typeface="Arial MT"/>
                <a:cs typeface="Arial MT"/>
              </a:rPr>
              <a:t>très </a:t>
            </a:r>
            <a:r>
              <a:rPr sz="1500" dirty="0">
                <a:latin typeface="Arial MT"/>
                <a:cs typeface="Arial MT"/>
              </a:rPr>
              <a:t>demandé, </a:t>
            </a:r>
            <a:r>
              <a:rPr sz="1500" b="1" spc="-5" dirty="0">
                <a:latin typeface="Arial"/>
                <a:cs typeface="Arial"/>
              </a:rPr>
              <a:t>une priorité </a:t>
            </a:r>
            <a:r>
              <a:rPr sz="1500" b="1" dirty="0">
                <a:latin typeface="Arial"/>
                <a:cs typeface="Arial"/>
              </a:rPr>
              <a:t>au </a:t>
            </a:r>
            <a:r>
              <a:rPr sz="1500" b="1" spc="-5" dirty="0">
                <a:latin typeface="Arial"/>
                <a:cs typeface="Arial"/>
              </a:rPr>
              <a:t>secteur 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géographique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(généralement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l’académie)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s’applique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: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un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pourcentage</a:t>
            </a:r>
            <a:r>
              <a:rPr sz="1500" dirty="0">
                <a:latin typeface="Arial MT"/>
                <a:cs typeface="Arial MT"/>
              </a:rPr>
              <a:t> maximum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candidats </a:t>
            </a:r>
            <a:r>
              <a:rPr sz="1500" dirty="0">
                <a:latin typeface="Arial MT"/>
                <a:cs typeface="Arial MT"/>
              </a:rPr>
              <a:t> résidant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dehors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du</a:t>
            </a:r>
            <a:r>
              <a:rPr sz="1500" spc="-5" dirty="0">
                <a:latin typeface="Arial MT"/>
                <a:cs typeface="Arial MT"/>
              </a:rPr>
              <a:t> secteur </a:t>
            </a:r>
            <a:r>
              <a:rPr sz="1500" dirty="0">
                <a:latin typeface="Arial MT"/>
                <a:cs typeface="Arial MT"/>
              </a:rPr>
              <a:t>géographique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est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alors</a:t>
            </a:r>
            <a:r>
              <a:rPr sz="1500" spc="-5" dirty="0">
                <a:latin typeface="Arial MT"/>
                <a:cs typeface="Arial MT"/>
              </a:rPr>
              <a:t> fixé </a:t>
            </a:r>
            <a:r>
              <a:rPr sz="1500" dirty="0">
                <a:latin typeface="Arial MT"/>
                <a:cs typeface="Arial MT"/>
              </a:rPr>
              <a:t>par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spc="-15" dirty="0">
                <a:latin typeface="Arial MT"/>
                <a:cs typeface="Arial MT"/>
              </a:rPr>
              <a:t>recteur.</a:t>
            </a:r>
            <a:endParaRPr sz="1500">
              <a:latin typeface="Arial MT"/>
              <a:cs typeface="Arial MT"/>
            </a:endParaRPr>
          </a:p>
          <a:p>
            <a:pPr marL="190500" marR="474345" indent="-177800">
              <a:lnSpc>
                <a:spcPts val="1490"/>
              </a:lnSpc>
              <a:spcBef>
                <a:spcPts val="1125"/>
              </a:spcBef>
              <a:buClr>
                <a:srgbClr val="EC130E"/>
              </a:buClr>
              <a:buFont typeface="Lucida Sans Unicode"/>
              <a:buChar char="&gt;"/>
              <a:tabLst>
                <a:tab pos="190500" algn="l"/>
              </a:tabLst>
            </a:pPr>
            <a:r>
              <a:rPr sz="1500" spc="-10" dirty="0">
                <a:latin typeface="Arial MT"/>
                <a:cs typeface="Arial MT"/>
              </a:rPr>
              <a:t>L’appartenance</a:t>
            </a:r>
            <a:r>
              <a:rPr sz="1500" dirty="0">
                <a:latin typeface="Arial MT"/>
                <a:cs typeface="Arial MT"/>
              </a:rPr>
              <a:t> ou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non au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secteur</a:t>
            </a:r>
            <a:r>
              <a:rPr sz="1500" dirty="0">
                <a:latin typeface="Arial MT"/>
                <a:cs typeface="Arial MT"/>
              </a:rPr>
              <a:t> est </a:t>
            </a:r>
            <a:r>
              <a:rPr sz="1500" spc="-5" dirty="0">
                <a:latin typeface="Arial MT"/>
                <a:cs typeface="Arial MT"/>
              </a:rPr>
              <a:t>affichée</a:t>
            </a:r>
            <a:r>
              <a:rPr sz="1500" dirty="0">
                <a:latin typeface="Arial MT"/>
                <a:cs typeface="Arial MT"/>
              </a:rPr>
              <a:t> aux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candidats.</a:t>
            </a:r>
            <a:r>
              <a:rPr sz="1500" dirty="0">
                <a:latin typeface="Arial MT"/>
                <a:cs typeface="Arial MT"/>
              </a:rPr>
              <a:t> Les </a:t>
            </a:r>
            <a:r>
              <a:rPr sz="1500" spc="-5" dirty="0">
                <a:latin typeface="Arial MT"/>
                <a:cs typeface="Arial MT"/>
              </a:rPr>
              <a:t>pourcentages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fixés</a:t>
            </a:r>
            <a:r>
              <a:rPr sz="1500" dirty="0">
                <a:latin typeface="Arial MT"/>
                <a:cs typeface="Arial MT"/>
              </a:rPr>
              <a:t> par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les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recteurs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seront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affichés </a:t>
            </a:r>
            <a:r>
              <a:rPr sz="1500" dirty="0">
                <a:latin typeface="Arial MT"/>
                <a:cs typeface="Arial MT"/>
              </a:rPr>
              <a:t>sur</a:t>
            </a:r>
            <a:r>
              <a:rPr sz="1500" spc="-5" dirty="0">
                <a:latin typeface="Arial MT"/>
                <a:cs typeface="Arial MT"/>
              </a:rPr>
              <a:t> Parcoursup </a:t>
            </a:r>
            <a:r>
              <a:rPr sz="1500" dirty="0">
                <a:latin typeface="Arial MT"/>
                <a:cs typeface="Arial MT"/>
              </a:rPr>
              <a:t>avant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début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</a:t>
            </a:r>
            <a:r>
              <a:rPr sz="1500" spc="-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phase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d’admission.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79974" y="79758"/>
            <a:ext cx="3891915" cy="553085"/>
            <a:chOff x="4879974" y="79758"/>
            <a:chExt cx="3891915" cy="553085"/>
          </a:xfrm>
        </p:grpSpPr>
        <p:sp>
          <p:nvSpPr>
            <p:cNvPr id="11" name="object 11"/>
            <p:cNvSpPr/>
            <p:nvPr/>
          </p:nvSpPr>
          <p:spPr>
            <a:xfrm>
              <a:off x="4886325" y="86108"/>
              <a:ext cx="3879215" cy="540385"/>
            </a:xfrm>
            <a:custGeom>
              <a:avLst/>
              <a:gdLst/>
              <a:ahLst/>
              <a:cxnLst/>
              <a:rect l="l" t="t" r="r" b="b"/>
              <a:pathLst>
                <a:path w="3879215" h="540385">
                  <a:moveTo>
                    <a:pt x="3788728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7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7" y="532926"/>
                  </a:lnTo>
                  <a:lnTo>
                    <a:pt x="89999" y="539998"/>
                  </a:lnTo>
                  <a:lnTo>
                    <a:pt x="3788728" y="539998"/>
                  </a:lnTo>
                  <a:lnTo>
                    <a:pt x="3823760" y="532926"/>
                  </a:lnTo>
                  <a:lnTo>
                    <a:pt x="3852368" y="513638"/>
                  </a:lnTo>
                  <a:lnTo>
                    <a:pt x="3871655" y="485030"/>
                  </a:lnTo>
                  <a:lnTo>
                    <a:pt x="3878728" y="449997"/>
                  </a:lnTo>
                  <a:lnTo>
                    <a:pt x="3878728" y="89999"/>
                  </a:lnTo>
                  <a:lnTo>
                    <a:pt x="3871655" y="54967"/>
                  </a:lnTo>
                  <a:lnTo>
                    <a:pt x="3852368" y="26360"/>
                  </a:lnTo>
                  <a:lnTo>
                    <a:pt x="3823760" y="7072"/>
                  </a:lnTo>
                  <a:lnTo>
                    <a:pt x="3788728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6325" y="86108"/>
              <a:ext cx="3879215" cy="540385"/>
            </a:xfrm>
            <a:custGeom>
              <a:avLst/>
              <a:gdLst/>
              <a:ahLst/>
              <a:cxnLst/>
              <a:rect l="l" t="t" r="r" b="b"/>
              <a:pathLst>
                <a:path w="3879215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3788729" y="539998"/>
                  </a:lnTo>
                  <a:lnTo>
                    <a:pt x="3823761" y="532925"/>
                  </a:lnTo>
                  <a:lnTo>
                    <a:pt x="3852368" y="513637"/>
                  </a:lnTo>
                  <a:lnTo>
                    <a:pt x="3871656" y="485030"/>
                  </a:lnTo>
                  <a:lnTo>
                    <a:pt x="3878729" y="449998"/>
                  </a:lnTo>
                  <a:lnTo>
                    <a:pt x="3878729" y="90000"/>
                  </a:lnTo>
                  <a:lnTo>
                    <a:pt x="3871656" y="54967"/>
                  </a:lnTo>
                  <a:lnTo>
                    <a:pt x="3852368" y="26360"/>
                  </a:lnTo>
                  <a:lnTo>
                    <a:pt x="3823761" y="7072"/>
                  </a:lnTo>
                  <a:lnTo>
                    <a:pt x="3788729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00063" y="236220"/>
            <a:ext cx="3652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4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14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sur l’ensemble</a:t>
            </a:r>
            <a:r>
              <a:rPr sz="14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91"/>
                </a:solidFill>
                <a:latin typeface="Arial"/>
                <a:cs typeface="Arial"/>
              </a:rPr>
              <a:t>territoire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299" y="837691"/>
            <a:ext cx="661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91"/>
                </a:solidFill>
                <a:latin typeface="Arial"/>
                <a:cs typeface="Arial"/>
              </a:rPr>
              <a:t>Rechercher</a:t>
            </a:r>
            <a:r>
              <a:rPr sz="24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2400" b="1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1"/>
                </a:solidFill>
                <a:latin typeface="Arial"/>
                <a:cs typeface="Arial"/>
              </a:rPr>
              <a:t>formations</a:t>
            </a:r>
            <a:r>
              <a:rPr sz="24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2400" b="1" spc="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1"/>
                </a:solidFill>
                <a:latin typeface="Arial"/>
                <a:cs typeface="Arial"/>
              </a:rPr>
              <a:t>Parcoursup.fr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1635" y="1703918"/>
            <a:ext cx="2138680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Rechercher</a:t>
            </a:r>
            <a:r>
              <a:rPr sz="1200" b="1" spc="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6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5247" y="1678940"/>
            <a:ext cx="119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5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utilisant</a:t>
            </a:r>
            <a:r>
              <a:rPr sz="1200" spc="5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8935" y="1855723"/>
            <a:ext cx="3440429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latin typeface="Arial MT"/>
                <a:cs typeface="Arial MT"/>
              </a:rPr>
              <a:t>mots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clés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ou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critères</a:t>
            </a:r>
            <a:r>
              <a:rPr sz="1200" spc="2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recherche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(type</a:t>
            </a:r>
            <a:r>
              <a:rPr sz="1200" spc="229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formation, spécialité,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aménagement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spécifique…)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1635" y="2504018"/>
            <a:ext cx="2599055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Afficher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taux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d’accès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par type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1635" y="2694518"/>
            <a:ext cx="1014730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5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baccalauréat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3347" y="2669539"/>
            <a:ext cx="1738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pour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information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8935" y="2846323"/>
            <a:ext cx="969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</a:t>
            </a:r>
            <a:r>
              <a:rPr sz="1200" dirty="0">
                <a:latin typeface="Arial MT"/>
                <a:cs typeface="Arial MT"/>
              </a:rPr>
              <a:t>rs</a:t>
            </a:r>
            <a:r>
              <a:rPr sz="1200" spc="-5" dirty="0">
                <a:latin typeface="Arial MT"/>
                <a:cs typeface="Arial MT"/>
              </a:rPr>
              <a:t>onnali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é</a:t>
            </a:r>
            <a:r>
              <a:rPr sz="1200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1635" y="3316819"/>
            <a:ext cx="2422525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Affiner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recherche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1622" y="3291332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zoomant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88935" y="3468116"/>
            <a:ext cx="331914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Arial MT"/>
                <a:cs typeface="Arial MT"/>
              </a:rPr>
              <a:t>sur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carte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afficher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formations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zone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géographique précise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01482" y="70614"/>
            <a:ext cx="3216275" cy="553085"/>
            <a:chOff x="5501482" y="70614"/>
            <a:chExt cx="3216275" cy="553085"/>
          </a:xfrm>
        </p:grpSpPr>
        <p:sp>
          <p:nvSpPr>
            <p:cNvPr id="15" name="object 15"/>
            <p:cNvSpPr/>
            <p:nvPr/>
          </p:nvSpPr>
          <p:spPr>
            <a:xfrm>
              <a:off x="5507832" y="76964"/>
              <a:ext cx="3203575" cy="540385"/>
            </a:xfrm>
            <a:custGeom>
              <a:avLst/>
              <a:gdLst/>
              <a:ahLst/>
              <a:cxnLst/>
              <a:rect l="l" t="t" r="r" b="b"/>
              <a:pathLst>
                <a:path w="3203575" h="540385">
                  <a:moveTo>
                    <a:pt x="3113435" y="0"/>
                  </a:moveTo>
                  <a:lnTo>
                    <a:pt x="90001" y="0"/>
                  </a:lnTo>
                  <a:lnTo>
                    <a:pt x="54968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0" y="449999"/>
                  </a:lnTo>
                  <a:lnTo>
                    <a:pt x="7072" y="485030"/>
                  </a:lnTo>
                  <a:lnTo>
                    <a:pt x="26360" y="513638"/>
                  </a:lnTo>
                  <a:lnTo>
                    <a:pt x="54968" y="532926"/>
                  </a:lnTo>
                  <a:lnTo>
                    <a:pt x="90001" y="539998"/>
                  </a:lnTo>
                  <a:lnTo>
                    <a:pt x="3113435" y="539998"/>
                  </a:lnTo>
                  <a:lnTo>
                    <a:pt x="3148467" y="532926"/>
                  </a:lnTo>
                  <a:lnTo>
                    <a:pt x="3177074" y="513638"/>
                  </a:lnTo>
                  <a:lnTo>
                    <a:pt x="3196362" y="485030"/>
                  </a:lnTo>
                  <a:lnTo>
                    <a:pt x="3203435" y="449999"/>
                  </a:lnTo>
                  <a:lnTo>
                    <a:pt x="3203435" y="89999"/>
                  </a:lnTo>
                  <a:lnTo>
                    <a:pt x="3196362" y="54967"/>
                  </a:lnTo>
                  <a:lnTo>
                    <a:pt x="3177074" y="26360"/>
                  </a:lnTo>
                  <a:lnTo>
                    <a:pt x="3148467" y="7072"/>
                  </a:lnTo>
                  <a:lnTo>
                    <a:pt x="3113435" y="0"/>
                  </a:lnTo>
                  <a:close/>
                </a:path>
              </a:pathLst>
            </a:custGeom>
            <a:solidFill>
              <a:srgbClr val="FF9575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7832" y="76964"/>
              <a:ext cx="3203575" cy="540385"/>
            </a:xfrm>
            <a:custGeom>
              <a:avLst/>
              <a:gdLst/>
              <a:ahLst/>
              <a:cxnLst/>
              <a:rect l="l" t="t" r="r" b="b"/>
              <a:pathLst>
                <a:path w="3203575" h="540385">
                  <a:moveTo>
                    <a:pt x="90000" y="0"/>
                  </a:move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90000"/>
                  </a:lnTo>
                  <a:lnTo>
                    <a:pt x="0" y="449998"/>
                  </a:lnTo>
                  <a:lnTo>
                    <a:pt x="7072" y="485030"/>
                  </a:lnTo>
                  <a:lnTo>
                    <a:pt x="26360" y="513637"/>
                  </a:lnTo>
                  <a:lnTo>
                    <a:pt x="54967" y="532925"/>
                  </a:lnTo>
                  <a:lnTo>
                    <a:pt x="90000" y="539998"/>
                  </a:lnTo>
                  <a:lnTo>
                    <a:pt x="3113435" y="539998"/>
                  </a:lnTo>
                  <a:lnTo>
                    <a:pt x="3148467" y="532925"/>
                  </a:lnTo>
                  <a:lnTo>
                    <a:pt x="3177074" y="513637"/>
                  </a:lnTo>
                  <a:lnTo>
                    <a:pt x="3196362" y="485030"/>
                  </a:lnTo>
                  <a:lnTo>
                    <a:pt x="3203435" y="449998"/>
                  </a:lnTo>
                  <a:lnTo>
                    <a:pt x="3203435" y="90000"/>
                  </a:lnTo>
                  <a:lnTo>
                    <a:pt x="3196362" y="54967"/>
                  </a:lnTo>
                  <a:lnTo>
                    <a:pt x="3177074" y="26360"/>
                  </a:lnTo>
                  <a:lnTo>
                    <a:pt x="3148467" y="7072"/>
                  </a:lnTo>
                  <a:lnTo>
                    <a:pt x="3113435" y="0"/>
                  </a:lnTo>
                  <a:lnTo>
                    <a:pt x="90000" y="0"/>
                  </a:lnTo>
                  <a:close/>
                </a:path>
              </a:pathLst>
            </a:custGeom>
            <a:ln w="12701">
              <a:solidFill>
                <a:srgbClr val="FF9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90350" y="227076"/>
            <a:ext cx="2437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91"/>
                </a:solidFill>
              </a:rPr>
              <a:t>Je</a:t>
            </a:r>
            <a:r>
              <a:rPr sz="1400" spc="-40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recherche</a:t>
            </a:r>
            <a:r>
              <a:rPr sz="1400" spc="-3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des</a:t>
            </a:r>
            <a:r>
              <a:rPr sz="1400" spc="-35" dirty="0">
                <a:solidFill>
                  <a:srgbClr val="000091"/>
                </a:solidFill>
              </a:rPr>
              <a:t> </a:t>
            </a:r>
            <a:r>
              <a:rPr sz="1400" spc="-5" dirty="0">
                <a:solidFill>
                  <a:srgbClr val="000091"/>
                </a:solidFill>
              </a:rPr>
              <a:t>formations</a:t>
            </a:r>
            <a:endParaRPr sz="1400"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625" y="1537252"/>
            <a:ext cx="4384263" cy="230173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599"/>
            <a:ext cx="8305800" cy="4571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831" y="775715"/>
            <a:ext cx="8337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91"/>
                </a:solidFill>
              </a:rPr>
              <a:t>Un</a:t>
            </a:r>
            <a:r>
              <a:rPr spc="-5" dirty="0">
                <a:solidFill>
                  <a:srgbClr val="000091"/>
                </a:solidFill>
              </a:rPr>
              <a:t> moteur</a:t>
            </a:r>
            <a:r>
              <a:rPr spc="-10" dirty="0">
                <a:solidFill>
                  <a:srgbClr val="000091"/>
                </a:solidFill>
              </a:rPr>
              <a:t> </a:t>
            </a:r>
            <a:r>
              <a:rPr dirty="0">
                <a:solidFill>
                  <a:srgbClr val="000091"/>
                </a:solidFill>
              </a:rPr>
              <a:t>de</a:t>
            </a:r>
            <a:r>
              <a:rPr spc="-10" dirty="0">
                <a:solidFill>
                  <a:srgbClr val="000091"/>
                </a:solidFill>
              </a:rPr>
              <a:t> </a:t>
            </a:r>
            <a:r>
              <a:rPr spc="-5" dirty="0">
                <a:solidFill>
                  <a:srgbClr val="000091"/>
                </a:solidFill>
              </a:rPr>
              <a:t>recherche des</a:t>
            </a:r>
            <a:r>
              <a:rPr spc="-10" dirty="0">
                <a:solidFill>
                  <a:srgbClr val="000091"/>
                </a:solidFill>
              </a:rPr>
              <a:t> </a:t>
            </a:r>
            <a:r>
              <a:rPr spc="-5" dirty="0">
                <a:solidFill>
                  <a:srgbClr val="000091"/>
                </a:solidFill>
              </a:rPr>
              <a:t>formations</a:t>
            </a:r>
            <a:r>
              <a:rPr spc="-10" dirty="0">
                <a:solidFill>
                  <a:srgbClr val="000091"/>
                </a:solidFill>
              </a:rPr>
              <a:t> </a:t>
            </a:r>
            <a:r>
              <a:rPr spc="-5" dirty="0">
                <a:solidFill>
                  <a:srgbClr val="000091"/>
                </a:solidFill>
              </a:rPr>
              <a:t>plus simple</a:t>
            </a:r>
            <a:r>
              <a:rPr spc="-10" dirty="0">
                <a:solidFill>
                  <a:srgbClr val="000091"/>
                </a:solidFill>
              </a:rPr>
              <a:t> </a:t>
            </a:r>
            <a:r>
              <a:rPr dirty="0">
                <a:solidFill>
                  <a:srgbClr val="000091"/>
                </a:solidFill>
              </a:rPr>
              <a:t>pour</a:t>
            </a:r>
            <a:r>
              <a:rPr spc="-10" dirty="0">
                <a:solidFill>
                  <a:srgbClr val="000091"/>
                </a:solidFill>
              </a:rPr>
              <a:t> visualiser</a:t>
            </a:r>
            <a:r>
              <a:rPr spc="30" dirty="0">
                <a:solidFill>
                  <a:srgbClr val="000091"/>
                </a:solidFill>
              </a:rPr>
              <a:t> </a:t>
            </a:r>
            <a:r>
              <a:rPr sz="2600" b="0" dirty="0">
                <a:solidFill>
                  <a:srgbClr val="000091"/>
                </a:solidFill>
                <a:latin typeface="Arial MT"/>
                <a:cs typeface="Arial MT"/>
              </a:rPr>
              <a:t>: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076" y="2350672"/>
            <a:ext cx="1727200" cy="177800"/>
          </a:xfrm>
          <a:custGeom>
            <a:avLst/>
            <a:gdLst/>
            <a:ahLst/>
            <a:cxnLst/>
            <a:rect l="l" t="t" r="r" b="b"/>
            <a:pathLst>
              <a:path w="1727200" h="177800">
                <a:moveTo>
                  <a:pt x="1727199" y="0"/>
                </a:moveTo>
                <a:lnTo>
                  <a:pt x="0" y="0"/>
                </a:lnTo>
                <a:lnTo>
                  <a:pt x="0" y="177800"/>
                </a:lnTo>
                <a:lnTo>
                  <a:pt x="1727199" y="177800"/>
                </a:lnTo>
                <a:lnTo>
                  <a:pt x="17271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831" y="13863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&gt;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076" y="1410872"/>
            <a:ext cx="2786380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statut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(public/privé)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31" y="18435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&gt;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076" y="1855372"/>
            <a:ext cx="1529080" cy="1905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places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7651" y="1843532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831" y="2325116"/>
            <a:ext cx="3369310" cy="982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2245" marR="5080" indent="-169545">
              <a:lnSpc>
                <a:spcPct val="100800"/>
              </a:lnSpc>
              <a:spcBef>
                <a:spcPts val="85"/>
              </a:spcBef>
              <a:buClr>
                <a:srgbClr val="FF0000"/>
              </a:buClr>
              <a:buFont typeface="Arial MT"/>
              <a:buChar char="&gt;"/>
              <a:tabLst>
                <a:tab pos="18224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taux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d'accès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en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200" spc="-10" dirty="0">
                <a:latin typeface="Arial MT"/>
                <a:cs typeface="Arial MT"/>
              </a:rPr>
              <a:t>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c'est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à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dire 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proportion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candidats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 ont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recevoir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proposition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d'admission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 phase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</a:t>
            </a:r>
            <a:endParaRPr sz="1200">
              <a:latin typeface="Arial MT"/>
              <a:cs typeface="Arial MT"/>
            </a:endParaRPr>
          </a:p>
          <a:p>
            <a:pPr marL="191770" marR="113664">
              <a:lnSpc>
                <a:spcPct val="103299"/>
              </a:lnSpc>
              <a:spcBef>
                <a:spcPts val="219"/>
              </a:spcBef>
            </a:pPr>
            <a:r>
              <a:rPr sz="1200" spc="-5" dirty="0">
                <a:latin typeface="Arial MT"/>
                <a:cs typeface="Arial MT"/>
              </a:rPr>
              <a:t>Ce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taux d’accès est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désormais déclinable par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type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baccalauréat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261" y="3568700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&gt;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506" y="3595272"/>
            <a:ext cx="3057525" cy="1778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suggestions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formations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similaires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806" y="3748532"/>
            <a:ext cx="146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pour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élargir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choix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2741" y="1583969"/>
            <a:ext cx="5018730" cy="225296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2658</Words>
  <Application>Microsoft Office PowerPoint</Application>
  <PresentationFormat>Affichage à l'écran (16:9)</PresentationFormat>
  <Paragraphs>247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MT</vt:lpstr>
      <vt:lpstr>Calibri</vt:lpstr>
      <vt:lpstr>Courier New</vt:lpstr>
      <vt:lpstr>Lucida Sans Unicode</vt:lpstr>
      <vt:lpstr>Times New Roman</vt:lpstr>
      <vt:lpstr>Wingdings</vt:lpstr>
      <vt:lpstr>Office Theme</vt:lpstr>
      <vt:lpstr>Présentation PowerPoint</vt:lpstr>
      <vt:lpstr>Présentation PowerPoint</vt:lpstr>
      <vt:lpstr>LE BON REFLEXE : S’INFORMER, ECHANGER</vt:lpstr>
      <vt:lpstr>Les formations disponibles</vt:lpstr>
      <vt:lpstr>Focus sur les formations en apprentissage</vt:lpstr>
      <vt:lpstr>Focus sur l’accompagnement des candidats en situation de  handicap ou atteints d’un trouble de santé invalidant</vt:lpstr>
      <vt:lpstr>Focus sur le secteur géographique (1/2)</vt:lpstr>
      <vt:lpstr>Je recherche des formations</vt:lpstr>
      <vt:lpstr>Un moteur de recherche des formations plus simple pour visualiser :</vt:lpstr>
      <vt:lpstr>Pour chaque formation, une fiche de présentation organisée en 6 rubriques clés, pour  être plus claire, plus riche, plus transparente</vt:lpstr>
      <vt:lpstr>Les modalités d’examen affichés pour chaque formation</vt:lpstr>
      <vt:lpstr>Consolider votre projet d’orientation</vt:lpstr>
      <vt:lpstr>Présentation PowerPoint</vt:lpstr>
      <vt:lpstr>À partir du 18 janvier 2023</vt:lpstr>
      <vt:lpstr>Les principales règles à retenir</vt:lpstr>
      <vt:lpstr>Les éléments transmis aux formations du supérieur</vt:lpstr>
      <vt:lpstr>Jusqu’au 6 avril 2023 inclus</vt:lpstr>
      <vt:lpstr>Les éléments constitutifs de votre dossier : bulletins scolaires et notes du  baccalauréat</vt:lpstr>
      <vt:lpstr>Les éléments transmis aux  formations du supérieur</vt:lpstr>
      <vt:lpstr>Présentation PowerPoint</vt:lpstr>
      <vt:lpstr>5 conseils pour aborder sereinement la procédure</vt:lpstr>
      <vt:lpstr>Des solutions pour les candidats qui n’ont pas reçu de proposition  d’admission</vt:lpstr>
      <vt:lpstr>Des services pour vous informer et répondre à vos questions tout  au long de la procédure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commentairesRéuParents terminales JOLIOT 2-PARCOURSUP-2023- Janvier 23.PSYEN-CIO</dc:title>
  <dc:creator>CIO</dc:creator>
  <cp:lastModifiedBy>VENUTI ERIC</cp:lastModifiedBy>
  <cp:revision>3</cp:revision>
  <dcterms:created xsi:type="dcterms:W3CDTF">2023-03-03T07:08:53Z</dcterms:created>
  <dcterms:modified xsi:type="dcterms:W3CDTF">2023-03-06T09:25:01Z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2023-03-03T00:00:00Z</vt:filetime>
  </property>
</Properties>
</file>