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257" r:id="rId7"/>
    <p:sldId id="297" r:id="rId8"/>
    <p:sldId id="259" r:id="rId9"/>
    <p:sldId id="280" r:id="rId10"/>
    <p:sldId id="270" r:id="rId11"/>
    <p:sldId id="275" r:id="rId12"/>
    <p:sldId id="296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5959"/>
    <a:srgbClr val="7F7F7F"/>
    <a:srgbClr val="A6A6A6"/>
    <a:srgbClr val="BFBFBF"/>
    <a:srgbClr val="465359"/>
    <a:srgbClr val="757575"/>
    <a:srgbClr val="8B8B8B"/>
    <a:srgbClr val="B0B0B0"/>
    <a:srgbClr val="D3D3D3"/>
    <a:srgbClr val="EBEB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3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F4366289-7251-4248-8185-9FEDE67FE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A911AAB-DA95-4CED-94BD-874BA439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4CAD43-79F9-425B-B576-CD3AB1183E30}" type="datetime1">
              <a:rPr lang="fr-FR" smtClean="0"/>
              <a:pPr rtl="0"/>
              <a:t>31/01/2022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96222C7-E745-4972-ADB2-26864641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F0AA558-CC6A-4543-8082-2ECED10B3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EEF11-4551-44CC-8138-2C9C44119EA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84764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9F90C3-7814-4A96-BE98-E4A03AC06322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C8E5D6-E240-4AB4-B03F-F45C58F87E6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4120306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4C8E5D6-E240-4AB4-B03F-F45C58F87E64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9154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4C8E5D6-E240-4AB4-B03F-F45C58F87E64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7205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4C8E5D6-E240-4AB4-B03F-F45C58F87E64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3857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4C8E5D6-E240-4AB4-B03F-F45C58F87E64}" type="slidenum">
              <a:rPr lang="fr-FR" smtClean="0"/>
              <a:pPr rtl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4769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4C8E5D6-E240-4AB4-B03F-F45C58F87E64}" type="slidenum">
              <a:rPr lang="fr-FR" smtClean="0"/>
              <a:pPr rtl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694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4C8E5D6-E240-4AB4-B03F-F45C58F87E64}" type="slidenum">
              <a:rPr lang="fr-FR" smtClean="0"/>
              <a:pPr rtl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9340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4C8E5D6-E240-4AB4-B03F-F45C58F87E64}" type="slidenum">
              <a:rPr lang="fr-FR" smtClean="0"/>
              <a:pPr rtl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0958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4C8E5D6-E240-4AB4-B03F-F45C58F87E64}" type="slidenum">
              <a:rPr lang="fr-FR" smtClean="0"/>
              <a:pPr rtl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4332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4C8E5D6-E240-4AB4-B03F-F45C58F87E64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8976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0BE95E-E6DD-4D81-8C0E-1004902E54FE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8397B98-AA51-4B6D-B474-8492A22A4503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9" name="Espace réservé d’image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Rectangle 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" name="Rectangle 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2988377"/>
            <a:ext cx="2492830" cy="557784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472" y="2988377"/>
            <a:ext cx="249283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9138807" y="2988377"/>
            <a:ext cx="249283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0" name="Espace réservé du contenu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1" name="Rectangle 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258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087FC4-BDFD-4152-A22F-B4E74C201F92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30145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 rtl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AA511B19-8796-4025-AEDC-D1E0CACD0612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78919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00927" y="709565"/>
            <a:ext cx="6650991" cy="699407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rtlCol="0"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5B883C53-8076-477A-908F-4A67CC527BA6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3657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’image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Icône filigrane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’image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Icône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rtlCol="0"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DCEDAF7C-3376-4EE6-BD8D-5652BC979159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412417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rtlCol="0"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796CD66-4680-4CC3-A3F9-18367F98F8DD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2" name="Rectangle 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4595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521A41-3F5A-48D0-AF3B-2F216D52EC16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29634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82A1C0-46F4-4109-876F-43A7280B7530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11559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 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3B9790-8F23-4331-AEEF-237362EA8BF0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1868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d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Rectangle 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2" name="Rectangle 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191" y="4220835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42833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C0292F-8ABB-4C95-A739-1E2E7466A0BB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9616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 rtl="0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E37105-CED5-4C81-BB86-3FE79FB5D044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770745-E78C-4045-B940-025A8E32A3E0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1" y="2905648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1194" y="3580809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416039" y="2905649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6037" y="3580809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EBC503-F6E1-4929-986C-E5BE5DC4D111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D38079-9A1C-4E85-B0C6-6793F2D364AD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xmlns="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94070D-8484-4B7B-ADE0-4CCDD6380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25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rtlCol="0"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00 %</a:t>
            </a:r>
          </a:p>
        </p:txBody>
      </p:sp>
      <p:sp>
        <p:nvSpPr>
          <p:cNvPr id="26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rtlCol="0"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rtlCol="0"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00 %</a:t>
            </a:r>
          </a:p>
        </p:txBody>
      </p:sp>
      <p:sp>
        <p:nvSpPr>
          <p:cNvPr id="28" name="Espace réservé du contenu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rtlCol="0"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rtlCol="0"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00 %</a:t>
            </a:r>
          </a:p>
        </p:txBody>
      </p:sp>
      <p:sp>
        <p:nvSpPr>
          <p:cNvPr id="3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rtlCol="0"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rtlCol="0"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00 %</a:t>
            </a:r>
          </a:p>
        </p:txBody>
      </p:sp>
      <p:sp>
        <p:nvSpPr>
          <p:cNvPr id="32" name="Espace réservé du contenu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rtlCol="0"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xmlns="" val="24255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C7B80592-F502-47C8-9681-2B607C8B1B09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9" name="Espace réservé d’image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0" name="Rectangle 9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 10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 11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952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0E61120-F2A3-41F3-AF63-B735096E642F}" type="datetime1">
              <a:rPr lang="fr-FR" noProof="0" smtClean="0"/>
              <a:pPr rtl="0"/>
              <a:t>31/01/2022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92" r:id="rId8"/>
    <p:sldLayoutId id="2147483690" r:id="rId9"/>
    <p:sldLayoutId id="2147483691" r:id="rId10"/>
    <p:sldLayoutId id="2147483679" r:id="rId11"/>
    <p:sldLayoutId id="2147483680" r:id="rId12"/>
    <p:sldLayoutId id="2147483688" r:id="rId13"/>
    <p:sldLayoutId id="2147483686" r:id="rId14"/>
    <p:sldLayoutId id="2147483689" r:id="rId15"/>
    <p:sldLayoutId id="2147483683" r:id="rId16"/>
    <p:sldLayoutId id="2147483681" r:id="rId17"/>
    <p:sldLayoutId id="214748368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eduscol.education.fr/759/baccalaureat-technologique-serie-sciences-et-technologies-du-management-et-de-la-gestion-stm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C1FA8F66-3B85-411D-A2A6-A50DF3026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11" name="Espace réservé d’image 10" descr="Groupe d’employés en pleine collaboration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179E790-E691-4202-B7FA-62924FC8D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65EE0A0-4DA6-4AA2-A475-14DB03C55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sz="4000" dirty="0">
                <a:solidFill>
                  <a:schemeClr val="tx1"/>
                </a:solidFill>
              </a:rPr>
              <a:t>ATELIER D’ORIENTATION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09598" y="5504576"/>
            <a:ext cx="10965142" cy="447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dirty="0"/>
              <a:t>Présentation de la filière STMG – Sciences et Technologies du Management et de la Gestion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65333" y="548640"/>
            <a:ext cx="5286586" cy="5826033"/>
          </a:xfrm>
        </p:spPr>
        <p:txBody>
          <a:bodyPr rtlCol="0">
            <a:noAutofit/>
          </a:bodyPr>
          <a:lstStyle/>
          <a:p>
            <a:pPr rtl="0"/>
            <a:r>
              <a:rPr lang="fr-FR" sz="1600" b="1" dirty="0">
                <a:solidFill>
                  <a:schemeClr val="accent1"/>
                </a:solidFill>
              </a:rPr>
              <a:t>Ce qu’on y apprend</a:t>
            </a:r>
          </a:p>
          <a:p>
            <a:pPr marL="744538" indent="-304800" rtl="0"/>
            <a:r>
              <a:rPr lang="fr-FR" sz="1200" dirty="0"/>
              <a:t>Pôle général</a:t>
            </a:r>
          </a:p>
          <a:p>
            <a:pPr marL="744538" indent="-304800" rtl="0"/>
            <a:r>
              <a:rPr lang="fr-FR" sz="1200" dirty="0"/>
              <a:t>Pôle gestion &amp; management</a:t>
            </a:r>
          </a:p>
          <a:p>
            <a:pPr marL="744538" indent="-304800" rtl="0"/>
            <a:r>
              <a:rPr lang="fr-FR" sz="1200" dirty="0"/>
              <a:t>Pôle juridique et économique</a:t>
            </a:r>
          </a:p>
          <a:p>
            <a:pPr marL="439738" indent="0" rtl="0">
              <a:buNone/>
            </a:pPr>
            <a:endParaRPr lang="fr-FR" sz="1200" dirty="0"/>
          </a:p>
          <a:p>
            <a:pPr rtl="0"/>
            <a:r>
              <a:rPr lang="fr-FR" sz="1600" b="1" dirty="0">
                <a:solidFill>
                  <a:schemeClr val="accent1"/>
                </a:solidFill>
              </a:rPr>
              <a:t>Les volumes horaires</a:t>
            </a:r>
          </a:p>
          <a:p>
            <a:pPr marL="744538" indent="-304800" rtl="0"/>
            <a:r>
              <a:rPr lang="fr-FR" sz="1200" dirty="0"/>
              <a:t>En classe de Première</a:t>
            </a:r>
          </a:p>
          <a:p>
            <a:pPr marL="744538" indent="-304800" rtl="0"/>
            <a:r>
              <a:rPr lang="fr-FR" sz="1200" dirty="0"/>
              <a:t>En classe de Terminale</a:t>
            </a:r>
          </a:p>
          <a:p>
            <a:pPr marL="439738" indent="0" rtl="0">
              <a:buNone/>
            </a:pPr>
            <a:endParaRPr lang="fr-FR" sz="1200" dirty="0"/>
          </a:p>
          <a:p>
            <a:pPr rtl="0"/>
            <a:r>
              <a:rPr lang="fr-FR" sz="1600" b="1" dirty="0">
                <a:solidFill>
                  <a:schemeClr val="accent1"/>
                </a:solidFill>
              </a:rPr>
              <a:t>Les coefficients</a:t>
            </a:r>
          </a:p>
          <a:p>
            <a:pPr marL="0" indent="0" rtl="0">
              <a:buNone/>
            </a:pPr>
            <a:endParaRPr lang="fr-FR" sz="1600" b="1" dirty="0">
              <a:solidFill>
                <a:schemeClr val="accent1"/>
              </a:solidFill>
            </a:endParaRPr>
          </a:p>
          <a:p>
            <a:pPr rtl="0"/>
            <a:r>
              <a:rPr lang="fr-FR" sz="1600" b="1" dirty="0">
                <a:solidFill>
                  <a:schemeClr val="accent1"/>
                </a:solidFill>
              </a:rPr>
              <a:t>Le profil recherché</a:t>
            </a:r>
          </a:p>
          <a:p>
            <a:pPr marL="744538" indent="-304800" rtl="0"/>
            <a:r>
              <a:rPr lang="fr-FR" sz="1200" dirty="0"/>
              <a:t>Les compétences clés</a:t>
            </a:r>
          </a:p>
          <a:p>
            <a:pPr marL="744538" indent="-304800" rtl="0"/>
            <a:r>
              <a:rPr lang="fr-FR" sz="1200" dirty="0"/>
              <a:t>Quelques exemples de débouchés après STMG</a:t>
            </a:r>
          </a:p>
        </p:txBody>
      </p:sp>
      <p:grpSp>
        <p:nvGrpSpPr>
          <p:cNvPr id="6" name="Groupe 89" descr="icône de coche avec crayon"/>
          <p:cNvGrpSpPr>
            <a:grpSpLocks noChangeAspect="1"/>
          </p:cNvGrpSpPr>
          <p:nvPr/>
        </p:nvGrpSpPr>
        <p:grpSpPr bwMode="auto">
          <a:xfrm>
            <a:off x="5519544" y="5061159"/>
            <a:ext cx="589100" cy="589100"/>
            <a:chOff x="6539" y="440"/>
            <a:chExt cx="426" cy="426"/>
          </a:xfrm>
          <a:solidFill>
            <a:schemeClr val="accent1"/>
          </a:solidFill>
        </p:grpSpPr>
        <p:sp>
          <p:nvSpPr>
            <p:cNvPr id="7" name="Forme libre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" name="Forme libre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" name="Forme libre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6" name="Groupe 40" descr="jumelles "/>
          <p:cNvGrpSpPr>
            <a:grpSpLocks noChangeAspect="1"/>
          </p:cNvGrpSpPr>
          <p:nvPr/>
        </p:nvGrpSpPr>
        <p:grpSpPr bwMode="auto">
          <a:xfrm>
            <a:off x="5547966" y="1237228"/>
            <a:ext cx="530860" cy="491076"/>
            <a:chOff x="3438" y="454"/>
            <a:chExt cx="427" cy="395"/>
          </a:xfrm>
          <a:solidFill>
            <a:schemeClr val="accent1"/>
          </a:solidFill>
        </p:grpSpPr>
        <p:sp>
          <p:nvSpPr>
            <p:cNvPr id="17" name="Forme libre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" name="Forme libre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6" name="Forme libre 5" descr="icône de flèches"/>
          <p:cNvSpPr>
            <a:spLocks noChangeAspect="1" noEditPoints="1"/>
          </p:cNvSpPr>
          <p:nvPr/>
        </p:nvSpPr>
        <p:spPr bwMode="auto">
          <a:xfrm>
            <a:off x="5498818" y="2496605"/>
            <a:ext cx="563264" cy="609840"/>
          </a:xfrm>
          <a:custGeom>
            <a:avLst/>
            <a:gdLst>
              <a:gd name="T0" fmla="*/ 424 w 561"/>
              <a:gd name="T1" fmla="*/ 592 h 606"/>
              <a:gd name="T2" fmla="*/ 437 w 561"/>
              <a:gd name="T3" fmla="*/ 501 h 606"/>
              <a:gd name="T4" fmla="*/ 497 w 561"/>
              <a:gd name="T5" fmla="*/ 498 h 606"/>
              <a:gd name="T6" fmla="*/ 291 w 561"/>
              <a:gd name="T7" fmla="*/ 446 h 606"/>
              <a:gd name="T8" fmla="*/ 271 w 561"/>
              <a:gd name="T9" fmla="*/ 428 h 606"/>
              <a:gd name="T10" fmla="*/ 375 w 561"/>
              <a:gd name="T11" fmla="*/ 314 h 606"/>
              <a:gd name="T12" fmla="*/ 526 w 561"/>
              <a:gd name="T13" fmla="*/ 491 h 606"/>
              <a:gd name="T14" fmla="*/ 509 w 561"/>
              <a:gd name="T15" fmla="*/ 524 h 606"/>
              <a:gd name="T16" fmla="*/ 451 w 561"/>
              <a:gd name="T17" fmla="*/ 528 h 606"/>
              <a:gd name="T18" fmla="*/ 437 w 561"/>
              <a:gd name="T19" fmla="*/ 606 h 606"/>
              <a:gd name="T20" fmla="*/ 205 w 561"/>
              <a:gd name="T21" fmla="*/ 587 h 606"/>
              <a:gd name="T22" fmla="*/ 218 w 561"/>
              <a:gd name="T23" fmla="*/ 329 h 606"/>
              <a:gd name="T24" fmla="*/ 278 w 561"/>
              <a:gd name="T25" fmla="*/ 326 h 606"/>
              <a:gd name="T26" fmla="*/ 33 w 561"/>
              <a:gd name="T27" fmla="*/ 326 h 606"/>
              <a:gd name="T28" fmla="*/ 93 w 561"/>
              <a:gd name="T29" fmla="*/ 329 h 606"/>
              <a:gd name="T30" fmla="*/ 107 w 561"/>
              <a:gd name="T31" fmla="*/ 515 h 606"/>
              <a:gd name="T32" fmla="*/ 80 w 561"/>
              <a:gd name="T33" fmla="*/ 515 h 606"/>
              <a:gd name="T34" fmla="*/ 31 w 561"/>
              <a:gd name="T35" fmla="*/ 357 h 606"/>
              <a:gd name="T36" fmla="*/ 6 w 561"/>
              <a:gd name="T37" fmla="*/ 337 h 606"/>
              <a:gd name="T38" fmla="*/ 145 w 561"/>
              <a:gd name="T39" fmla="*/ 147 h 606"/>
              <a:gd name="T40" fmla="*/ 307 w 561"/>
              <a:gd name="T41" fmla="*/ 319 h 606"/>
              <a:gd name="T42" fmla="*/ 290 w 561"/>
              <a:gd name="T43" fmla="*/ 353 h 606"/>
              <a:gd name="T44" fmla="*/ 232 w 561"/>
              <a:gd name="T45" fmla="*/ 357 h 606"/>
              <a:gd name="T46" fmla="*/ 218 w 561"/>
              <a:gd name="T47" fmla="*/ 600 h 606"/>
              <a:gd name="T48" fmla="*/ 455 w 561"/>
              <a:gd name="T49" fmla="*/ 359 h 606"/>
              <a:gd name="T50" fmla="*/ 468 w 561"/>
              <a:gd name="T51" fmla="*/ 189 h 606"/>
              <a:gd name="T52" fmla="*/ 528 w 561"/>
              <a:gd name="T53" fmla="*/ 186 h 606"/>
              <a:gd name="T54" fmla="*/ 283 w 561"/>
              <a:gd name="T55" fmla="*/ 186 h 606"/>
              <a:gd name="T56" fmla="*/ 343 w 561"/>
              <a:gd name="T57" fmla="*/ 189 h 606"/>
              <a:gd name="T58" fmla="*/ 357 w 561"/>
              <a:gd name="T59" fmla="*/ 280 h 606"/>
              <a:gd name="T60" fmla="*/ 330 w 561"/>
              <a:gd name="T61" fmla="*/ 280 h 606"/>
              <a:gd name="T62" fmla="*/ 281 w 561"/>
              <a:gd name="T63" fmla="*/ 216 h 606"/>
              <a:gd name="T64" fmla="*/ 256 w 561"/>
              <a:gd name="T65" fmla="*/ 196 h 606"/>
              <a:gd name="T66" fmla="*/ 395 w 561"/>
              <a:gd name="T67" fmla="*/ 6 h 606"/>
              <a:gd name="T68" fmla="*/ 557 w 561"/>
              <a:gd name="T69" fmla="*/ 178 h 606"/>
              <a:gd name="T70" fmla="*/ 540 w 561"/>
              <a:gd name="T71" fmla="*/ 212 h 606"/>
              <a:gd name="T72" fmla="*/ 482 w 561"/>
              <a:gd name="T73" fmla="*/ 216 h 606"/>
              <a:gd name="T74" fmla="*/ 468 w 561"/>
              <a:gd name="T75" fmla="*/ 37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1" h="606">
                <a:moveTo>
                  <a:pt x="437" y="606"/>
                </a:moveTo>
                <a:cubicBezTo>
                  <a:pt x="430" y="606"/>
                  <a:pt x="424" y="600"/>
                  <a:pt x="424" y="592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07"/>
                  <a:pt x="430" y="501"/>
                  <a:pt x="437" y="501"/>
                </a:cubicBezTo>
                <a:cubicBezTo>
                  <a:pt x="494" y="501"/>
                  <a:pt x="494" y="501"/>
                  <a:pt x="494" y="501"/>
                </a:cubicBezTo>
                <a:cubicBezTo>
                  <a:pt x="497" y="498"/>
                  <a:pt x="497" y="498"/>
                  <a:pt x="497" y="498"/>
                </a:cubicBezTo>
                <a:cubicBezTo>
                  <a:pt x="374" y="348"/>
                  <a:pt x="374" y="348"/>
                  <a:pt x="374" y="348"/>
                </a:cubicBezTo>
                <a:cubicBezTo>
                  <a:pt x="291" y="446"/>
                  <a:pt x="291" y="446"/>
                  <a:pt x="291" y="446"/>
                </a:cubicBezTo>
                <a:cubicBezTo>
                  <a:pt x="286" y="451"/>
                  <a:pt x="278" y="452"/>
                  <a:pt x="272" y="447"/>
                </a:cubicBezTo>
                <a:cubicBezTo>
                  <a:pt x="266" y="442"/>
                  <a:pt x="266" y="434"/>
                  <a:pt x="271" y="428"/>
                </a:cubicBezTo>
                <a:cubicBezTo>
                  <a:pt x="364" y="319"/>
                  <a:pt x="364" y="319"/>
                  <a:pt x="364" y="319"/>
                </a:cubicBezTo>
                <a:cubicBezTo>
                  <a:pt x="367" y="316"/>
                  <a:pt x="371" y="315"/>
                  <a:pt x="375" y="314"/>
                </a:cubicBezTo>
                <a:cubicBezTo>
                  <a:pt x="379" y="314"/>
                  <a:pt x="383" y="316"/>
                  <a:pt x="385" y="319"/>
                </a:cubicBezTo>
                <a:cubicBezTo>
                  <a:pt x="526" y="491"/>
                  <a:pt x="526" y="491"/>
                  <a:pt x="526" y="491"/>
                </a:cubicBezTo>
                <a:cubicBezTo>
                  <a:pt x="530" y="496"/>
                  <a:pt x="530" y="504"/>
                  <a:pt x="525" y="509"/>
                </a:cubicBezTo>
                <a:cubicBezTo>
                  <a:pt x="509" y="524"/>
                  <a:pt x="509" y="524"/>
                  <a:pt x="509" y="524"/>
                </a:cubicBezTo>
                <a:cubicBezTo>
                  <a:pt x="507" y="527"/>
                  <a:pt x="503" y="528"/>
                  <a:pt x="500" y="528"/>
                </a:cubicBezTo>
                <a:cubicBezTo>
                  <a:pt x="451" y="528"/>
                  <a:pt x="451" y="528"/>
                  <a:pt x="451" y="528"/>
                </a:cubicBezTo>
                <a:cubicBezTo>
                  <a:pt x="451" y="592"/>
                  <a:pt x="451" y="592"/>
                  <a:pt x="451" y="592"/>
                </a:cubicBezTo>
                <a:cubicBezTo>
                  <a:pt x="451" y="600"/>
                  <a:pt x="445" y="606"/>
                  <a:pt x="437" y="606"/>
                </a:cubicBezTo>
                <a:close/>
                <a:moveTo>
                  <a:pt x="218" y="600"/>
                </a:moveTo>
                <a:cubicBezTo>
                  <a:pt x="211" y="600"/>
                  <a:pt x="205" y="594"/>
                  <a:pt x="205" y="587"/>
                </a:cubicBezTo>
                <a:cubicBezTo>
                  <a:pt x="205" y="343"/>
                  <a:pt x="205" y="343"/>
                  <a:pt x="205" y="343"/>
                </a:cubicBezTo>
                <a:cubicBezTo>
                  <a:pt x="205" y="336"/>
                  <a:pt x="211" y="329"/>
                  <a:pt x="218" y="329"/>
                </a:cubicBezTo>
                <a:cubicBezTo>
                  <a:pt x="275" y="329"/>
                  <a:pt x="275" y="329"/>
                  <a:pt x="275" y="329"/>
                </a:cubicBezTo>
                <a:cubicBezTo>
                  <a:pt x="278" y="326"/>
                  <a:pt x="278" y="326"/>
                  <a:pt x="278" y="326"/>
                </a:cubicBezTo>
                <a:cubicBezTo>
                  <a:pt x="156" y="177"/>
                  <a:pt x="156" y="177"/>
                  <a:pt x="156" y="177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6" y="329"/>
                  <a:pt x="36" y="329"/>
                  <a:pt x="36" y="329"/>
                </a:cubicBezTo>
                <a:cubicBezTo>
                  <a:pt x="93" y="329"/>
                  <a:pt x="93" y="329"/>
                  <a:pt x="93" y="329"/>
                </a:cubicBezTo>
                <a:cubicBezTo>
                  <a:pt x="101" y="329"/>
                  <a:pt x="107" y="336"/>
                  <a:pt x="107" y="343"/>
                </a:cubicBezTo>
                <a:cubicBezTo>
                  <a:pt x="107" y="515"/>
                  <a:pt x="107" y="515"/>
                  <a:pt x="107" y="515"/>
                </a:cubicBezTo>
                <a:cubicBezTo>
                  <a:pt x="107" y="522"/>
                  <a:pt x="101" y="528"/>
                  <a:pt x="93" y="528"/>
                </a:cubicBezTo>
                <a:cubicBezTo>
                  <a:pt x="86" y="528"/>
                  <a:pt x="80" y="522"/>
                  <a:pt x="80" y="515"/>
                </a:cubicBezTo>
                <a:cubicBezTo>
                  <a:pt x="80" y="357"/>
                  <a:pt x="80" y="357"/>
                  <a:pt x="80" y="357"/>
                </a:cubicBezTo>
                <a:cubicBezTo>
                  <a:pt x="31" y="357"/>
                  <a:pt x="31" y="357"/>
                  <a:pt x="31" y="357"/>
                </a:cubicBezTo>
                <a:cubicBezTo>
                  <a:pt x="27" y="357"/>
                  <a:pt x="24" y="355"/>
                  <a:pt x="21" y="353"/>
                </a:cubicBezTo>
                <a:cubicBezTo>
                  <a:pt x="6" y="337"/>
                  <a:pt x="6" y="337"/>
                  <a:pt x="6" y="337"/>
                </a:cubicBezTo>
                <a:cubicBezTo>
                  <a:pt x="1" y="332"/>
                  <a:pt x="0" y="324"/>
                  <a:pt x="5" y="319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51" y="141"/>
                  <a:pt x="161" y="141"/>
                  <a:pt x="166" y="147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11" y="324"/>
                  <a:pt x="311" y="332"/>
                  <a:pt x="306" y="337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4" y="357"/>
                  <a:pt x="281" y="357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2" y="587"/>
                  <a:pt x="232" y="587"/>
                  <a:pt x="232" y="587"/>
                </a:cubicBezTo>
                <a:cubicBezTo>
                  <a:pt x="232" y="594"/>
                  <a:pt x="226" y="600"/>
                  <a:pt x="218" y="600"/>
                </a:cubicBezTo>
                <a:close/>
                <a:moveTo>
                  <a:pt x="468" y="372"/>
                </a:moveTo>
                <a:cubicBezTo>
                  <a:pt x="461" y="372"/>
                  <a:pt x="455" y="366"/>
                  <a:pt x="455" y="359"/>
                </a:cubicBezTo>
                <a:cubicBezTo>
                  <a:pt x="455" y="202"/>
                  <a:pt x="455" y="202"/>
                  <a:pt x="455" y="202"/>
                </a:cubicBezTo>
                <a:cubicBezTo>
                  <a:pt x="455" y="195"/>
                  <a:pt x="461" y="189"/>
                  <a:pt x="468" y="189"/>
                </a:cubicBezTo>
                <a:cubicBezTo>
                  <a:pt x="525" y="189"/>
                  <a:pt x="525" y="189"/>
                  <a:pt x="525" y="189"/>
                </a:cubicBezTo>
                <a:cubicBezTo>
                  <a:pt x="528" y="186"/>
                  <a:pt x="528" y="186"/>
                  <a:pt x="528" y="186"/>
                </a:cubicBezTo>
                <a:cubicBezTo>
                  <a:pt x="406" y="36"/>
                  <a:pt x="406" y="36"/>
                  <a:pt x="406" y="36"/>
                </a:cubicBezTo>
                <a:cubicBezTo>
                  <a:pt x="283" y="186"/>
                  <a:pt x="283" y="186"/>
                  <a:pt x="283" y="186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343" y="189"/>
                  <a:pt x="343" y="189"/>
                  <a:pt x="343" y="189"/>
                </a:cubicBezTo>
                <a:cubicBezTo>
                  <a:pt x="351" y="189"/>
                  <a:pt x="357" y="195"/>
                  <a:pt x="357" y="202"/>
                </a:cubicBezTo>
                <a:cubicBezTo>
                  <a:pt x="357" y="280"/>
                  <a:pt x="357" y="280"/>
                  <a:pt x="357" y="280"/>
                </a:cubicBezTo>
                <a:cubicBezTo>
                  <a:pt x="357" y="288"/>
                  <a:pt x="351" y="294"/>
                  <a:pt x="343" y="294"/>
                </a:cubicBezTo>
                <a:cubicBezTo>
                  <a:pt x="336" y="294"/>
                  <a:pt x="330" y="288"/>
                  <a:pt x="330" y="280"/>
                </a:cubicBezTo>
                <a:cubicBezTo>
                  <a:pt x="330" y="216"/>
                  <a:pt x="330" y="216"/>
                  <a:pt x="330" y="216"/>
                </a:cubicBezTo>
                <a:cubicBezTo>
                  <a:pt x="281" y="216"/>
                  <a:pt x="281" y="216"/>
                  <a:pt x="281" y="216"/>
                </a:cubicBezTo>
                <a:cubicBezTo>
                  <a:pt x="277" y="216"/>
                  <a:pt x="274" y="214"/>
                  <a:pt x="271" y="2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1" y="191"/>
                  <a:pt x="250" y="184"/>
                  <a:pt x="255" y="178"/>
                </a:cubicBezTo>
                <a:cubicBezTo>
                  <a:pt x="395" y="6"/>
                  <a:pt x="395" y="6"/>
                  <a:pt x="395" y="6"/>
                </a:cubicBezTo>
                <a:cubicBezTo>
                  <a:pt x="401" y="0"/>
                  <a:pt x="411" y="0"/>
                  <a:pt x="416" y="6"/>
                </a:cubicBezTo>
                <a:cubicBezTo>
                  <a:pt x="557" y="178"/>
                  <a:pt x="557" y="178"/>
                  <a:pt x="557" y="178"/>
                </a:cubicBezTo>
                <a:cubicBezTo>
                  <a:pt x="561" y="184"/>
                  <a:pt x="561" y="191"/>
                  <a:pt x="556" y="196"/>
                </a:cubicBezTo>
                <a:cubicBezTo>
                  <a:pt x="540" y="212"/>
                  <a:pt x="540" y="212"/>
                  <a:pt x="540" y="212"/>
                </a:cubicBezTo>
                <a:cubicBezTo>
                  <a:pt x="538" y="214"/>
                  <a:pt x="534" y="216"/>
                  <a:pt x="531" y="216"/>
                </a:cubicBezTo>
                <a:cubicBezTo>
                  <a:pt x="482" y="216"/>
                  <a:pt x="482" y="216"/>
                  <a:pt x="482" y="216"/>
                </a:cubicBezTo>
                <a:cubicBezTo>
                  <a:pt x="482" y="359"/>
                  <a:pt x="482" y="359"/>
                  <a:pt x="482" y="359"/>
                </a:cubicBezTo>
                <a:cubicBezTo>
                  <a:pt x="482" y="366"/>
                  <a:pt x="476" y="372"/>
                  <a:pt x="468" y="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27" name="Groupe 60" descr="icône de graphique de tendance en hausse"/>
          <p:cNvGrpSpPr>
            <a:grpSpLocks noChangeAspect="1"/>
          </p:cNvGrpSpPr>
          <p:nvPr/>
        </p:nvGrpSpPr>
        <p:grpSpPr bwMode="auto">
          <a:xfrm>
            <a:off x="5499341" y="3691039"/>
            <a:ext cx="594983" cy="581018"/>
            <a:chOff x="6726" y="600"/>
            <a:chExt cx="426" cy="416"/>
          </a:xfrm>
          <a:solidFill>
            <a:schemeClr val="accent1"/>
          </a:solidFill>
        </p:grpSpPr>
        <p:sp>
          <p:nvSpPr>
            <p:cNvPr id="28" name="Forme libre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5" name="Forme libre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6" name="Forme libre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7" name="Forme libre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8" name="Forme libre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9" name="Forme libre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2663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900928" y="711200"/>
            <a:ext cx="6650991" cy="5126845"/>
          </a:xfrm>
        </p:spPr>
        <p:txBody>
          <a:bodyPr rtlCol="0">
            <a:normAutofit lnSpcReduction="10000"/>
          </a:bodyPr>
          <a:lstStyle/>
          <a:p>
            <a:pPr rtl="0"/>
            <a:endParaRPr lang="fr-FR" dirty="0"/>
          </a:p>
          <a:p>
            <a:pPr rtl="0"/>
            <a:r>
              <a:rPr lang="fr-FR" b="1" dirty="0"/>
              <a:t>Pôle général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r>
              <a:rPr lang="fr-FR" b="1" dirty="0"/>
              <a:t>Pôle gestion &amp; management  </a:t>
            </a:r>
          </a:p>
          <a:p>
            <a:pPr marL="0" indent="0" rtl="0">
              <a:buNone/>
            </a:pPr>
            <a:r>
              <a:rPr lang="fr-FR" i="1" dirty="0"/>
              <a:t>Sciences De Gestion &amp; Numérique (SDGN) et Management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r>
              <a:rPr lang="fr-FR" b="1" dirty="0"/>
              <a:t>Pôle juridique &amp; économique</a:t>
            </a:r>
          </a:p>
          <a:p>
            <a:pPr marL="0" indent="0" rtl="0">
              <a:buNone/>
            </a:pPr>
            <a:r>
              <a:rPr lang="fr-FR" i="1" dirty="0"/>
              <a:t>Droit - Economie</a:t>
            </a:r>
          </a:p>
          <a:p>
            <a:pPr rtl="0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fr-FR" dirty="0"/>
              <a:t>Ce qu’on y apprend</a:t>
            </a:r>
          </a:p>
        </p:txBody>
      </p:sp>
      <p:grpSp>
        <p:nvGrpSpPr>
          <p:cNvPr id="16" name="Groupe 40" descr="icône de jumelles"/>
          <p:cNvGrpSpPr>
            <a:grpSpLocks noChangeAspect="1"/>
          </p:cNvGrpSpPr>
          <p:nvPr/>
        </p:nvGrpSpPr>
        <p:grpSpPr bwMode="auto">
          <a:xfrm>
            <a:off x="8636173" y="3443111"/>
            <a:ext cx="3301707" cy="3054269"/>
            <a:chOff x="3438" y="454"/>
            <a:chExt cx="427" cy="395"/>
          </a:xfrm>
          <a:solidFill>
            <a:schemeClr val="bg1">
              <a:alpha val="50000"/>
            </a:schemeClr>
          </a:solidFill>
        </p:grpSpPr>
        <p:sp>
          <p:nvSpPr>
            <p:cNvPr id="17" name="Forme libre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" name="Forme libre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28" name="Groupe 40" descr="icône de jumelles"/>
          <p:cNvGrpSpPr>
            <a:grpSpLocks noChangeAspect="1"/>
          </p:cNvGrpSpPr>
          <p:nvPr/>
        </p:nvGrpSpPr>
        <p:grpSpPr bwMode="auto">
          <a:xfrm>
            <a:off x="868680" y="2433209"/>
            <a:ext cx="530860" cy="491076"/>
            <a:chOff x="3438" y="454"/>
            <a:chExt cx="427" cy="395"/>
          </a:xfrm>
          <a:solidFill>
            <a:schemeClr val="accent1"/>
          </a:solidFill>
        </p:grpSpPr>
        <p:sp>
          <p:nvSpPr>
            <p:cNvPr id="29" name="Forme libre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5" name="Forme libre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6" name="Forme libre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7" name="Forme libre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D6BDCD0-BCE8-447D-9868-4BA8294DD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728" y="793173"/>
            <a:ext cx="2248214" cy="12955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B53F0F0-B132-469A-A1EF-4A530BE1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60" y="3130074"/>
            <a:ext cx="1486107" cy="15051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1E7B7DF-BC53-4745-8978-A4EC9B9EA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096" y="5516168"/>
            <a:ext cx="3372321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16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368551" y="1451661"/>
            <a:ext cx="7695630" cy="4705514"/>
          </a:xfrm>
        </p:spPr>
        <p:txBody>
          <a:bodyPr rtlCol="0">
            <a:normAutofit lnSpcReduction="10000"/>
          </a:bodyPr>
          <a:lstStyle/>
          <a:p>
            <a:pPr marL="0" indent="0" algn="ctr" rtl="0">
              <a:buNone/>
            </a:pPr>
            <a:r>
              <a:rPr lang="fr-FR" sz="2400" b="1" dirty="0"/>
              <a:t>Les spécialités</a:t>
            </a:r>
          </a:p>
          <a:p>
            <a:pPr marL="0" indent="0" rtl="0">
              <a:buNone/>
            </a:pPr>
            <a:r>
              <a:rPr lang="fr-FR" dirty="0"/>
              <a:t>Les 3 spécialités en 1</a:t>
            </a:r>
            <a:r>
              <a:rPr lang="fr-FR" baseline="30000" dirty="0"/>
              <a:t>ère</a:t>
            </a:r>
            <a:r>
              <a:rPr lang="fr-FR" dirty="0"/>
              <a:t> :  </a:t>
            </a:r>
          </a:p>
          <a:p>
            <a:pPr marL="0" indent="0" algn="ctr" rtl="0">
              <a:buNone/>
            </a:pPr>
            <a:r>
              <a:rPr lang="fr-FR" sz="1800" b="1" dirty="0"/>
              <a:t>Sciences de Gestion &amp; Numérique , </a:t>
            </a:r>
          </a:p>
          <a:p>
            <a:pPr marL="0" indent="0" algn="ctr" rtl="0">
              <a:buNone/>
            </a:pPr>
            <a:r>
              <a:rPr lang="fr-FR" sz="1800" b="1" dirty="0"/>
              <a:t>Management, </a:t>
            </a:r>
          </a:p>
          <a:p>
            <a:pPr marL="0" indent="0" algn="ctr" rtl="0">
              <a:buNone/>
            </a:pPr>
            <a:r>
              <a:rPr lang="fr-FR" sz="1800" b="1" dirty="0"/>
              <a:t>Droit – Economie</a:t>
            </a:r>
          </a:p>
          <a:p>
            <a:pPr marL="0" indent="0" rtl="0">
              <a:buNone/>
            </a:pPr>
            <a:endParaRPr lang="fr-FR" sz="1800" dirty="0"/>
          </a:p>
          <a:p>
            <a:pPr marL="0" indent="0" rtl="0">
              <a:buNone/>
            </a:pPr>
            <a:endParaRPr lang="fr-FR" sz="1800" dirty="0"/>
          </a:p>
          <a:p>
            <a:pPr marL="0" indent="0" rtl="0">
              <a:buNone/>
            </a:pPr>
            <a:r>
              <a:rPr lang="fr-FR" sz="1800" dirty="0"/>
              <a:t>Les 2 spécialités en Terminale :</a:t>
            </a:r>
          </a:p>
          <a:p>
            <a:pPr marL="0" indent="0" algn="ctr" rtl="0">
              <a:buNone/>
            </a:pPr>
            <a:r>
              <a:rPr lang="fr-FR" sz="1800" b="1" dirty="0"/>
              <a:t>Management - Sciences de Gestion &amp; Numérique </a:t>
            </a:r>
          </a:p>
          <a:p>
            <a:pPr marL="0" indent="0" algn="ctr" rtl="0">
              <a:buNone/>
            </a:pPr>
            <a:r>
              <a:rPr lang="fr-FR" sz="1800" i="1" dirty="0"/>
              <a:t>(+ enseignement spécifique au choix à la fin de l’année de 1</a:t>
            </a:r>
            <a:r>
              <a:rPr lang="fr-FR" sz="1800" i="1" baseline="30000" dirty="0"/>
              <a:t>ère</a:t>
            </a:r>
            <a:r>
              <a:rPr lang="fr-FR" sz="1800" i="1" dirty="0"/>
              <a:t> : </a:t>
            </a:r>
          </a:p>
          <a:p>
            <a:pPr marL="0" indent="0" algn="ctr" rtl="0">
              <a:buNone/>
            </a:pPr>
            <a:r>
              <a:rPr lang="fr-FR" sz="1800" i="1" dirty="0"/>
              <a:t>Gestion-Finance OU Mercatique OU Ressources humaines &amp; Communication)</a:t>
            </a:r>
          </a:p>
          <a:p>
            <a:pPr marL="0" indent="0" algn="ctr" rtl="0">
              <a:buNone/>
            </a:pPr>
            <a:r>
              <a:rPr lang="fr-FR" sz="1800" b="1" dirty="0"/>
              <a:t>Droit - Economie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fr-FR" dirty="0"/>
              <a:t>Qu’est-ce qu’on y apprend ?</a:t>
            </a:r>
          </a:p>
        </p:txBody>
      </p:sp>
      <p:grpSp>
        <p:nvGrpSpPr>
          <p:cNvPr id="16" name="Groupe 40" descr="icône de jumelles"/>
          <p:cNvGrpSpPr>
            <a:grpSpLocks noChangeAspect="1"/>
          </p:cNvGrpSpPr>
          <p:nvPr/>
        </p:nvGrpSpPr>
        <p:grpSpPr bwMode="auto">
          <a:xfrm>
            <a:off x="10331845" y="5190781"/>
            <a:ext cx="1631032" cy="1508798"/>
            <a:chOff x="3438" y="454"/>
            <a:chExt cx="427" cy="395"/>
          </a:xfrm>
          <a:solidFill>
            <a:schemeClr val="bg1">
              <a:alpha val="50000"/>
            </a:schemeClr>
          </a:solidFill>
        </p:grpSpPr>
        <p:sp>
          <p:nvSpPr>
            <p:cNvPr id="17" name="Forme libre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" name="Forme libre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28" name="Groupe 40" descr="icône de jumelles"/>
          <p:cNvGrpSpPr>
            <a:grpSpLocks noChangeAspect="1"/>
          </p:cNvGrpSpPr>
          <p:nvPr/>
        </p:nvGrpSpPr>
        <p:grpSpPr bwMode="auto">
          <a:xfrm>
            <a:off x="868680" y="2433209"/>
            <a:ext cx="530860" cy="491076"/>
            <a:chOff x="3438" y="454"/>
            <a:chExt cx="427" cy="395"/>
          </a:xfrm>
          <a:solidFill>
            <a:schemeClr val="accent1"/>
          </a:solidFill>
        </p:grpSpPr>
        <p:sp>
          <p:nvSpPr>
            <p:cNvPr id="29" name="Forme libre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5" name="Forme libre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6" name="Forme libre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7" name="Forme libre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930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6" descr="Femme regardant une tablett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43579" y="368924"/>
            <a:ext cx="6650991" cy="699407"/>
          </a:xfrm>
        </p:spPr>
        <p:txBody>
          <a:bodyPr rtlCol="0"/>
          <a:lstStyle/>
          <a:p>
            <a:pPr rtl="0"/>
            <a:r>
              <a:rPr lang="fr-FR" dirty="0"/>
              <a:t>LES VOLUMES HORAIRES</a:t>
            </a: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xmlns="" id="{BA4B2656-8B2E-44CF-AD63-491F8F8844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2232386"/>
              </p:ext>
            </p:extLst>
          </p:nvPr>
        </p:nvGraphicFramePr>
        <p:xfrm>
          <a:off x="4415155" y="1068332"/>
          <a:ext cx="7663539" cy="56449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8616">
                  <a:extLst>
                    <a:ext uri="{9D8B030D-6E8A-4147-A177-3AD203B41FA5}">
                      <a16:colId xmlns:a16="http://schemas.microsoft.com/office/drawing/2014/main" xmlns="" val="2854070913"/>
                    </a:ext>
                  </a:extLst>
                </a:gridCol>
                <a:gridCol w="2037806">
                  <a:extLst>
                    <a:ext uri="{9D8B030D-6E8A-4147-A177-3AD203B41FA5}">
                      <a16:colId xmlns:a16="http://schemas.microsoft.com/office/drawing/2014/main" xmlns="" val="511110789"/>
                    </a:ext>
                  </a:extLst>
                </a:gridCol>
                <a:gridCol w="1637117">
                  <a:extLst>
                    <a:ext uri="{9D8B030D-6E8A-4147-A177-3AD203B41FA5}">
                      <a16:colId xmlns:a16="http://schemas.microsoft.com/office/drawing/2014/main" xmlns="" val="2601828214"/>
                    </a:ext>
                  </a:extLst>
                </a:gridCol>
              </a:tblGrid>
              <a:tr h="47854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Disciplines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Horaires en classe de 1</a:t>
                      </a:r>
                      <a:r>
                        <a:rPr lang="fr-FR" sz="1400" baseline="30000" dirty="0"/>
                        <a:t>ère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Horaires en classe de Terminale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7875108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r>
                        <a:rPr lang="fr-FR" sz="1400" dirty="0"/>
                        <a:t>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 heures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99794990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r>
                        <a:rPr lang="fr-FR" sz="1400" dirty="0"/>
                        <a:t>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heures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23227263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r>
                        <a:rPr lang="fr-FR" sz="1400" dirty="0"/>
                        <a:t>Histoire-Géographique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 heure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 heure 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292755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r>
                        <a:rPr lang="fr-FR" sz="1400" dirty="0"/>
                        <a:t>EMC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18h annuelles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18h annuelles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65578142"/>
                  </a:ext>
                </a:extLst>
              </a:tr>
              <a:tr h="478544">
                <a:tc>
                  <a:txBody>
                    <a:bodyPr/>
                    <a:lstStyle/>
                    <a:p>
                      <a:r>
                        <a:rPr lang="fr-FR" sz="1400" dirty="0"/>
                        <a:t>LVA et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heures </a:t>
                      </a:r>
                    </a:p>
                    <a:p>
                      <a:pPr algn="ctr"/>
                      <a:r>
                        <a:rPr lang="fr-FR" sz="1400" dirty="0"/>
                        <a:t>(dont 1 heure d’ETLVA)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heures </a:t>
                      </a:r>
                    </a:p>
                    <a:p>
                      <a:pPr algn="ctr"/>
                      <a:r>
                        <a:rPr lang="fr-FR" sz="1400" dirty="0"/>
                        <a:t>(dont 1h d’ETLVA)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2282370"/>
                  </a:ext>
                </a:extLst>
              </a:tr>
              <a:tr h="478544">
                <a:tc>
                  <a:txBody>
                    <a:bodyPr/>
                    <a:lstStyle/>
                    <a:p>
                      <a:r>
                        <a:rPr lang="fr-FR" sz="1400" dirty="0"/>
                        <a:t>Education Physique et Sportive (EPS)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heures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heures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65781002"/>
                  </a:ext>
                </a:extLst>
              </a:tr>
              <a:tr h="299081">
                <a:tc>
                  <a:txBody>
                    <a:bodyPr/>
                    <a:lstStyle/>
                    <a:p>
                      <a:r>
                        <a:rPr lang="fr-FR" sz="1400" dirty="0"/>
                        <a:t>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 heures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 heures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3507768"/>
                  </a:ext>
                </a:extLst>
              </a:tr>
              <a:tr h="478544">
                <a:tc>
                  <a:txBody>
                    <a:bodyPr/>
                    <a:lstStyle/>
                    <a:p>
                      <a:r>
                        <a:rPr lang="fr-FR" sz="1400" dirty="0"/>
                        <a:t>Accompagnement personnalisé (AP)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heures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 heures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9361594"/>
                  </a:ext>
                </a:extLst>
              </a:tr>
              <a:tr h="478544">
                <a:tc>
                  <a:txBody>
                    <a:bodyPr/>
                    <a:lstStyle/>
                    <a:p>
                      <a:r>
                        <a:rPr lang="fr-FR" sz="1400" dirty="0"/>
                        <a:t>Sciences de gestion et Numérique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 heures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85126506"/>
                  </a:ext>
                </a:extLst>
              </a:tr>
              <a:tr h="478544">
                <a:tc>
                  <a:txBody>
                    <a:bodyPr/>
                    <a:lstStyle/>
                    <a:p>
                      <a:r>
                        <a:rPr lang="fr-FR" sz="1400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heures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7891860"/>
                  </a:ext>
                </a:extLst>
              </a:tr>
              <a:tr h="478544">
                <a:tc>
                  <a:txBody>
                    <a:bodyPr/>
                    <a:lstStyle/>
                    <a:p>
                      <a:r>
                        <a:rPr lang="fr-FR" sz="1400" dirty="0"/>
                        <a:t>Management – SDGN (+ enseignement spécifique)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 heures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77403580"/>
                  </a:ext>
                </a:extLst>
              </a:tr>
              <a:tr h="478544">
                <a:tc>
                  <a:txBody>
                    <a:bodyPr/>
                    <a:lstStyle/>
                    <a:p>
                      <a:r>
                        <a:rPr lang="fr-FR" sz="1400" dirty="0"/>
                        <a:t>Droit et 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heures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 heures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8587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22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Les coefficients</a:t>
            </a:r>
          </a:p>
        </p:txBody>
      </p:sp>
      <p:pic>
        <p:nvPicPr>
          <p:cNvPr id="18" name="Espace réservé d’image 17" descr="homme et femme assis à une table au bureau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mage 5">
            <a:hlinkClick r:id="rId4"/>
            <a:extLst>
              <a:ext uri="{FF2B5EF4-FFF2-40B4-BE49-F238E27FC236}">
                <a16:creationId xmlns:a16="http://schemas.microsoft.com/office/drawing/2014/main" xmlns="" id="{44EFDC98-B335-46B8-B74E-A7BE075DA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643" y="1262256"/>
            <a:ext cx="908168" cy="8809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2460129-2152-476E-93F7-9C7753130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7461" y="2179722"/>
            <a:ext cx="5649386" cy="4579593"/>
          </a:xfrm>
          <a:prstGeom prst="rect">
            <a:avLst/>
          </a:prstGeom>
        </p:spPr>
      </p:pic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xmlns="" id="{E936B2F9-929F-49E4-898A-FD7359D2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7" y="1298745"/>
            <a:ext cx="6650991" cy="697771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endParaRPr lang="fr-FR" b="1" dirty="0"/>
          </a:p>
          <a:p>
            <a:pPr marL="0" indent="0" rtl="0">
              <a:buNone/>
            </a:pPr>
            <a:r>
              <a:rPr lang="fr-FR" b="1" dirty="0"/>
              <a:t>Les disciplines en contrôle continu</a:t>
            </a:r>
          </a:p>
        </p:txBody>
      </p:sp>
    </p:spTree>
    <p:extLst>
      <p:ext uri="{BB962C8B-B14F-4D97-AF65-F5344CB8AC3E}">
        <p14:creationId xmlns:p14="http://schemas.microsoft.com/office/powerpoint/2010/main" xmlns="" val="44142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d’image 27" descr="collègues travaillant ensemble sur un écran d’ordinateur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 profil recherché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079E550-53A4-47F8-9DFF-40B8A95F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865" y="4225870"/>
            <a:ext cx="5469467" cy="22261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75A6262-CBE2-4DC6-A6EE-B16A2E548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327" y="1519039"/>
            <a:ext cx="6908800" cy="25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24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57887" y="352514"/>
            <a:ext cx="6650991" cy="699407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Quelques exemples de débouchés après STMG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35131" y="1051921"/>
            <a:ext cx="6148252" cy="5449028"/>
          </a:xfrm>
        </p:spPr>
        <p:txBody>
          <a:bodyPr rtlCol="0">
            <a:noAutofit/>
          </a:bodyPr>
          <a:lstStyle/>
          <a:p>
            <a:pPr rtl="0">
              <a:buFont typeface="Wingdings" panose="05000000000000000000" pitchFamily="2" charset="2"/>
              <a:buChar char="§"/>
            </a:pPr>
            <a:r>
              <a:rPr lang="fr-FR" sz="1800" b="1" dirty="0"/>
              <a:t>Les BTS (Bac +2) : </a:t>
            </a:r>
          </a:p>
          <a:p>
            <a:pPr marL="0" indent="0" rtl="0">
              <a:buNone/>
            </a:pPr>
            <a:r>
              <a:rPr lang="fr-FR" sz="1800" dirty="0"/>
              <a:t>Comptabilité-Gestion, </a:t>
            </a:r>
          </a:p>
          <a:p>
            <a:pPr marL="0" indent="0" rtl="0">
              <a:buNone/>
            </a:pPr>
            <a:r>
              <a:rPr lang="fr-FR" sz="1800" dirty="0"/>
              <a:t>Gestion de la PME, </a:t>
            </a:r>
          </a:p>
          <a:p>
            <a:pPr marL="0" indent="0" rtl="0">
              <a:buNone/>
            </a:pPr>
            <a:r>
              <a:rPr lang="fr-FR" sz="1800" dirty="0"/>
              <a:t>Support à l’action managériale (SAM), </a:t>
            </a:r>
          </a:p>
          <a:p>
            <a:pPr marL="0" indent="0" rtl="0">
              <a:buNone/>
            </a:pPr>
            <a:r>
              <a:rPr lang="fr-FR" sz="1800" dirty="0"/>
              <a:t>Assurance, </a:t>
            </a:r>
          </a:p>
          <a:p>
            <a:pPr marL="0" indent="0" rtl="0">
              <a:buNone/>
            </a:pPr>
            <a:r>
              <a:rPr lang="fr-FR" sz="1800" dirty="0"/>
              <a:t>Banque, </a:t>
            </a:r>
          </a:p>
          <a:p>
            <a:pPr marL="0" indent="0" rtl="0">
              <a:buNone/>
            </a:pPr>
            <a:r>
              <a:rPr lang="fr-FR" sz="1800" dirty="0"/>
              <a:t>Commerce International (CI), </a:t>
            </a:r>
          </a:p>
          <a:p>
            <a:pPr marL="0" indent="0" rtl="0">
              <a:buNone/>
            </a:pPr>
            <a:r>
              <a:rPr lang="fr-FR" sz="1800" dirty="0"/>
              <a:t>Communication, </a:t>
            </a:r>
          </a:p>
          <a:p>
            <a:pPr marL="0" indent="0" rtl="0">
              <a:buNone/>
            </a:pPr>
            <a:r>
              <a:rPr lang="fr-FR" sz="1800" dirty="0"/>
              <a:t>Management Commercial Opérationnel (MCO),</a:t>
            </a:r>
          </a:p>
          <a:p>
            <a:pPr marL="0" indent="0" rtl="0">
              <a:buNone/>
            </a:pPr>
            <a:r>
              <a:rPr lang="fr-FR" sz="1800" dirty="0"/>
              <a:t>Négociation et Digitalisation de la Relation Client (NDRC),</a:t>
            </a:r>
          </a:p>
          <a:p>
            <a:pPr marL="0" indent="0" rtl="0">
              <a:buNone/>
            </a:pPr>
            <a:r>
              <a:rPr lang="fr-FR" sz="1800" dirty="0"/>
              <a:t>Notariat,</a:t>
            </a:r>
          </a:p>
          <a:p>
            <a:pPr marL="0" indent="0" rtl="0">
              <a:buNone/>
            </a:pPr>
            <a:r>
              <a:rPr lang="fr-FR" sz="1800" dirty="0"/>
              <a:t>Professions immobilières,</a:t>
            </a:r>
          </a:p>
          <a:p>
            <a:pPr marL="0" indent="0" rtl="0">
              <a:buNone/>
            </a:pPr>
            <a:r>
              <a:rPr lang="fr-FR" sz="1800" dirty="0"/>
              <a:t>Conseil et Commercialisation de Solutions Techniques (CCST),</a:t>
            </a:r>
          </a:p>
          <a:p>
            <a:pPr marL="0" indent="0" rtl="0">
              <a:buNone/>
            </a:pPr>
            <a:r>
              <a:rPr lang="fr-FR" sz="1800" dirty="0"/>
              <a:t>Tourisme, etc.</a:t>
            </a:r>
          </a:p>
          <a:p>
            <a:pPr marL="457200" indent="-457200" rtl="0">
              <a:buFont typeface="+mj-lt"/>
              <a:buAutoNum type="arabicPeriod"/>
            </a:pPr>
            <a:endParaRPr lang="fr-FR" sz="1800" dirty="0"/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xmlns="" id="{92554ECE-A510-46CB-A972-44B27FBCB852}"/>
              </a:ext>
            </a:extLst>
          </p:cNvPr>
          <p:cNvSpPr txBox="1">
            <a:spLocks/>
          </p:cNvSpPr>
          <p:nvPr/>
        </p:nvSpPr>
        <p:spPr>
          <a:xfrm>
            <a:off x="6620868" y="1121228"/>
            <a:ext cx="5336001" cy="5736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1800" b="1" dirty="0"/>
              <a:t>Les BUT (Bac +3) :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sz="1800" dirty="0"/>
              <a:t>Carrières juridiques,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sz="1800" dirty="0"/>
              <a:t>Gestion administrative et commerciale des organisations,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sz="1800" dirty="0"/>
              <a:t>Gestion des entreprises et des administrations (GEA),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sz="1800" dirty="0"/>
              <a:t>Techniques de commercialisation (TC),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sz="1800" dirty="0"/>
              <a:t>Carrières sociales,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sz="1800" dirty="0"/>
              <a:t>Qualité, logistique </a:t>
            </a:r>
            <a:r>
              <a:rPr lang="fr-FR" sz="1800" dirty="0" smtClean="0"/>
              <a:t>industrielle </a:t>
            </a:r>
            <a:r>
              <a:rPr lang="fr-FR" sz="1800" dirty="0"/>
              <a:t>et organisation (QLIO),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sz="1800" dirty="0"/>
              <a:t>Hygiène, sécurité, environnement, etc.</a:t>
            </a:r>
          </a:p>
          <a:p>
            <a:r>
              <a:rPr lang="fr-FR" sz="1800" b="1" dirty="0"/>
              <a:t>Les Licences (Bac +3) :</a:t>
            </a:r>
          </a:p>
          <a:p>
            <a:pPr marL="0" indent="0">
              <a:buNone/>
            </a:pPr>
            <a:r>
              <a:rPr lang="fr-FR" sz="1800" dirty="0"/>
              <a:t>Economie-Gestion,</a:t>
            </a:r>
          </a:p>
          <a:p>
            <a:pPr marL="0" indent="0">
              <a:buNone/>
            </a:pPr>
            <a:r>
              <a:rPr lang="fr-FR" sz="1800" dirty="0"/>
              <a:t>Droit,</a:t>
            </a:r>
          </a:p>
          <a:p>
            <a:pPr marL="0" indent="0">
              <a:buNone/>
            </a:pPr>
            <a:r>
              <a:rPr lang="fr-FR" sz="1800" dirty="0"/>
              <a:t>Sciences humaines et sociales, etc.</a:t>
            </a:r>
          </a:p>
          <a:p>
            <a:r>
              <a:rPr lang="fr-FR" sz="1800" b="1" dirty="0"/>
              <a:t>La CPGE ECT</a:t>
            </a:r>
          </a:p>
          <a:p>
            <a:r>
              <a:rPr lang="fr-FR" sz="1800" b="1" dirty="0"/>
              <a:t>Le DCG </a:t>
            </a:r>
          </a:p>
        </p:txBody>
      </p:sp>
    </p:spTree>
    <p:extLst>
      <p:ext uri="{BB962C8B-B14F-4D97-AF65-F5344CB8AC3E}">
        <p14:creationId xmlns:p14="http://schemas.microsoft.com/office/powerpoint/2010/main" xmlns="" val="138067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 13">
            <a:extLst>
              <a:ext uri="{FF2B5EF4-FFF2-40B4-BE49-F238E27FC236}">
                <a16:creationId xmlns:a16="http://schemas.microsoft.com/office/drawing/2014/main" xmlns="" id="{39171204-6A50-40E1-B631-84CEDFC93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xmlns="" id="{06C973F6-5187-412F-AACC-6E3FF8A6A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1AE14F-1B7E-41E6-B579-2F71D1350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893715" y="708498"/>
            <a:ext cx="7574507" cy="3330055"/>
          </a:xfrm>
        </p:spPr>
        <p:txBody>
          <a:bodyPr rtlCol="0" anchor="ctr">
            <a:normAutofit/>
          </a:bodyPr>
          <a:lstStyle/>
          <a:p>
            <a:pPr rtl="0"/>
            <a:r>
              <a:rPr lang="fr-FR" sz="6000" dirty="0">
                <a:solidFill>
                  <a:srgbClr val="FFFFFF"/>
                </a:solidFill>
              </a:rPr>
              <a:t>Merci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52BB805-F7B7-4B80-A1C5-385D4DAF7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893714" y="4502576"/>
            <a:ext cx="9697395" cy="1640983"/>
          </a:xfrm>
        </p:spPr>
        <p:txBody>
          <a:bodyPr rtlCol="0" anchor="t">
            <a:normAutofit/>
          </a:bodyPr>
          <a:lstStyle/>
          <a:p>
            <a:pPr rtl="0">
              <a:lnSpc>
                <a:spcPct val="90000"/>
              </a:lnSpc>
            </a:pPr>
            <a:r>
              <a:rPr lang="fr-FR" sz="2000" b="1" dirty="0">
                <a:solidFill>
                  <a:srgbClr val="FFFFFF"/>
                </a:solidFill>
              </a:rPr>
              <a:t>L’Equipe d’ économie-gestion en Pré-BAC : </a:t>
            </a:r>
          </a:p>
          <a:p>
            <a:pPr>
              <a:lnSpc>
                <a:spcPct val="90000"/>
              </a:lnSpc>
            </a:pPr>
            <a:r>
              <a:rPr lang="fr-FR" sz="2000" dirty="0">
                <a:solidFill>
                  <a:srgbClr val="FFFFFF"/>
                </a:solidFill>
              </a:rPr>
              <a:t>Mme Castanet				Mme Sedira</a:t>
            </a:r>
          </a:p>
          <a:p>
            <a:pPr rtl="0">
              <a:lnSpc>
                <a:spcPct val="90000"/>
              </a:lnSpc>
            </a:pPr>
            <a:r>
              <a:rPr lang="fr-FR" sz="2000" dirty="0">
                <a:solidFill>
                  <a:srgbClr val="FFFFFF"/>
                </a:solidFill>
              </a:rPr>
              <a:t>Mme Cruchaudet				Mr Truchet</a:t>
            </a:r>
          </a:p>
          <a:p>
            <a:pPr>
              <a:lnSpc>
                <a:spcPct val="90000"/>
              </a:lnSpc>
            </a:pPr>
            <a:r>
              <a:rPr lang="fr-FR" sz="2000" dirty="0">
                <a:solidFill>
                  <a:srgbClr val="FFFFFF"/>
                </a:solidFill>
              </a:rPr>
              <a:t>Mr Grondin</a:t>
            </a:r>
          </a:p>
        </p:txBody>
      </p:sp>
    </p:spTree>
    <p:extLst>
      <p:ext uri="{BB962C8B-B14F-4D97-AF65-F5344CB8AC3E}">
        <p14:creationId xmlns:p14="http://schemas.microsoft.com/office/powerpoint/2010/main" xmlns="" val="92594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463_TF89238778.potx" id="{A1A83977-5812-4DEB-93FE-BB7A6E94FA19}" vid="{E54CED21-5134-41E6-845B-A363F4332EC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43F881-A283-4804-BC69-C2CA14CA78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6C788-C4FC-4FDC-8A35-3D0FEBD2EC4E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F46A686-309E-4CB8-8B43-0618CA3D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synthèse de produit</Template>
  <TotalTime>68</TotalTime>
  <Words>422</Words>
  <Application>Microsoft Office PowerPoint</Application>
  <PresentationFormat>Personnalisé</PresentationFormat>
  <Paragraphs>131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DividendVTI</vt:lpstr>
      <vt:lpstr>ATELIER D’ORIENTATION</vt:lpstr>
      <vt:lpstr>Sommaire</vt:lpstr>
      <vt:lpstr>Ce qu’on y apprend</vt:lpstr>
      <vt:lpstr>Qu’est-ce qu’on y apprend ?</vt:lpstr>
      <vt:lpstr>LES VOLUMES HORAIRES</vt:lpstr>
      <vt:lpstr>Les coefficients</vt:lpstr>
      <vt:lpstr>Le profil recherché</vt:lpstr>
      <vt:lpstr>Quelques exemples de débouchés après STMG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D’ORIENTATION</dc:title>
  <dc:creator>Christel Ludo</dc:creator>
  <cp:lastModifiedBy>Lycee Amiral de Grasse</cp:lastModifiedBy>
  <cp:revision>3</cp:revision>
  <dcterms:created xsi:type="dcterms:W3CDTF">2022-01-22T15:20:29Z</dcterms:created>
  <dcterms:modified xsi:type="dcterms:W3CDTF">2022-01-31T10:14:01Z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